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vsdx" ContentType="application/vnd.ms-visio.drawing"/>
  <Default Extension="wdp" ContentType="image/vnd.ms-photo"/>
  <Default Extension="vml" ContentType="application/vnd.openxmlformats-officedocument.vmlDrawin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6" r:id="rId1"/>
  </p:sldMasterIdLst>
  <p:notesMasterIdLst>
    <p:notesMasterId r:id="rId112"/>
  </p:notesMasterIdLst>
  <p:sldIdLst>
    <p:sldId id="256" r:id="rId2"/>
    <p:sldId id="538" r:id="rId3"/>
    <p:sldId id="431" r:id="rId4"/>
    <p:sldId id="261" r:id="rId5"/>
    <p:sldId id="539" r:id="rId6"/>
    <p:sldId id="540" r:id="rId7"/>
    <p:sldId id="427" r:id="rId8"/>
    <p:sldId id="279" r:id="rId9"/>
    <p:sldId id="577" r:id="rId10"/>
    <p:sldId id="413" r:id="rId11"/>
    <p:sldId id="271" r:id="rId12"/>
    <p:sldId id="624" r:id="rId13"/>
    <p:sldId id="544" r:id="rId14"/>
    <p:sldId id="625" r:id="rId15"/>
    <p:sldId id="417" r:id="rId16"/>
    <p:sldId id="287" r:id="rId17"/>
    <p:sldId id="298" r:id="rId18"/>
    <p:sldId id="498" r:id="rId19"/>
    <p:sldId id="500" r:id="rId20"/>
    <p:sldId id="501" r:id="rId21"/>
    <p:sldId id="502" r:id="rId22"/>
    <p:sldId id="503" r:id="rId23"/>
    <p:sldId id="504" r:id="rId24"/>
    <p:sldId id="653" r:id="rId25"/>
    <p:sldId id="627" r:id="rId26"/>
    <p:sldId id="652" r:id="rId27"/>
    <p:sldId id="300" r:id="rId28"/>
    <p:sldId id="646" r:id="rId29"/>
    <p:sldId id="647" r:id="rId30"/>
    <p:sldId id="650" r:id="rId31"/>
    <p:sldId id="651" r:id="rId32"/>
    <p:sldId id="671" r:id="rId33"/>
    <p:sldId id="323" r:id="rId34"/>
    <p:sldId id="324" r:id="rId35"/>
    <p:sldId id="564" r:id="rId36"/>
    <p:sldId id="634" r:id="rId37"/>
    <p:sldId id="569" r:id="rId38"/>
    <p:sldId id="474" r:id="rId39"/>
    <p:sldId id="565" r:id="rId40"/>
    <p:sldId id="666" r:id="rId41"/>
    <p:sldId id="289" r:id="rId42"/>
    <p:sldId id="659" r:id="rId43"/>
    <p:sldId id="660" r:id="rId44"/>
    <p:sldId id="655" r:id="rId45"/>
    <p:sldId id="332" r:id="rId46"/>
    <p:sldId id="572" r:id="rId47"/>
    <p:sldId id="574" r:id="rId48"/>
    <p:sldId id="636" r:id="rId49"/>
    <p:sldId id="637" r:id="rId50"/>
    <p:sldId id="638" r:id="rId51"/>
    <p:sldId id="639" r:id="rId52"/>
    <p:sldId id="457" r:id="rId53"/>
    <p:sldId id="346" r:id="rId54"/>
    <p:sldId id="347" r:id="rId55"/>
    <p:sldId id="361" r:id="rId56"/>
    <p:sldId id="467" r:id="rId57"/>
    <p:sldId id="575" r:id="rId58"/>
    <p:sldId id="576" r:id="rId59"/>
    <p:sldId id="586" r:id="rId60"/>
    <p:sldId id="291" r:id="rId61"/>
    <p:sldId id="642" r:id="rId62"/>
    <p:sldId id="358" r:id="rId63"/>
    <p:sldId id="588" r:id="rId64"/>
    <p:sldId id="591" r:id="rId65"/>
    <p:sldId id="673" r:id="rId66"/>
    <p:sldId id="674" r:id="rId67"/>
    <p:sldId id="675" r:id="rId68"/>
    <p:sldId id="534" r:id="rId69"/>
    <p:sldId id="528" r:id="rId70"/>
    <p:sldId id="530" r:id="rId71"/>
    <p:sldId id="458" r:id="rId72"/>
    <p:sldId id="672" r:id="rId73"/>
    <p:sldId id="290" r:id="rId74"/>
    <p:sldId id="601" r:id="rId75"/>
    <p:sldId id="480" r:id="rId76"/>
    <p:sldId id="657" r:id="rId77"/>
    <p:sldId id="479" r:id="rId78"/>
    <p:sldId id="656" r:id="rId79"/>
    <p:sldId id="516" r:id="rId80"/>
    <p:sldId id="293" r:id="rId81"/>
    <p:sldId id="598" r:id="rId82"/>
    <p:sldId id="600" r:id="rId83"/>
    <p:sldId id="619" r:id="rId84"/>
    <p:sldId id="620" r:id="rId85"/>
    <p:sldId id="621" r:id="rId86"/>
    <p:sldId id="560" r:id="rId87"/>
    <p:sldId id="632" r:id="rId88"/>
    <p:sldId id="640" r:id="rId89"/>
    <p:sldId id="641" r:id="rId90"/>
    <p:sldId id="643" r:id="rId91"/>
    <p:sldId id="644" r:id="rId92"/>
    <p:sldId id="645" r:id="rId93"/>
    <p:sldId id="604" r:id="rId94"/>
    <p:sldId id="605" r:id="rId95"/>
    <p:sldId id="617" r:id="rId96"/>
    <p:sldId id="606" r:id="rId97"/>
    <p:sldId id="607" r:id="rId98"/>
    <p:sldId id="608" r:id="rId99"/>
    <p:sldId id="609" r:id="rId100"/>
    <p:sldId id="610" r:id="rId101"/>
    <p:sldId id="611" r:id="rId102"/>
    <p:sldId id="612" r:id="rId103"/>
    <p:sldId id="618" r:id="rId104"/>
    <p:sldId id="613" r:id="rId105"/>
    <p:sldId id="614" r:id="rId106"/>
    <p:sldId id="615" r:id="rId107"/>
    <p:sldId id="616" r:id="rId108"/>
    <p:sldId id="661" r:id="rId109"/>
    <p:sldId id="662" r:id="rId110"/>
    <p:sldId id="663" r:id="rId111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224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osimont" initials="d" lastIdx="2" clrIdx="0">
    <p:extLst>
      <p:ext uri="{19B8F6BF-5375-455C-9EA6-DF929625EA0E}">
        <p15:presenceInfo xmlns:p15="http://schemas.microsoft.com/office/powerpoint/2012/main" userId="dosimont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1C1"/>
    <a:srgbClr val="FFFF00"/>
    <a:srgbClr val="663300"/>
    <a:srgbClr val="C89800"/>
    <a:srgbClr val="1919FE"/>
    <a:srgbClr val="2E6CA4"/>
    <a:srgbClr val="B80404"/>
    <a:srgbClr val="93030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492" autoAdjust="0"/>
    <p:restoredTop sz="76180" autoAdjust="0"/>
  </p:normalViewPr>
  <p:slideViewPr>
    <p:cSldViewPr snapToGrid="0">
      <p:cViewPr varScale="1">
        <p:scale>
          <a:sx n="70" d="100"/>
          <a:sy n="70" d="100"/>
        </p:scale>
        <p:origin x="2028" y="66"/>
      </p:cViewPr>
      <p:guideLst>
        <p:guide orient="horz" pos="4224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tableStyles" Target="tableStyle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commentAuthors" Target="commentAuthor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65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6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7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8.wmf"/></Relationships>
</file>

<file path=ppt/drawings/_rels/vmlDrawing14.vml.rels><?xml version="1.0" encoding="UTF-8" standalone="yes"?>
<Relationships xmlns="http://schemas.openxmlformats.org/package/2006/relationships"><Relationship Id="rId2" Type="http://schemas.openxmlformats.org/officeDocument/2006/relationships/image" Target="../media/image76.emf"/><Relationship Id="rId1" Type="http://schemas.openxmlformats.org/officeDocument/2006/relationships/image" Target="../media/image25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79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80.emf"/></Relationships>
</file>

<file path=ppt/drawings/_rels/vmlDrawing17.vml.rels><?xml version="1.0" encoding="UTF-8" standalone="yes"?>
<Relationships xmlns="http://schemas.openxmlformats.org/package/2006/relationships"><Relationship Id="rId8" Type="http://schemas.openxmlformats.org/officeDocument/2006/relationships/image" Target="../media/image87.emf"/><Relationship Id="rId3" Type="http://schemas.openxmlformats.org/officeDocument/2006/relationships/image" Target="../media/image82.emf"/><Relationship Id="rId7" Type="http://schemas.openxmlformats.org/officeDocument/2006/relationships/image" Target="../media/image86.emf"/><Relationship Id="rId2" Type="http://schemas.openxmlformats.org/officeDocument/2006/relationships/image" Target="../media/image81.emf"/><Relationship Id="rId1" Type="http://schemas.openxmlformats.org/officeDocument/2006/relationships/image" Target="../media/image79.emf"/><Relationship Id="rId6" Type="http://schemas.openxmlformats.org/officeDocument/2006/relationships/image" Target="../media/image85.emf"/><Relationship Id="rId5" Type="http://schemas.openxmlformats.org/officeDocument/2006/relationships/image" Target="../media/image84.emf"/><Relationship Id="rId4" Type="http://schemas.openxmlformats.org/officeDocument/2006/relationships/image" Target="../media/image83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88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88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88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8.e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9.emf"/></Relationships>
</file>

<file path=ppt/drawings/_rels/vmlDrawing23.vml.rels><?xml version="1.0" encoding="UTF-8" standalone="yes"?>
<Relationships xmlns="http://schemas.openxmlformats.org/package/2006/relationships"><Relationship Id="rId2" Type="http://schemas.openxmlformats.org/officeDocument/2006/relationships/image" Target="../media/image91.emf"/><Relationship Id="rId1" Type="http://schemas.openxmlformats.org/officeDocument/2006/relationships/image" Target="../media/image90.emf"/></Relationships>
</file>

<file path=ppt/drawings/_rels/vmlDrawing24.vml.rels><?xml version="1.0" encoding="UTF-8" standalone="yes"?>
<Relationships xmlns="http://schemas.openxmlformats.org/package/2006/relationships"><Relationship Id="rId2" Type="http://schemas.openxmlformats.org/officeDocument/2006/relationships/image" Target="../media/image93.emf"/><Relationship Id="rId1" Type="http://schemas.openxmlformats.org/officeDocument/2006/relationships/image" Target="../media/image92.e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96.e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96.e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99.e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0.e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2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e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93.emf"/></Relationships>
</file>

<file path=ppt/drawings/_rels/vmlDrawing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5.emf"/></Relationships>
</file>

<file path=ppt/drawings/_rels/vmlDrawing3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emf"/><Relationship Id="rId1" Type="http://schemas.openxmlformats.org/officeDocument/2006/relationships/image" Target="../media/image93.emf"/></Relationships>
</file>

<file path=ppt/drawings/_rels/vmlDrawing3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emf"/></Relationships>
</file>

<file path=ppt/drawings/_rels/vmlDrawing3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emf"/></Relationships>
</file>

<file path=ppt/drawings/_rels/vmlDrawing3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emf"/></Relationships>
</file>

<file path=ppt/drawings/_rels/vmlDrawing3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3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e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60.emf"/><Relationship Id="rId1" Type="http://schemas.openxmlformats.org/officeDocument/2006/relationships/image" Target="../media/image59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61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62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63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64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5659F3-F9EC-428F-B501-E0BC197445D9}" type="datetimeFigureOut">
              <a:rPr lang="fr-FR" smtClean="0"/>
              <a:t>19/07/2015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421A2B-D86A-438C-8636-6AD70572CBB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372988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Premier slide: </a:t>
            </a:r>
            <a:r>
              <a:rPr lang="fr-FR" dirty="0" err="1" smtClean="0"/>
              <a:t>soctrace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115488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Resituer par rapport à problématique</a:t>
            </a:r>
          </a:p>
          <a:p>
            <a:r>
              <a:rPr lang="fr-FR" dirty="0" smtClean="0"/>
              <a:t>En quoi ces outils ne permettent pas de faire ce que j’ai envie?</a:t>
            </a:r>
          </a:p>
          <a:p>
            <a:r>
              <a:rPr lang="fr-FR" dirty="0" smtClean="0"/>
              <a:t>Montrer</a:t>
            </a:r>
            <a:r>
              <a:rPr lang="fr-FR" baseline="0" dirty="0" smtClean="0"/>
              <a:t> tout de suite pourquoi ce n’est pas suffisant: avec Gantt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96101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Pas scientifique</a:t>
            </a:r>
          </a:p>
          <a:p>
            <a:r>
              <a:rPr lang="fr-FR" dirty="0" smtClean="0"/>
              <a:t>Démarche scientifique? </a:t>
            </a:r>
          </a:p>
          <a:p>
            <a:r>
              <a:rPr lang="fr-FR" dirty="0" smtClean="0"/>
              <a:t>Retourner : </a:t>
            </a:r>
            <a:r>
              <a:rPr lang="fr-FR" dirty="0" err="1" smtClean="0"/>
              <a:t>overview</a:t>
            </a:r>
            <a:r>
              <a:rPr lang="fr-FR" dirty="0" smtClean="0"/>
              <a:t>, etc. -&gt; correspond</a:t>
            </a:r>
            <a:r>
              <a:rPr lang="fr-FR" baseline="0" dirty="0" smtClean="0"/>
              <a:t> à ce qu’on appelle le mantra de </a:t>
            </a:r>
            <a:r>
              <a:rPr lang="fr-FR" baseline="0" dirty="0" err="1" smtClean="0"/>
              <a:t>Shn</a:t>
            </a:r>
            <a:endParaRPr lang="fr-FR" baseline="0" dirty="0" smtClean="0"/>
          </a:p>
          <a:p>
            <a:r>
              <a:rPr lang="fr-FR" baseline="0" dirty="0" smtClean="0"/>
              <a:t>Œil : intérêt de l’</a:t>
            </a:r>
            <a:r>
              <a:rPr lang="fr-FR" baseline="0" dirty="0" err="1" smtClean="0"/>
              <a:t>obnservation</a:t>
            </a:r>
            <a:r>
              <a:rPr lang="fr-FR" baseline="0" dirty="0" smtClean="0"/>
              <a:t> : expertise et savoir du </a:t>
            </a:r>
            <a:r>
              <a:rPr lang="fr-FR" baseline="0" dirty="0" err="1" smtClean="0"/>
              <a:t>dev</a:t>
            </a:r>
            <a:endParaRPr lang="fr-FR" baseline="0" dirty="0" smtClean="0"/>
          </a:p>
          <a:p>
            <a:r>
              <a:rPr lang="fr-FR" baseline="0" dirty="0" smtClean="0"/>
              <a:t>Par rapport à outil automatique (</a:t>
            </a:r>
            <a:r>
              <a:rPr lang="fr-FR" baseline="0" dirty="0" err="1" smtClean="0"/>
              <a:t>marhce</a:t>
            </a:r>
            <a:r>
              <a:rPr lang="fr-FR" baseline="0" dirty="0" smtClean="0"/>
              <a:t> moins bien que semi auto)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357277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Discours doit être net</a:t>
            </a:r>
          </a:p>
          <a:p>
            <a:r>
              <a:rPr lang="fr-FR" dirty="0" smtClean="0"/>
              <a:t>Comment/pourquoi c’est difficile</a:t>
            </a:r>
          </a:p>
          <a:p>
            <a:r>
              <a:rPr lang="fr-FR" dirty="0" smtClean="0"/>
              <a:t>Ici: &lt;20000</a:t>
            </a:r>
            <a:r>
              <a:rPr lang="fr-FR" baseline="0" dirty="0" smtClean="0"/>
              <a:t> </a:t>
            </a:r>
            <a:r>
              <a:rPr lang="fr-FR" baseline="0" dirty="0" err="1" smtClean="0"/>
              <a:t>events</a:t>
            </a:r>
            <a:endParaRPr lang="fr-FR" baseline="0" dirty="0" smtClean="0"/>
          </a:p>
          <a:p>
            <a:r>
              <a:rPr lang="fr-FR" baseline="0" dirty="0" smtClean="0"/>
              <a:t>-&gt; après: on veut quand même spatiotemporel/temporel, mais besoin d’abstraction</a:t>
            </a:r>
          </a:p>
          <a:p>
            <a:r>
              <a:rPr lang="fr-FR" baseline="0" dirty="0" smtClean="0"/>
              <a:t>Recouper fonctions? Intervalle de temps un peu plus grand</a:t>
            </a:r>
          </a:p>
          <a:p>
            <a:r>
              <a:rPr lang="fr-FR" baseline="0" dirty="0" smtClean="0"/>
              <a:t>Un seul slide sur trois problèmes, bien identifiés, et y revenir plus tard</a:t>
            </a:r>
          </a:p>
          <a:p>
            <a:r>
              <a:rPr lang="fr-FR" baseline="0" dirty="0" smtClean="0"/>
              <a:t>Expliquer comment on a résolu ces problèmes (donner un nom)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93994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Pas scientifique</a:t>
            </a:r>
          </a:p>
          <a:p>
            <a:r>
              <a:rPr lang="fr-FR" dirty="0" smtClean="0"/>
              <a:t>Démarche scientifique? </a:t>
            </a:r>
          </a:p>
          <a:p>
            <a:r>
              <a:rPr lang="fr-FR" dirty="0" smtClean="0"/>
              <a:t>Retourner : </a:t>
            </a:r>
            <a:r>
              <a:rPr lang="fr-FR" dirty="0" err="1" smtClean="0"/>
              <a:t>overview</a:t>
            </a:r>
            <a:r>
              <a:rPr lang="fr-FR" dirty="0" smtClean="0"/>
              <a:t>, etc. -&gt; correspond</a:t>
            </a:r>
            <a:r>
              <a:rPr lang="fr-FR" baseline="0" dirty="0" smtClean="0"/>
              <a:t> à ce qu’on appelle le mantra de </a:t>
            </a:r>
            <a:r>
              <a:rPr lang="fr-FR" baseline="0" dirty="0" err="1" smtClean="0"/>
              <a:t>Shn</a:t>
            </a:r>
            <a:endParaRPr lang="fr-FR" baseline="0" dirty="0" smtClean="0"/>
          </a:p>
          <a:p>
            <a:r>
              <a:rPr lang="fr-FR" baseline="0" dirty="0" smtClean="0"/>
              <a:t>Œil : intérêt de l’</a:t>
            </a:r>
            <a:r>
              <a:rPr lang="fr-FR" baseline="0" dirty="0" err="1" smtClean="0"/>
              <a:t>obnservation</a:t>
            </a:r>
            <a:r>
              <a:rPr lang="fr-FR" baseline="0" dirty="0" smtClean="0"/>
              <a:t> : expertise et savoir du </a:t>
            </a:r>
            <a:r>
              <a:rPr lang="fr-FR" baseline="0" dirty="0" err="1" smtClean="0"/>
              <a:t>dev</a:t>
            </a:r>
            <a:endParaRPr lang="fr-FR" baseline="0" dirty="0" smtClean="0"/>
          </a:p>
          <a:p>
            <a:r>
              <a:rPr lang="fr-FR" baseline="0" dirty="0" smtClean="0"/>
              <a:t>Par rapport à outil automatique (</a:t>
            </a:r>
            <a:r>
              <a:rPr lang="fr-FR" baseline="0" dirty="0" err="1" smtClean="0"/>
              <a:t>marhce</a:t>
            </a:r>
            <a:r>
              <a:rPr lang="fr-FR" baseline="0" dirty="0" smtClean="0"/>
              <a:t> moins bien que semi auto)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23242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Dire sur le plan -&gt; que va-t-il</a:t>
            </a:r>
            <a:r>
              <a:rPr lang="fr-FR" baseline="0" dirty="0" smtClean="0"/>
              <a:t> y avoir comme </a:t>
            </a:r>
            <a:r>
              <a:rPr lang="fr-FR" baseline="0" dirty="0" err="1" smtClean="0"/>
              <a:t>result</a:t>
            </a:r>
            <a:r>
              <a:rPr lang="fr-FR" baseline="0" dirty="0" smtClean="0"/>
              <a:t> pour chaque partie</a:t>
            </a:r>
          </a:p>
          <a:p>
            <a:r>
              <a:rPr lang="fr-FR" baseline="0" dirty="0" smtClean="0"/>
              <a:t>Contributions?</a:t>
            </a:r>
          </a:p>
          <a:p>
            <a:r>
              <a:rPr lang="fr-FR" baseline="0" dirty="0" smtClean="0"/>
              <a:t>Collaborations?</a:t>
            </a:r>
          </a:p>
          <a:p>
            <a:r>
              <a:rPr lang="fr-FR" baseline="0" dirty="0" smtClean="0"/>
              <a:t>Attention aux pronoms (I, </a:t>
            </a:r>
            <a:r>
              <a:rPr lang="fr-FR" baseline="0" dirty="0" err="1" smtClean="0"/>
              <a:t>we</a:t>
            </a:r>
            <a:r>
              <a:rPr lang="fr-FR" baseline="0" dirty="0" smtClean="0"/>
              <a:t>, passif)</a:t>
            </a:r>
          </a:p>
          <a:p>
            <a:r>
              <a:rPr lang="fr-FR" baseline="0" dirty="0" smtClean="0"/>
              <a:t>Conclusion and future </a:t>
            </a:r>
            <a:r>
              <a:rPr lang="fr-FR" baseline="0" dirty="0" err="1" smtClean="0"/>
              <a:t>work</a:t>
            </a:r>
            <a:endParaRPr lang="fr-FR" baseline="0" dirty="0" smtClean="0"/>
          </a:p>
          <a:p>
            <a:r>
              <a:rPr lang="fr-FR" baseline="0" dirty="0" smtClean="0"/>
              <a:t>Travail fondamental</a:t>
            </a:r>
          </a:p>
          <a:p>
            <a:r>
              <a:rPr lang="fr-FR" baseline="0" dirty="0" err="1" smtClean="0"/>
              <a:t>Implementation</a:t>
            </a:r>
            <a:endParaRPr lang="fr-FR" baseline="0" dirty="0" smtClean="0"/>
          </a:p>
          <a:p>
            <a:r>
              <a:rPr lang="fr-FR" baseline="0" dirty="0" smtClean="0"/>
              <a:t>Robin: autre contexte (multi agent, </a:t>
            </a:r>
            <a:r>
              <a:rPr lang="fr-FR" baseline="0" dirty="0" err="1" smtClean="0"/>
              <a:t>rss</a:t>
            </a:r>
            <a:r>
              <a:rPr lang="fr-FR" baseline="0" dirty="0" smtClean="0"/>
              <a:t>)</a:t>
            </a:r>
          </a:p>
          <a:p>
            <a:r>
              <a:rPr lang="fr-FR" baseline="0" dirty="0" smtClean="0"/>
              <a:t>Quelles correspondances?</a:t>
            </a:r>
          </a:p>
          <a:p>
            <a:r>
              <a:rPr lang="fr-FR" baseline="0" dirty="0" smtClean="0"/>
              <a:t>Comment reprendre cette </a:t>
            </a:r>
            <a:r>
              <a:rPr lang="fr-FR" baseline="0" dirty="0" err="1" smtClean="0"/>
              <a:t>méthologie</a:t>
            </a:r>
            <a:r>
              <a:rPr lang="fr-FR" baseline="0" dirty="0" smtClean="0"/>
              <a:t> pour l’adapter à nos </a:t>
            </a:r>
            <a:r>
              <a:rPr lang="fr-FR" baseline="0" dirty="0" err="1" smtClean="0"/>
              <a:t>sys</a:t>
            </a:r>
            <a:endParaRPr lang="fr-FR" baseline="0" dirty="0" smtClean="0"/>
          </a:p>
          <a:p>
            <a:r>
              <a:rPr lang="fr-FR" baseline="0" dirty="0" smtClean="0"/>
              <a:t>QU’est-ce qui est spécifique?</a:t>
            </a:r>
          </a:p>
          <a:p>
            <a:r>
              <a:rPr lang="fr-FR" baseline="0" dirty="0" smtClean="0"/>
              <a:t>Robin: milliers </a:t>
            </a:r>
            <a:r>
              <a:rPr lang="fr-FR" baseline="0" dirty="0" err="1" smtClean="0"/>
              <a:t>events</a:t>
            </a:r>
            <a:endParaRPr lang="fr-FR" baseline="0" dirty="0" smtClean="0"/>
          </a:p>
          <a:p>
            <a:r>
              <a:rPr lang="fr-FR" baseline="0" dirty="0" smtClean="0"/>
              <a:t>Nous: up to </a:t>
            </a:r>
            <a:r>
              <a:rPr lang="fr-FR" baseline="0" dirty="0" err="1" smtClean="0"/>
              <a:t>millard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654761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Pas super clair</a:t>
            </a:r>
          </a:p>
          <a:p>
            <a:endParaRPr lang="fr-FR" dirty="0" smtClean="0"/>
          </a:p>
          <a:p>
            <a:r>
              <a:rPr lang="fr-FR" dirty="0" smtClean="0"/>
              <a:t>On</a:t>
            </a:r>
            <a:r>
              <a:rPr lang="fr-FR" baseline="0" dirty="0" smtClean="0"/>
              <a:t> veut voir avec changement états plus macroscopiques</a:t>
            </a:r>
          </a:p>
          <a:p>
            <a:endParaRPr lang="fr-FR" baseline="0" dirty="0" smtClean="0"/>
          </a:p>
          <a:p>
            <a:r>
              <a:rPr lang="fr-FR" baseline="0" dirty="0" smtClean="0"/>
              <a:t>Macro états qui représentent phase: comment construire ces phases?</a:t>
            </a:r>
          </a:p>
          <a:p>
            <a:r>
              <a:rPr lang="fr-FR" baseline="0" dirty="0" smtClean="0"/>
              <a:t>Justifier l’agrégation</a:t>
            </a:r>
          </a:p>
          <a:p>
            <a:r>
              <a:rPr lang="fr-FR" baseline="0" dirty="0" smtClean="0"/>
              <a:t>Autres méthodes? Ex: CK, etc.</a:t>
            </a:r>
          </a:p>
          <a:p>
            <a:r>
              <a:rPr lang="fr-FR" baseline="0" dirty="0" smtClean="0"/>
              <a:t>Virer partie du milieu</a:t>
            </a:r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472567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Aggregation’s</a:t>
            </a:r>
            <a:r>
              <a:rPr lang="fr-FR" dirty="0" smtClean="0"/>
              <a:t> </a:t>
            </a:r>
            <a:r>
              <a:rPr lang="fr-FR" dirty="0" err="1" smtClean="0"/>
              <a:t>method</a:t>
            </a:r>
            <a:endParaRPr lang="fr-FR" dirty="0" smtClean="0"/>
          </a:p>
          <a:p>
            <a:r>
              <a:rPr lang="fr-FR" dirty="0" smtClean="0"/>
              <a:t>Auteur :</a:t>
            </a:r>
            <a:r>
              <a:rPr lang="fr-FR" baseline="0" dirty="0" smtClean="0"/>
              <a:t> LP</a:t>
            </a:r>
          </a:p>
          <a:p>
            <a:r>
              <a:rPr lang="fr-FR" baseline="0" dirty="0" smtClean="0"/>
              <a:t>Rappeler que le contexte est différent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754548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Pas</a:t>
            </a:r>
            <a:r>
              <a:rPr lang="fr-FR" baseline="0" dirty="0" smtClean="0"/>
              <a:t> besoin de mettre </a:t>
            </a:r>
            <a:r>
              <a:rPr lang="fr-FR" baseline="0" dirty="0" err="1" smtClean="0"/>
              <a:t>sum</a:t>
            </a:r>
            <a:endParaRPr lang="fr-FR" baseline="0" dirty="0" smtClean="0"/>
          </a:p>
          <a:p>
            <a:r>
              <a:rPr lang="fr-FR" baseline="0" dirty="0" err="1" smtClean="0"/>
              <a:t>Redistrib</a:t>
            </a:r>
            <a:r>
              <a:rPr lang="fr-FR" baseline="0" dirty="0" smtClean="0"/>
              <a:t>? </a:t>
            </a:r>
          </a:p>
          <a:p>
            <a:r>
              <a:rPr lang="fr-FR" baseline="0" dirty="0" smtClean="0"/>
              <a:t>Pas forcément une redistribution: retenir une valeur caractéristique</a:t>
            </a:r>
          </a:p>
          <a:p>
            <a:r>
              <a:rPr lang="fr-FR" baseline="0" dirty="0" smtClean="0"/>
              <a:t>Mettre en premier (avant les notations)</a:t>
            </a:r>
          </a:p>
          <a:p>
            <a:endParaRPr lang="fr-FR" baseline="0" dirty="0" smtClean="0"/>
          </a:p>
          <a:p>
            <a:r>
              <a:rPr lang="fr-FR" baseline="0" dirty="0" smtClean="0"/>
              <a:t>On veut contrôler la qualité de l’</a:t>
            </a:r>
            <a:r>
              <a:rPr lang="fr-FR" baseline="0" dirty="0" err="1" smtClean="0"/>
              <a:t>aggreg</a:t>
            </a:r>
            <a:endParaRPr lang="fr-FR" baseline="0" dirty="0" smtClean="0"/>
          </a:p>
          <a:p>
            <a:r>
              <a:rPr lang="fr-FR" baseline="0" dirty="0" smtClean="0"/>
              <a:t>Fleche noir? 2 opérations: perte d’info, mais gain en visibilité (15, 1, 6)</a:t>
            </a:r>
          </a:p>
          <a:p>
            <a:endParaRPr lang="fr-FR" baseline="0" dirty="0" smtClean="0"/>
          </a:p>
          <a:p>
            <a:r>
              <a:rPr lang="fr-FR" baseline="0" dirty="0" smtClean="0"/>
              <a:t>Annoncer: perte info :naturelle-&gt; théorie de l’info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28865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Prendre</a:t>
            </a:r>
            <a:r>
              <a:rPr lang="fr-FR" baseline="0" dirty="0" smtClean="0"/>
              <a:t> des ex de partitions non incluses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5569274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Formules?</a:t>
            </a:r>
            <a:r>
              <a:rPr lang="fr-FR" baseline="0" dirty="0" smtClean="0"/>
              <a:t> Qualité du travail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032815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114594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Quelle est la différence entre gain complexité et perte info? Pourquoi a-t-on besoin des deux? Peut-être pas trop rentrer dans les détails… ou laisser ne question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5790256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6511404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Toute info sur ce slide, virer</a:t>
            </a:r>
            <a:r>
              <a:rPr lang="fr-FR" baseline="0" dirty="0" smtClean="0"/>
              <a:t> ce qui est entre ça et 32</a:t>
            </a:r>
          </a:p>
          <a:p>
            <a:r>
              <a:rPr lang="fr-FR" baseline="0" dirty="0" smtClean="0"/>
              <a:t>Contribution?</a:t>
            </a:r>
          </a:p>
          <a:p>
            <a:r>
              <a:rPr lang="fr-FR" baseline="0" dirty="0" smtClean="0"/>
              <a:t>Adaptation/métrique/info multidimensionnelle/-&gt; choix de structure de données</a:t>
            </a:r>
          </a:p>
          <a:p>
            <a:r>
              <a:rPr lang="fr-FR" baseline="0" dirty="0" smtClean="0"/>
              <a:t>(-&gt; implémentation efficace</a:t>
            </a:r>
          </a:p>
          <a:p>
            <a:endParaRPr lang="fr-FR" baseline="0" dirty="0" smtClean="0"/>
          </a:p>
          <a:p>
            <a:r>
              <a:rPr lang="fr-FR" baseline="0" dirty="0" smtClean="0"/>
              <a:t>Problème passage à l’échelle n’est pas résolu seulement algorithmiquement)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0849256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Toute info sur ce slide, virer</a:t>
            </a:r>
            <a:r>
              <a:rPr lang="fr-FR" baseline="0" dirty="0" smtClean="0"/>
              <a:t> ce qui est entre ça et 32</a:t>
            </a:r>
          </a:p>
          <a:p>
            <a:r>
              <a:rPr lang="fr-FR" baseline="0" dirty="0" smtClean="0"/>
              <a:t>Contribution?</a:t>
            </a:r>
          </a:p>
          <a:p>
            <a:r>
              <a:rPr lang="fr-FR" baseline="0" dirty="0" smtClean="0"/>
              <a:t>Adaptation/métrique/info multidimensionnelle/-&gt; choix de structure de données</a:t>
            </a:r>
          </a:p>
          <a:p>
            <a:r>
              <a:rPr lang="fr-FR" baseline="0" dirty="0" smtClean="0"/>
              <a:t>(-&gt; implémentation efficace</a:t>
            </a:r>
          </a:p>
          <a:p>
            <a:endParaRPr lang="fr-FR" baseline="0" dirty="0" smtClean="0"/>
          </a:p>
          <a:p>
            <a:r>
              <a:rPr lang="fr-FR" baseline="0" dirty="0" smtClean="0"/>
              <a:t>Problème passage à l’échelle n’est pas résolu seulement algorithmiquement)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8960283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Toute info sur ce slide, virer</a:t>
            </a:r>
            <a:r>
              <a:rPr lang="fr-FR" baseline="0" dirty="0" smtClean="0"/>
              <a:t> ce qui est entre ça et 32</a:t>
            </a:r>
          </a:p>
          <a:p>
            <a:r>
              <a:rPr lang="fr-FR" baseline="0" dirty="0" smtClean="0"/>
              <a:t>Contribution?</a:t>
            </a:r>
          </a:p>
          <a:p>
            <a:r>
              <a:rPr lang="fr-FR" baseline="0" dirty="0" smtClean="0"/>
              <a:t>Adaptation/métrique/info multidimensionnelle/-&gt; choix de structure de données</a:t>
            </a:r>
          </a:p>
          <a:p>
            <a:r>
              <a:rPr lang="fr-FR" baseline="0" dirty="0" smtClean="0"/>
              <a:t>(-&gt; implémentation efficace</a:t>
            </a:r>
          </a:p>
          <a:p>
            <a:endParaRPr lang="fr-FR" baseline="0" dirty="0" smtClean="0"/>
          </a:p>
          <a:p>
            <a:r>
              <a:rPr lang="fr-FR" baseline="0" dirty="0" smtClean="0"/>
              <a:t>Problème passage à l’échelle n’est pas résolu seulement algorithmiquement)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5151890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Toute info sur ce slide, virer</a:t>
            </a:r>
            <a:r>
              <a:rPr lang="fr-FR" baseline="0" dirty="0" smtClean="0"/>
              <a:t> ce qui est entre ça et 32</a:t>
            </a:r>
          </a:p>
          <a:p>
            <a:r>
              <a:rPr lang="fr-FR" baseline="0" dirty="0" smtClean="0"/>
              <a:t>Contribution?</a:t>
            </a:r>
          </a:p>
          <a:p>
            <a:r>
              <a:rPr lang="fr-FR" baseline="0" dirty="0" smtClean="0"/>
              <a:t>Adaptation/métrique/info multidimensionnelle/-&gt; choix de structure de données</a:t>
            </a:r>
          </a:p>
          <a:p>
            <a:r>
              <a:rPr lang="fr-FR" baseline="0" dirty="0" smtClean="0"/>
              <a:t>(-&gt; implémentation efficace</a:t>
            </a:r>
          </a:p>
          <a:p>
            <a:endParaRPr lang="fr-FR" baseline="0" dirty="0" smtClean="0"/>
          </a:p>
          <a:p>
            <a:r>
              <a:rPr lang="fr-FR" baseline="0" dirty="0" smtClean="0"/>
              <a:t>Problème passage à l’échelle n’est pas résolu seulement algorithmiquement)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6931672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Toute info sur ce slide, virer</a:t>
            </a:r>
            <a:r>
              <a:rPr lang="fr-FR" baseline="0" dirty="0" smtClean="0"/>
              <a:t> ce qui est entre ça et 32</a:t>
            </a:r>
          </a:p>
          <a:p>
            <a:r>
              <a:rPr lang="fr-FR" baseline="0" dirty="0" smtClean="0"/>
              <a:t>Contribution?</a:t>
            </a:r>
          </a:p>
          <a:p>
            <a:r>
              <a:rPr lang="fr-FR" baseline="0" dirty="0" smtClean="0"/>
              <a:t>Adaptation/métrique/info multidimensionnelle/-&gt; choix de structure de données</a:t>
            </a:r>
          </a:p>
          <a:p>
            <a:r>
              <a:rPr lang="fr-FR" baseline="0" dirty="0" smtClean="0"/>
              <a:t>(-&gt; implémentation efficace</a:t>
            </a:r>
          </a:p>
          <a:p>
            <a:endParaRPr lang="fr-FR" baseline="0" dirty="0" smtClean="0"/>
          </a:p>
          <a:p>
            <a:r>
              <a:rPr lang="fr-FR" baseline="0" dirty="0" smtClean="0"/>
              <a:t>Problème passage à l’échelle n’est pas résolu seulement algorithmiquement)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0926223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Toute info sur ce slide, virer</a:t>
            </a:r>
            <a:r>
              <a:rPr lang="fr-FR" baseline="0" dirty="0" smtClean="0"/>
              <a:t> ce qui est entre ça et 32</a:t>
            </a:r>
          </a:p>
          <a:p>
            <a:r>
              <a:rPr lang="fr-FR" baseline="0" dirty="0" smtClean="0"/>
              <a:t>Contribution?</a:t>
            </a:r>
          </a:p>
          <a:p>
            <a:r>
              <a:rPr lang="fr-FR" baseline="0" dirty="0" smtClean="0"/>
              <a:t>Adaptation/métrique/info multidimensionnelle/-&gt; choix de structure de données</a:t>
            </a:r>
          </a:p>
          <a:p>
            <a:r>
              <a:rPr lang="fr-FR" baseline="0" dirty="0" smtClean="0"/>
              <a:t>(-&gt; implémentation efficace</a:t>
            </a:r>
          </a:p>
          <a:p>
            <a:endParaRPr lang="fr-FR" baseline="0" dirty="0" smtClean="0"/>
          </a:p>
          <a:p>
            <a:r>
              <a:rPr lang="fr-FR" baseline="0" dirty="0" smtClean="0"/>
              <a:t>Problème passage à l’échelle n’est pas résolu seulement algorithmiquement)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7832348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32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2218518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Virer 40, 41, 42 car déjà expliqué à gauche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33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748506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On part de l’exemple : premier slide?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3106402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34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350952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Slide d’intro</a:t>
            </a:r>
            <a:r>
              <a:rPr lang="fr-FR" baseline="0" dirty="0" smtClean="0"/>
              <a:t> aux applis parallèles</a:t>
            </a:r>
          </a:p>
          <a:p>
            <a:r>
              <a:rPr lang="fr-FR" baseline="0" dirty="0" smtClean="0"/>
              <a:t>Dans applis parallèles : tout le monde fait la même chose</a:t>
            </a:r>
          </a:p>
          <a:p>
            <a:r>
              <a:rPr lang="fr-FR" baseline="0" dirty="0" smtClean="0"/>
              <a:t>Perturbation? Tout le monde? Une partie seulement des ressources? Influence de la techno/network/ etc.</a:t>
            </a:r>
          </a:p>
          <a:p>
            <a:r>
              <a:rPr lang="fr-FR" baseline="0" dirty="0" smtClean="0"/>
              <a:t>Indiquer que plusieurs clusters sont impliqués, plus d’info sur l’</a:t>
            </a:r>
            <a:r>
              <a:rPr lang="fr-FR" baseline="0" dirty="0" err="1" smtClean="0"/>
              <a:t>xp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38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3858188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-&gt; justification slide 47,</a:t>
            </a:r>
            <a:r>
              <a:rPr lang="fr-FR" baseline="0" dirty="0" smtClean="0"/>
              <a:t> avant la transition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40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6448401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-&gt; justification slide 47,</a:t>
            </a:r>
            <a:r>
              <a:rPr lang="fr-FR" baseline="0" dirty="0" smtClean="0"/>
              <a:t> avant la transition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42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9082310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-&gt; justification slide 47,</a:t>
            </a:r>
            <a:r>
              <a:rPr lang="fr-FR" baseline="0" dirty="0" smtClean="0"/>
              <a:t> avant la transition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43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82024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44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5238155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Virer 53/54</a:t>
            </a:r>
          </a:p>
          <a:p>
            <a:r>
              <a:rPr lang="fr-FR" dirty="0" smtClean="0"/>
              <a:t>Utiliser ce schéma pour expliquer </a:t>
            </a:r>
            <a:r>
              <a:rPr lang="fr-FR" dirty="0" err="1" smtClean="0"/>
              <a:t>algo</a:t>
            </a:r>
            <a:r>
              <a:rPr lang="fr-FR" dirty="0" smtClean="0"/>
              <a:t> qui</a:t>
            </a:r>
            <a:r>
              <a:rPr lang="fr-FR" baseline="0" dirty="0" smtClean="0"/>
              <a:t> est séquence coupe spatiale et temporelle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45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6768728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Virer 53/54</a:t>
            </a:r>
          </a:p>
          <a:p>
            <a:r>
              <a:rPr lang="fr-FR" dirty="0" smtClean="0"/>
              <a:t>Utiliser ce schéma pour expliquer </a:t>
            </a:r>
            <a:r>
              <a:rPr lang="fr-FR" dirty="0" err="1" smtClean="0"/>
              <a:t>algo</a:t>
            </a:r>
            <a:r>
              <a:rPr lang="fr-FR" dirty="0" smtClean="0"/>
              <a:t> qui</a:t>
            </a:r>
            <a:r>
              <a:rPr lang="fr-FR" baseline="0" dirty="0" smtClean="0"/>
              <a:t> est séquence coupe spatiale et temporelle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46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821989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Virer commentaires à gauche</a:t>
            </a:r>
          </a:p>
          <a:p>
            <a:endParaRPr lang="fr-FR" dirty="0" smtClean="0"/>
          </a:p>
          <a:p>
            <a:r>
              <a:rPr lang="fr-FR" dirty="0" smtClean="0"/>
              <a:t>Pour trouver la meilleure</a:t>
            </a:r>
            <a:r>
              <a:rPr lang="fr-FR" baseline="0" dirty="0" smtClean="0"/>
              <a:t> partition ensemble totale</a:t>
            </a:r>
          </a:p>
          <a:p>
            <a:endParaRPr lang="fr-FR" baseline="0" dirty="0" smtClean="0"/>
          </a:p>
          <a:p>
            <a:endParaRPr lang="fr-FR" baseline="0" dirty="0" smtClean="0"/>
          </a:p>
          <a:p>
            <a:r>
              <a:rPr lang="fr-FR" baseline="0" dirty="0" smtClean="0"/>
              <a:t>Essayer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48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2139858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Virer commentaires à gauche</a:t>
            </a:r>
          </a:p>
          <a:p>
            <a:endParaRPr lang="fr-FR" dirty="0" smtClean="0"/>
          </a:p>
          <a:p>
            <a:r>
              <a:rPr lang="fr-FR" dirty="0" smtClean="0"/>
              <a:t>Pour trouver la meilleure</a:t>
            </a:r>
            <a:r>
              <a:rPr lang="fr-FR" baseline="0" dirty="0" smtClean="0"/>
              <a:t> partition ensemble totale</a:t>
            </a:r>
          </a:p>
          <a:p>
            <a:endParaRPr lang="fr-FR" baseline="0" dirty="0" smtClean="0"/>
          </a:p>
          <a:p>
            <a:endParaRPr lang="fr-FR" baseline="0" dirty="0" smtClean="0"/>
          </a:p>
          <a:p>
            <a:r>
              <a:rPr lang="fr-FR" baseline="0" dirty="0" smtClean="0"/>
              <a:t>Essayer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49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61072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Est-ce</a:t>
            </a:r>
            <a:r>
              <a:rPr lang="fr-FR" baseline="0" dirty="0" smtClean="0"/>
              <a:t> le meilleur exemple? Trop d’animations</a:t>
            </a:r>
          </a:p>
          <a:p>
            <a:r>
              <a:rPr lang="fr-FR" baseline="0" dirty="0" smtClean="0"/>
              <a:t>Virer titre?</a:t>
            </a:r>
          </a:p>
          <a:p>
            <a:r>
              <a:rPr lang="fr-FR" baseline="0" dirty="0" smtClean="0"/>
              <a:t>Retirer les autres icônes</a:t>
            </a:r>
          </a:p>
          <a:p>
            <a:r>
              <a:rPr lang="fr-FR" baseline="0" dirty="0" smtClean="0"/>
              <a:t>En quoi est-ce un problème? Comment faire pour débuguer ça?</a:t>
            </a:r>
          </a:p>
          <a:p>
            <a:r>
              <a:rPr lang="fr-FR" baseline="0" dirty="0" smtClean="0"/>
              <a:t>S’affranchir du fun : -&gt;</a:t>
            </a:r>
          </a:p>
          <a:p>
            <a:r>
              <a:rPr lang="fr-FR" baseline="0" dirty="0" smtClean="0"/>
              <a:t>Ex: slide suivant : ex: de code source compliqué d’encodage vidéo, etc.</a:t>
            </a:r>
          </a:p>
          <a:p>
            <a:r>
              <a:rPr lang="fr-FR" baseline="0" dirty="0" smtClean="0"/>
              <a:t>Problématique-&gt; bug, comment le trouver</a:t>
            </a:r>
          </a:p>
          <a:p>
            <a:r>
              <a:rPr lang="fr-FR" baseline="0" dirty="0" smtClean="0"/>
              <a:t>Granularité observation :24 </a:t>
            </a:r>
            <a:r>
              <a:rPr lang="fr-FR" baseline="0" dirty="0" err="1" smtClean="0"/>
              <a:t>img</a:t>
            </a:r>
            <a:r>
              <a:rPr lang="fr-FR" baseline="0" dirty="0" smtClean="0"/>
              <a:t>/s</a:t>
            </a:r>
          </a:p>
          <a:p>
            <a:r>
              <a:rPr lang="fr-FR" baseline="0" dirty="0" smtClean="0"/>
              <a:t>Code :instruction (nanoseconde) </a:t>
            </a:r>
          </a:p>
          <a:p>
            <a:r>
              <a:rPr lang="fr-FR" baseline="0" dirty="0" smtClean="0"/>
              <a:t>Une image : de l’ordre de plusieurs millions d’instructions (10?)</a:t>
            </a:r>
          </a:p>
          <a:p>
            <a:r>
              <a:rPr lang="fr-FR" baseline="0" dirty="0" smtClean="0"/>
              <a:t>Vidéo avec un plan séquence: plus net, et quelques coupures.</a:t>
            </a:r>
          </a:p>
          <a:p>
            <a:r>
              <a:rPr lang="fr-FR" baseline="0" dirty="0" smtClean="0"/>
              <a:t>/!\ virer l’autre vidéo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1261451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Virer commentaires à gauche</a:t>
            </a:r>
          </a:p>
          <a:p>
            <a:endParaRPr lang="fr-FR" dirty="0" smtClean="0"/>
          </a:p>
          <a:p>
            <a:r>
              <a:rPr lang="fr-FR" dirty="0" smtClean="0"/>
              <a:t>Pour trouver la meilleure</a:t>
            </a:r>
            <a:r>
              <a:rPr lang="fr-FR" baseline="0" dirty="0" smtClean="0"/>
              <a:t> partition ensemble totale</a:t>
            </a:r>
          </a:p>
          <a:p>
            <a:endParaRPr lang="fr-FR" baseline="0" dirty="0" smtClean="0"/>
          </a:p>
          <a:p>
            <a:endParaRPr lang="fr-FR" baseline="0" dirty="0" smtClean="0"/>
          </a:p>
          <a:p>
            <a:r>
              <a:rPr lang="fr-FR" baseline="0" dirty="0" smtClean="0"/>
              <a:t>Essayer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50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9589993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Virer commentaires à gauche</a:t>
            </a:r>
          </a:p>
          <a:p>
            <a:endParaRPr lang="fr-FR" dirty="0" smtClean="0"/>
          </a:p>
          <a:p>
            <a:r>
              <a:rPr lang="fr-FR" dirty="0" smtClean="0"/>
              <a:t>Pour trouver la meilleure</a:t>
            </a:r>
            <a:r>
              <a:rPr lang="fr-FR" baseline="0" dirty="0" smtClean="0"/>
              <a:t> partition ensemble totale</a:t>
            </a:r>
          </a:p>
          <a:p>
            <a:endParaRPr lang="fr-FR" baseline="0" dirty="0" smtClean="0"/>
          </a:p>
          <a:p>
            <a:endParaRPr lang="fr-FR" baseline="0" dirty="0" smtClean="0"/>
          </a:p>
          <a:p>
            <a:r>
              <a:rPr lang="fr-FR" baseline="0" dirty="0" smtClean="0"/>
              <a:t>Essayer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51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0647722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Attention aux </a:t>
            </a:r>
            <a:r>
              <a:rPr lang="fr-FR" dirty="0" err="1" smtClean="0"/>
              <a:t>unavoidable</a:t>
            </a:r>
            <a:r>
              <a:rPr lang="fr-FR" dirty="0" smtClean="0"/>
              <a:t> </a:t>
            </a:r>
            <a:r>
              <a:rPr lang="fr-FR" dirty="0" err="1" smtClean="0"/>
              <a:t>redundancy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52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0714476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Virer figure du haut?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53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5609797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Rajouter la hiérarchie</a:t>
            </a:r>
          </a:p>
          <a:p>
            <a:r>
              <a:rPr lang="fr-FR" dirty="0" smtClean="0"/>
              <a:t>Retravailler un peu le discours</a:t>
            </a:r>
          </a:p>
          <a:p>
            <a:r>
              <a:rPr lang="fr-FR" dirty="0" smtClean="0"/>
              <a:t>D’abord A, puis B, sur deux slides différents/séparer concepts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54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2088964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55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7504641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Plus intuitif? Petite animation</a:t>
            </a:r>
          </a:p>
          <a:p>
            <a:r>
              <a:rPr lang="fr-FR" dirty="0" smtClean="0"/>
              <a:t>-&gt; entourer la perturbation temporelle,</a:t>
            </a:r>
            <a:r>
              <a:rPr lang="fr-FR" baseline="0" dirty="0" smtClean="0"/>
              <a:t> ne vient que d’un cluster</a:t>
            </a:r>
            <a:endParaRPr lang="fr-FR" dirty="0" smtClean="0"/>
          </a:p>
          <a:p>
            <a:r>
              <a:rPr lang="fr-FR" dirty="0" smtClean="0"/>
              <a:t>-&gt; entourer graphite -&gt; expliquer le problème avec données</a:t>
            </a:r>
          </a:p>
          <a:p>
            <a:r>
              <a:rPr lang="fr-FR" dirty="0" smtClean="0"/>
              <a:t>-&gt;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56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7761865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Plus intuitif? Petite animation</a:t>
            </a:r>
          </a:p>
          <a:p>
            <a:r>
              <a:rPr lang="fr-FR" dirty="0" smtClean="0"/>
              <a:t>-&gt; entourer la perturbation temporelle,</a:t>
            </a:r>
            <a:r>
              <a:rPr lang="fr-FR" baseline="0" dirty="0" smtClean="0"/>
              <a:t> ne vient que d’un cluster</a:t>
            </a:r>
            <a:endParaRPr lang="fr-FR" dirty="0" smtClean="0"/>
          </a:p>
          <a:p>
            <a:r>
              <a:rPr lang="fr-FR" dirty="0" smtClean="0"/>
              <a:t>-&gt; entourer graphite -&gt; expliquer le problème avec données</a:t>
            </a:r>
          </a:p>
          <a:p>
            <a:r>
              <a:rPr lang="fr-FR" dirty="0" smtClean="0"/>
              <a:t>-&gt;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57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3812834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Plus intuitif? Petite animation</a:t>
            </a:r>
          </a:p>
          <a:p>
            <a:r>
              <a:rPr lang="fr-FR" dirty="0" smtClean="0"/>
              <a:t>-&gt; entourer la perturbation temporelle,</a:t>
            </a:r>
            <a:r>
              <a:rPr lang="fr-FR" baseline="0" dirty="0" smtClean="0"/>
              <a:t> ne vient que d’un cluster</a:t>
            </a:r>
            <a:endParaRPr lang="fr-FR" dirty="0" smtClean="0"/>
          </a:p>
          <a:p>
            <a:r>
              <a:rPr lang="fr-FR" dirty="0" smtClean="0"/>
              <a:t>-&gt; entourer graphite -&gt; expliquer le problème avec données</a:t>
            </a:r>
          </a:p>
          <a:p>
            <a:r>
              <a:rPr lang="fr-FR" dirty="0" smtClean="0"/>
              <a:t>-&gt;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58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0488755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Plus intuitif? Petite animation</a:t>
            </a:r>
          </a:p>
          <a:p>
            <a:r>
              <a:rPr lang="fr-FR" dirty="0" smtClean="0"/>
              <a:t>-&gt; entourer la perturbation temporelle,</a:t>
            </a:r>
            <a:r>
              <a:rPr lang="fr-FR" baseline="0" dirty="0" smtClean="0"/>
              <a:t> ne vient que d’un cluster</a:t>
            </a:r>
            <a:endParaRPr lang="fr-FR" dirty="0" smtClean="0"/>
          </a:p>
          <a:p>
            <a:r>
              <a:rPr lang="fr-FR" dirty="0" smtClean="0"/>
              <a:t>-&gt; entourer graphite -&gt; expliquer le problème avec données</a:t>
            </a:r>
          </a:p>
          <a:p>
            <a:r>
              <a:rPr lang="fr-FR" dirty="0" smtClean="0"/>
              <a:t>-&gt;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59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3724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Mettre juste</a:t>
            </a:r>
            <a:r>
              <a:rPr lang="fr-FR" baseline="0" dirty="0" smtClean="0"/>
              <a:t> après la vidéo (</a:t>
            </a:r>
            <a:r>
              <a:rPr lang="fr-FR" baseline="0" dirty="0" err="1" smtClean="0"/>
              <a:t>gantt</a:t>
            </a:r>
            <a:r>
              <a:rPr lang="fr-FR" baseline="0" dirty="0" smtClean="0"/>
              <a:t> chart juste après…)</a:t>
            </a:r>
          </a:p>
          <a:p>
            <a:r>
              <a:rPr lang="fr-FR" baseline="0" dirty="0" smtClean="0"/>
              <a:t>Question? Où est ce que je trouve le problème?</a:t>
            </a:r>
          </a:p>
          <a:p>
            <a:r>
              <a:rPr lang="fr-FR" baseline="0" dirty="0" smtClean="0"/>
              <a:t>Gantt </a:t>
            </a:r>
            <a:r>
              <a:rPr lang="fr-FR" baseline="0" dirty="0" err="1" smtClean="0"/>
              <a:t>Krainry</a:t>
            </a:r>
            <a:endParaRPr lang="fr-FR" baseline="0" dirty="0" smtClean="0"/>
          </a:p>
          <a:p>
            <a:r>
              <a:rPr lang="fr-FR" baseline="0" dirty="0" smtClean="0"/>
              <a:t>Revenons au Gantt classique</a:t>
            </a:r>
          </a:p>
          <a:p>
            <a:r>
              <a:rPr lang="fr-FR" baseline="0" dirty="0" smtClean="0"/>
              <a:t>Refaire explication, voici comment on abouti au diagramme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4177596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Mieux</a:t>
            </a:r>
            <a:r>
              <a:rPr lang="fr-FR" baseline="0" dirty="0" smtClean="0"/>
              <a:t> montrer les plug </a:t>
            </a:r>
            <a:r>
              <a:rPr lang="fr-FR" baseline="0" dirty="0" err="1" smtClean="0"/>
              <a:t>ins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62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0310264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Mieux</a:t>
            </a:r>
            <a:r>
              <a:rPr lang="fr-FR" baseline="0" dirty="0" smtClean="0"/>
              <a:t> montrer les plug </a:t>
            </a:r>
            <a:r>
              <a:rPr lang="fr-FR" baseline="0" dirty="0" err="1" smtClean="0"/>
              <a:t>ins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63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5535782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Mieux</a:t>
            </a:r>
            <a:r>
              <a:rPr lang="fr-FR" baseline="0" dirty="0" smtClean="0"/>
              <a:t> montrer les plug </a:t>
            </a:r>
            <a:r>
              <a:rPr lang="fr-FR" baseline="0" dirty="0" err="1" smtClean="0"/>
              <a:t>ins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64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9802319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Mécanisme</a:t>
            </a:r>
            <a:r>
              <a:rPr lang="fr-FR" baseline="0" dirty="0" smtClean="0"/>
              <a:t> de sélection -&gt; groupes </a:t>
            </a:r>
            <a:r>
              <a:rPr lang="fr-FR" baseline="0" dirty="0" err="1" smtClean="0"/>
              <a:t>agrégeables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65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678996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Rappeler</a:t>
            </a:r>
            <a:r>
              <a:rPr lang="fr-FR" baseline="0" dirty="0" smtClean="0"/>
              <a:t> </a:t>
            </a:r>
            <a:r>
              <a:rPr lang="fr-FR" baseline="0" dirty="0" err="1" smtClean="0"/>
              <a:t>Overview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66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8749630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Attention</a:t>
            </a:r>
            <a:r>
              <a:rPr lang="fr-FR" baseline="0" dirty="0" smtClean="0"/>
              <a:t> à la différence entre zoom et ça: ex: changement tranche de temps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67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8347412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68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5840246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69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2651987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Laisser</a:t>
            </a:r>
            <a:r>
              <a:rPr lang="fr-FR" baseline="0" dirty="0" smtClean="0"/>
              <a:t> les flèches violettes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70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2986050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Titre trop long et pas adapté</a:t>
            </a:r>
          </a:p>
          <a:p>
            <a:endParaRPr lang="fr-FR" dirty="0" smtClean="0"/>
          </a:p>
          <a:p>
            <a:r>
              <a:rPr lang="fr-FR" dirty="0" smtClean="0"/>
              <a:t>Cache size pas au bon endroit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71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567986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Discours doit être net</a:t>
            </a:r>
          </a:p>
          <a:p>
            <a:r>
              <a:rPr lang="fr-FR" dirty="0" smtClean="0"/>
              <a:t>Comment/pourquoi c’est difficile</a:t>
            </a:r>
          </a:p>
          <a:p>
            <a:r>
              <a:rPr lang="fr-FR" dirty="0" smtClean="0"/>
              <a:t>Ici: &lt;20000</a:t>
            </a:r>
            <a:r>
              <a:rPr lang="fr-FR" baseline="0" dirty="0" smtClean="0"/>
              <a:t> </a:t>
            </a:r>
            <a:r>
              <a:rPr lang="fr-FR" baseline="0" dirty="0" err="1" smtClean="0"/>
              <a:t>events</a:t>
            </a:r>
            <a:endParaRPr lang="fr-FR" baseline="0" dirty="0" smtClean="0"/>
          </a:p>
          <a:p>
            <a:r>
              <a:rPr lang="fr-FR" baseline="0" dirty="0" smtClean="0"/>
              <a:t>-&gt; après: on veut quand même spatiotemporel/temporel, mais besoin d’abstraction</a:t>
            </a:r>
          </a:p>
          <a:p>
            <a:r>
              <a:rPr lang="fr-FR" baseline="0" dirty="0" smtClean="0"/>
              <a:t>Recouper fonctions? Intervalle de temps un peu plus grand</a:t>
            </a:r>
          </a:p>
          <a:p>
            <a:r>
              <a:rPr lang="fr-FR" baseline="0" dirty="0" smtClean="0"/>
              <a:t>Un seul slide sur trois problèmes, bien identifiés, et y revenir plus tard</a:t>
            </a:r>
          </a:p>
          <a:p>
            <a:r>
              <a:rPr lang="fr-FR" baseline="0" dirty="0" smtClean="0"/>
              <a:t>Expliquer comment on a résolu ces problèmes (donner un nom)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3337571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Pas fondamental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72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9894745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retrvaailler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74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618399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Argumenter,</a:t>
            </a:r>
            <a:r>
              <a:rPr lang="fr-FR" baseline="0" dirty="0" smtClean="0"/>
              <a:t> donner moins de </a:t>
            </a:r>
            <a:r>
              <a:rPr lang="fr-FR" baseline="0" dirty="0" err="1" smtClean="0"/>
              <a:t>contribs</a:t>
            </a:r>
            <a:endParaRPr lang="fr-FR" baseline="0" dirty="0" smtClean="0"/>
          </a:p>
          <a:p>
            <a:r>
              <a:rPr lang="fr-FR" dirty="0" smtClean="0"/>
              <a:t>Hiérarchie appli/topo</a:t>
            </a:r>
          </a:p>
          <a:p>
            <a:r>
              <a:rPr lang="fr-FR" dirty="0" smtClean="0"/>
              <a:t>Pas hiérarchie, tore</a:t>
            </a:r>
            <a:r>
              <a:rPr lang="fr-FR" baseline="0" dirty="0" smtClean="0"/>
              <a:t>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75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779693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Appel à la communauté </a:t>
            </a:r>
            <a:r>
              <a:rPr lang="fr-FR" dirty="0" err="1" smtClean="0"/>
              <a:t>infovis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76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5730299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Passage à l’échelle, taille de traces, dimensions -&gt; modèle micro</a:t>
            </a:r>
          </a:p>
          <a:p>
            <a:r>
              <a:rPr lang="fr-FR" dirty="0" smtClean="0"/>
              <a:t>Garantir </a:t>
            </a:r>
            <a:r>
              <a:rPr lang="fr-FR" dirty="0" err="1" smtClean="0"/>
              <a:t>interactivity</a:t>
            </a:r>
            <a:endParaRPr lang="fr-FR" dirty="0" smtClean="0"/>
          </a:p>
          <a:p>
            <a:r>
              <a:rPr lang="fr-FR" dirty="0" smtClean="0"/>
              <a:t>2</a:t>
            </a:r>
            <a:r>
              <a:rPr lang="fr-FR" baseline="0" dirty="0" smtClean="0"/>
              <a:t> solutions: réduire </a:t>
            </a:r>
            <a:r>
              <a:rPr lang="fr-FR" baseline="0" dirty="0" err="1" smtClean="0"/>
              <a:t>complexity</a:t>
            </a:r>
            <a:r>
              <a:rPr lang="fr-FR" baseline="0" dirty="0" smtClean="0"/>
              <a:t> -&gt; changer les méthodes</a:t>
            </a:r>
          </a:p>
          <a:p>
            <a:r>
              <a:rPr lang="fr-FR" baseline="0" dirty="0" smtClean="0"/>
              <a:t>Réduire le temps de calcul en tirant parti des ressources de calcul</a:t>
            </a:r>
          </a:p>
          <a:p>
            <a:r>
              <a:rPr lang="fr-FR" baseline="0" dirty="0" err="1" smtClean="0"/>
              <a:t>Plusiuers</a:t>
            </a:r>
            <a:r>
              <a:rPr lang="fr-FR" baseline="0" dirty="0" smtClean="0"/>
              <a:t> solutions : </a:t>
            </a:r>
            <a:r>
              <a:rPr lang="fr-FR" baseline="0" dirty="0" err="1" smtClean="0"/>
              <a:t>algo</a:t>
            </a:r>
            <a:endParaRPr lang="fr-FR" baseline="0" dirty="0" smtClean="0"/>
          </a:p>
          <a:p>
            <a:r>
              <a:rPr lang="fr-FR" baseline="0" dirty="0" smtClean="0"/>
              <a:t>Outil</a:t>
            </a:r>
          </a:p>
          <a:p>
            <a:r>
              <a:rPr lang="fr-FR" baseline="0" dirty="0" smtClean="0"/>
              <a:t>Lecture trace, etc.</a:t>
            </a:r>
          </a:p>
          <a:p>
            <a:r>
              <a:rPr lang="fr-FR" baseline="0" dirty="0" err="1" smtClean="0"/>
              <a:t>Rédultat</a:t>
            </a:r>
            <a:r>
              <a:rPr lang="fr-FR" baseline="0" dirty="0" smtClean="0"/>
              <a:t> </a:t>
            </a:r>
            <a:r>
              <a:rPr lang="fr-FR" baseline="0" dirty="0" err="1" smtClean="0"/>
              <a:t>prélim</a:t>
            </a:r>
            <a:endParaRPr lang="fr-FR" baseline="0" dirty="0" smtClean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77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5648673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78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77888290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Contributions:</a:t>
            </a:r>
          </a:p>
          <a:p>
            <a:pPr marL="171450" indent="-171450">
              <a:buFontTx/>
              <a:buChar char="-"/>
            </a:pPr>
            <a:r>
              <a:rPr lang="fr-FR" dirty="0" smtClean="0"/>
              <a:t>Ext LP temporel + </a:t>
            </a:r>
            <a:r>
              <a:rPr lang="fr-FR" dirty="0" err="1" smtClean="0"/>
              <a:t>datamodel</a:t>
            </a:r>
            <a:endParaRPr lang="fr-FR" dirty="0" smtClean="0"/>
          </a:p>
          <a:p>
            <a:pPr marL="171450" indent="-171450">
              <a:buFontTx/>
              <a:buChar char="-"/>
            </a:pPr>
            <a:r>
              <a:rPr lang="fr-FR" dirty="0" err="1" smtClean="0"/>
              <a:t>Algo</a:t>
            </a:r>
            <a:r>
              <a:rPr lang="fr-FR" dirty="0" smtClean="0"/>
              <a:t> ST </a:t>
            </a:r>
          </a:p>
          <a:p>
            <a:r>
              <a:rPr lang="fr-FR" dirty="0" smtClean="0"/>
              <a:t>-  Visu partition </a:t>
            </a:r>
            <a:r>
              <a:rPr lang="fr-FR" dirty="0" err="1" smtClean="0"/>
              <a:t>stacked</a:t>
            </a:r>
            <a:r>
              <a:rPr lang="fr-FR" dirty="0" smtClean="0"/>
              <a:t> bar chart</a:t>
            </a:r>
          </a:p>
          <a:p>
            <a:pPr marL="171450" indent="-171450">
              <a:buFontTx/>
              <a:buChar char="-"/>
            </a:pPr>
            <a:r>
              <a:rPr lang="fr-FR" dirty="0" smtClean="0"/>
              <a:t>Agrégation visuelle</a:t>
            </a:r>
          </a:p>
          <a:p>
            <a:pPr marL="171450" indent="-171450">
              <a:buFontTx/>
              <a:buChar char="-"/>
            </a:pPr>
            <a:r>
              <a:rPr lang="fr-FR" dirty="0" smtClean="0"/>
              <a:t>Virer</a:t>
            </a:r>
            <a:r>
              <a:rPr lang="fr-FR" baseline="0" dirty="0" smtClean="0"/>
              <a:t> dernier item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81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65472192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Pas fondamental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82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03428692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Discours doit être net</a:t>
            </a:r>
          </a:p>
          <a:p>
            <a:r>
              <a:rPr lang="fr-FR" dirty="0" smtClean="0"/>
              <a:t>Comment/pourquoi c’est difficile</a:t>
            </a:r>
          </a:p>
          <a:p>
            <a:r>
              <a:rPr lang="fr-FR" dirty="0" smtClean="0"/>
              <a:t>Ici: &lt;20000</a:t>
            </a:r>
            <a:r>
              <a:rPr lang="fr-FR" baseline="0" dirty="0" smtClean="0"/>
              <a:t> </a:t>
            </a:r>
            <a:r>
              <a:rPr lang="fr-FR" baseline="0" dirty="0" err="1" smtClean="0"/>
              <a:t>events</a:t>
            </a:r>
            <a:endParaRPr lang="fr-FR" baseline="0" dirty="0" smtClean="0"/>
          </a:p>
          <a:p>
            <a:r>
              <a:rPr lang="fr-FR" baseline="0" dirty="0" smtClean="0"/>
              <a:t>-&gt; après: on veut quand même spatiotemporel/temporel, mais besoin d’abstraction</a:t>
            </a:r>
          </a:p>
          <a:p>
            <a:r>
              <a:rPr lang="fr-FR" baseline="0" dirty="0" smtClean="0"/>
              <a:t>Recouper fonctions? Intervalle de temps un peu plus grand</a:t>
            </a:r>
          </a:p>
          <a:p>
            <a:r>
              <a:rPr lang="fr-FR" baseline="0" dirty="0" smtClean="0"/>
              <a:t>Un seul slide sur trois problèmes, bien identifiés, et y revenir plus tard</a:t>
            </a:r>
          </a:p>
          <a:p>
            <a:r>
              <a:rPr lang="fr-FR" baseline="0" dirty="0" smtClean="0"/>
              <a:t>Expliquer comment on a résolu ces problèmes (donner un nom)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83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15676434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Performance for </a:t>
            </a:r>
            <a:r>
              <a:rPr lang="fr-FR" dirty="0" err="1" smtClean="0"/>
              <a:t>Interactivity</a:t>
            </a:r>
            <a:r>
              <a:rPr lang="fr-FR" dirty="0" smtClean="0"/>
              <a:t> pour </a:t>
            </a:r>
            <a:r>
              <a:rPr lang="fr-FR" dirty="0" err="1" smtClean="0"/>
              <a:t>trvaailler</a:t>
            </a:r>
            <a:r>
              <a:rPr lang="fr-FR" dirty="0" smtClean="0"/>
              <a:t> avec la trace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85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459633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Intéressant</a:t>
            </a:r>
          </a:p>
          <a:p>
            <a:r>
              <a:rPr lang="fr-FR" dirty="0" smtClean="0"/>
              <a:t>Titre : </a:t>
            </a:r>
            <a:r>
              <a:rPr lang="fr-FR" dirty="0" err="1" smtClean="0"/>
              <a:t>analysis</a:t>
            </a:r>
            <a:r>
              <a:rPr lang="fr-FR" dirty="0" smtClean="0"/>
              <a:t> flow</a:t>
            </a:r>
          </a:p>
          <a:p>
            <a:r>
              <a:rPr lang="fr-FR" dirty="0" smtClean="0"/>
              <a:t>Manque? Réagir sur le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sys</a:t>
            </a:r>
            <a:endParaRPr lang="fr-FR" baseline="0" dirty="0" smtClean="0"/>
          </a:p>
          <a:p>
            <a:r>
              <a:rPr lang="fr-FR" baseline="0" dirty="0" smtClean="0"/>
              <a:t>Ex: améliorer code, changer </a:t>
            </a:r>
            <a:r>
              <a:rPr lang="fr-FR" baseline="0" dirty="0" err="1" smtClean="0"/>
              <a:t>platform</a:t>
            </a:r>
            <a:r>
              <a:rPr lang="fr-FR" baseline="0" dirty="0" smtClean="0"/>
              <a:t>, etc.</a:t>
            </a:r>
          </a:p>
          <a:p>
            <a:r>
              <a:rPr lang="fr-FR" baseline="0" dirty="0" smtClean="0"/>
              <a:t>Objectif : aider le </a:t>
            </a:r>
            <a:r>
              <a:rPr lang="fr-FR" baseline="0" dirty="0" err="1" smtClean="0"/>
              <a:t>dev</a:t>
            </a:r>
            <a:r>
              <a:rPr lang="fr-FR" baseline="0" dirty="0" smtClean="0"/>
              <a:t> a mieux appréhender l’</a:t>
            </a:r>
            <a:r>
              <a:rPr lang="fr-FR" baseline="0" dirty="0" err="1" smtClean="0"/>
              <a:t>exec</a:t>
            </a:r>
            <a:r>
              <a:rPr lang="fr-FR" baseline="0" dirty="0" smtClean="0"/>
              <a:t> à travers outils </a:t>
            </a:r>
            <a:r>
              <a:rPr lang="fr-FR" baseline="0" dirty="0" err="1" smtClean="0"/>
              <a:t>adpatés</a:t>
            </a:r>
            <a:endParaRPr lang="fr-FR" baseline="0" dirty="0" smtClean="0"/>
          </a:p>
          <a:p>
            <a:r>
              <a:rPr lang="fr-FR" baseline="0" dirty="0" err="1" smtClean="0"/>
              <a:t>Complex</a:t>
            </a:r>
            <a:r>
              <a:rPr lang="fr-FR" baseline="0" dirty="0" smtClean="0"/>
              <a:t> </a:t>
            </a:r>
            <a:r>
              <a:rPr lang="fr-FR" baseline="0" dirty="0" err="1" smtClean="0"/>
              <a:t>sys</a:t>
            </a:r>
            <a:r>
              <a:rPr lang="fr-FR" baseline="0" dirty="0" smtClean="0"/>
              <a:t> : je vais me restreindre à…</a:t>
            </a:r>
          </a:p>
          <a:p>
            <a:r>
              <a:rPr lang="fr-FR" baseline="0" dirty="0" smtClean="0"/>
              <a:t>Rajouter système observé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03086237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87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49217792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Pas super clair</a:t>
            </a:r>
          </a:p>
          <a:p>
            <a:endParaRPr lang="fr-FR" dirty="0" smtClean="0"/>
          </a:p>
          <a:p>
            <a:r>
              <a:rPr lang="fr-FR" dirty="0" smtClean="0"/>
              <a:t>On</a:t>
            </a:r>
            <a:r>
              <a:rPr lang="fr-FR" baseline="0" dirty="0" smtClean="0"/>
              <a:t> veut voir avec changement états plus macroscopiques</a:t>
            </a:r>
          </a:p>
          <a:p>
            <a:endParaRPr lang="fr-FR" baseline="0" dirty="0" smtClean="0"/>
          </a:p>
          <a:p>
            <a:r>
              <a:rPr lang="fr-FR" baseline="0" dirty="0" smtClean="0"/>
              <a:t>Macro états qui représentent phase: comment construire ces phases?</a:t>
            </a:r>
          </a:p>
          <a:p>
            <a:r>
              <a:rPr lang="fr-FR" baseline="0" dirty="0" smtClean="0"/>
              <a:t>Justifier l’agrégation</a:t>
            </a:r>
          </a:p>
          <a:p>
            <a:r>
              <a:rPr lang="fr-FR" baseline="0" dirty="0" smtClean="0"/>
              <a:t>Autres méthodes? Ex: CK, etc.</a:t>
            </a:r>
          </a:p>
          <a:p>
            <a:r>
              <a:rPr lang="fr-FR" baseline="0" dirty="0" smtClean="0"/>
              <a:t>Virer partie du milieu</a:t>
            </a:r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88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27448470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Pas super clair</a:t>
            </a:r>
          </a:p>
          <a:p>
            <a:endParaRPr lang="fr-FR" dirty="0" smtClean="0"/>
          </a:p>
          <a:p>
            <a:r>
              <a:rPr lang="fr-FR" dirty="0" smtClean="0"/>
              <a:t>On</a:t>
            </a:r>
            <a:r>
              <a:rPr lang="fr-FR" baseline="0" dirty="0" smtClean="0"/>
              <a:t> veut voir avec changement états plus macroscopiques</a:t>
            </a:r>
          </a:p>
          <a:p>
            <a:endParaRPr lang="fr-FR" baseline="0" dirty="0" smtClean="0"/>
          </a:p>
          <a:p>
            <a:r>
              <a:rPr lang="fr-FR" baseline="0" dirty="0" smtClean="0"/>
              <a:t>Macro états qui représentent phase: comment construire ces phases?</a:t>
            </a:r>
          </a:p>
          <a:p>
            <a:r>
              <a:rPr lang="fr-FR" baseline="0" dirty="0" smtClean="0"/>
              <a:t>Justifier l’agrégation</a:t>
            </a:r>
          </a:p>
          <a:p>
            <a:r>
              <a:rPr lang="fr-FR" baseline="0" dirty="0" smtClean="0"/>
              <a:t>Autres méthodes? Ex: CK, etc.</a:t>
            </a:r>
          </a:p>
          <a:p>
            <a:r>
              <a:rPr lang="fr-FR" baseline="0" dirty="0" smtClean="0"/>
              <a:t>Virer partie du milieu</a:t>
            </a:r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89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40753329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-&gt; justification slide 47,</a:t>
            </a:r>
            <a:r>
              <a:rPr lang="fr-FR" baseline="0" dirty="0" smtClean="0"/>
              <a:t> avant la transition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91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2578755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-&gt; justification slide 47,</a:t>
            </a:r>
            <a:r>
              <a:rPr lang="fr-FR" baseline="0" dirty="0" smtClean="0"/>
              <a:t> avant la transition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108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33897418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-&gt; justification slide 47,</a:t>
            </a:r>
            <a:r>
              <a:rPr lang="fr-FR" baseline="0" dirty="0" smtClean="0"/>
              <a:t> avant la transition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109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03814297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-&gt; justification slide 47,</a:t>
            </a:r>
            <a:r>
              <a:rPr lang="fr-FR" baseline="0" dirty="0" smtClean="0"/>
              <a:t> avant la transition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975747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Attention évènements, états, vocabulaire</a:t>
            </a:r>
          </a:p>
          <a:p>
            <a:r>
              <a:rPr lang="fr-FR" dirty="0" smtClean="0"/>
              <a:t>Évènements: ponctuel</a:t>
            </a:r>
          </a:p>
          <a:p>
            <a:r>
              <a:rPr lang="fr-FR" dirty="0" smtClean="0"/>
              <a:t>État:</a:t>
            </a:r>
            <a:r>
              <a:rPr lang="fr-FR" baseline="0" dirty="0" smtClean="0"/>
              <a:t> durée, ex; </a:t>
            </a:r>
            <a:r>
              <a:rPr lang="fr-FR" baseline="0" dirty="0" err="1" smtClean="0"/>
              <a:t>function</a:t>
            </a:r>
            <a:r>
              <a:rPr lang="fr-FR" baseline="0" dirty="0" smtClean="0"/>
              <a:t> call</a:t>
            </a:r>
          </a:p>
          <a:p>
            <a:r>
              <a:rPr lang="fr-FR" baseline="0" dirty="0" smtClean="0"/>
              <a:t>Pas d’exemple générique, mais qqch de plus réaliste?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676104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Attention évènements, états, vocabulaire</a:t>
            </a:r>
          </a:p>
          <a:p>
            <a:r>
              <a:rPr lang="fr-FR" dirty="0" smtClean="0"/>
              <a:t>Évènements: ponctuel</a:t>
            </a:r>
          </a:p>
          <a:p>
            <a:r>
              <a:rPr lang="fr-FR" dirty="0" smtClean="0"/>
              <a:t>État:</a:t>
            </a:r>
            <a:r>
              <a:rPr lang="fr-FR" baseline="0" dirty="0" smtClean="0"/>
              <a:t> durée, ex; </a:t>
            </a:r>
            <a:r>
              <a:rPr lang="fr-FR" baseline="0" dirty="0" err="1" smtClean="0"/>
              <a:t>function</a:t>
            </a:r>
            <a:r>
              <a:rPr lang="fr-FR" baseline="0" dirty="0" smtClean="0"/>
              <a:t> call</a:t>
            </a:r>
          </a:p>
          <a:p>
            <a:r>
              <a:rPr lang="fr-FR" baseline="0" dirty="0" smtClean="0"/>
              <a:t>Pas d’exemple générique, mais qqch de plus réaliste?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921882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C432E-409C-45C3-8992-ACB5CD768BDF}" type="datetime1">
              <a:rPr lang="fr-FR" smtClean="0"/>
              <a:t>19/07/2015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174603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D70887-4A1D-4A12-A2B5-C0A0AEED7B3A}" type="datetime1">
              <a:rPr lang="fr-FR" smtClean="0"/>
              <a:t>19/07/2015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477173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000" y="365127"/>
            <a:ext cx="8648700" cy="942976"/>
          </a:xfrm>
          <a:noFill/>
        </p:spPr>
        <p:txBody>
          <a:bodyPr/>
          <a:lstStyle>
            <a:lvl1pPr>
              <a:defRPr>
                <a:ln>
                  <a:noFill/>
                </a:ln>
                <a:solidFill>
                  <a:schemeClr val="tx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54000" y="6356351"/>
            <a:ext cx="2432050" cy="365125"/>
          </a:xfrm>
        </p:spPr>
        <p:txBody>
          <a:bodyPr/>
          <a:lstStyle/>
          <a:p>
            <a:fld id="{8632A60A-9CEC-42A4-A6A2-D3ED1B1E10C6}" type="datetime1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19/07/2015</a:t>
            </a:fld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444750" cy="365125"/>
          </a:xfrm>
        </p:spPr>
        <p:txBody>
          <a:bodyPr/>
          <a:lstStyle/>
          <a:p>
            <a:fld id="{87D9652F-9609-4EC6-8E0A-C96E14B58A2A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21401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2A686-31B9-4679-9087-1FF3691B4776}" type="datetime1">
              <a:rPr lang="fr-FR" smtClean="0"/>
              <a:t>19/07/2015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A14E8-3BBD-4201-A6CF-975CCF82E15C}" type="datetime1">
              <a:rPr lang="fr-FR" smtClean="0"/>
              <a:t>19/07/2015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013374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000" y="365127"/>
            <a:ext cx="8648700" cy="94297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4000" y="1790700"/>
            <a:ext cx="8648700" cy="4386263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54000" y="6356351"/>
            <a:ext cx="2432050" cy="365125"/>
          </a:xfrm>
        </p:spPr>
        <p:txBody>
          <a:bodyPr/>
          <a:lstStyle/>
          <a:p>
            <a:fld id="{8632A60A-9CEC-42A4-A6A2-D3ED1B1E10C6}" type="datetime1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19/07/2015</a:t>
            </a:fld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444750" cy="365125"/>
          </a:xfrm>
        </p:spPr>
        <p:txBody>
          <a:bodyPr/>
          <a:lstStyle/>
          <a:p>
            <a:fld id="{87D9652F-9609-4EC6-8E0A-C96E14B58A2A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09848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000" y="365127"/>
            <a:ext cx="8648700" cy="942976"/>
          </a:xfrm>
          <a:noFill/>
        </p:spPr>
        <p:txBody>
          <a:bodyPr/>
          <a:lstStyle>
            <a:lvl1pPr>
              <a:defRPr b="1">
                <a:ln>
                  <a:noFill/>
                </a:ln>
                <a:solidFill>
                  <a:schemeClr val="tx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4000" y="1790700"/>
            <a:ext cx="8648700" cy="43862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fr-FR" dirty="0" smtClean="0"/>
              <a:t>Modifiez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54000" y="6356351"/>
            <a:ext cx="2432050" cy="365125"/>
          </a:xfrm>
        </p:spPr>
        <p:txBody>
          <a:bodyPr/>
          <a:lstStyle/>
          <a:p>
            <a:fld id="{8632A60A-9CEC-42A4-A6A2-D3ED1B1E10C6}" type="datetime1">
              <a:rPr lang="fr-FR" smtClean="0"/>
              <a:pPr/>
              <a:t>19/07/2015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444750" cy="365125"/>
          </a:xfrm>
        </p:spPr>
        <p:txBody>
          <a:bodyPr/>
          <a:lstStyle/>
          <a:p>
            <a:fld id="{87D9652F-9609-4EC6-8E0A-C96E14B58A2A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80303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412421"/>
            <a:ext cx="7886700" cy="1754326"/>
          </a:xfrm>
        </p:spPr>
        <p:txBody>
          <a:bodyPr anchor="t" anchorCtr="0">
            <a:normAutofit/>
          </a:bodyPr>
          <a:lstStyle>
            <a:lvl1pPr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A5F34F8-A09C-46F9-ACC6-3F1F107EA33F}" type="datetime1">
              <a:rPr lang="fr-FR" smtClean="0"/>
              <a:pPr/>
              <a:t>19/07/2015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7D9652F-9609-4EC6-8E0A-C96E14B58A2A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581766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A6BFC-FEF1-4AC1-B970-BC568337334B}" type="datetime1">
              <a:rPr lang="fr-FR" smtClean="0"/>
              <a:t>19/07/2015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553984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82458-984F-4731-94C9-7FCACBCC51D1}" type="datetime1">
              <a:rPr lang="fr-FR" smtClean="0"/>
              <a:t>19/07/2015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985206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9B8F4-3FD7-4FC3-A9F8-C983EDF65E99}" type="datetime1">
              <a:rPr lang="fr-FR" smtClean="0"/>
              <a:t>19/07/2015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048236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3509C-35DC-4F20-8185-554E3258A671}" type="datetime1">
              <a:rPr lang="fr-FR" smtClean="0"/>
              <a:t>19/07/2015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151736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D6352-2F7C-458E-AEBB-FF81EFE71D94}" type="datetime1">
              <a:rPr lang="fr-FR" smtClean="0"/>
              <a:t>19/07/2015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809071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809DBC-7E81-4819-803D-1A0811B3E043}" type="datetime1">
              <a:rPr lang="fr-FR" smtClean="0"/>
              <a:t>19/07/2015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590800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B2A686-31B9-4679-9087-1FF3691B4776}" type="datetime1">
              <a:rPr lang="fr-FR" smtClean="0"/>
              <a:t>19/07/2015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709518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11" r:id="rId11"/>
    <p:sldLayoutId id="2147483709" r:id="rId12"/>
    <p:sldLayoutId id="2147483707" r:id="rId13"/>
    <p:sldLayoutId id="2147483712" r:id="rId14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2.png"/><Relationship Id="rId4" Type="http://schemas.openxmlformats.org/officeDocument/2006/relationships/image" Target="../media/image73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2.png"/><Relationship Id="rId4" Type="http://schemas.openxmlformats.org/officeDocument/2006/relationships/image" Target="../media/image7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png"/><Relationship Id="rId3" Type="http://schemas.openxmlformats.org/officeDocument/2006/relationships/image" Target="../media/image77.pn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2.png"/><Relationship Id="rId4" Type="http://schemas.openxmlformats.org/officeDocument/2006/relationships/image" Target="../media/image7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Dessin_Microsoft_Visio3.vsdx"/><Relationship Id="rId13" Type="http://schemas.microsoft.com/office/2007/relationships/hdphoto" Target="../media/hdphoto1.wdp"/><Relationship Id="rId3" Type="http://schemas.openxmlformats.org/officeDocument/2006/relationships/notesSlide" Target="../notesSlides/notesSlide13.xml"/><Relationship Id="rId7" Type="http://schemas.openxmlformats.org/officeDocument/2006/relationships/oleObject" Target="../embeddings/oleObject3.bin"/><Relationship Id="rId12" Type="http://schemas.openxmlformats.org/officeDocument/2006/relationships/image" Target="../media/image4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40.png"/><Relationship Id="rId11" Type="http://schemas.openxmlformats.org/officeDocument/2006/relationships/image" Target="../media/image41.png"/><Relationship Id="rId5" Type="http://schemas.openxmlformats.org/officeDocument/2006/relationships/image" Target="../media/image39.png"/><Relationship Id="rId10" Type="http://schemas.openxmlformats.org/officeDocument/2006/relationships/image" Target="../media/image13.png"/><Relationship Id="rId4" Type="http://schemas.openxmlformats.org/officeDocument/2006/relationships/image" Target="../media/image38.png"/><Relationship Id="rId9" Type="http://schemas.openxmlformats.org/officeDocument/2006/relationships/image" Target="../media/image37.emf"/><Relationship Id="rId14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5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microsoft.com/office/2007/relationships/hdphoto" Target="../media/hdphoto2.wdp"/><Relationship Id="rId4" Type="http://schemas.openxmlformats.org/officeDocument/2006/relationships/image" Target="../media/image46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25.emf"/><Relationship Id="rId5" Type="http://schemas.openxmlformats.org/officeDocument/2006/relationships/package" Target="../embeddings/Dessin_Microsoft_Visio4.vsdx"/><Relationship Id="rId4" Type="http://schemas.openxmlformats.org/officeDocument/2006/relationships/oleObject" Target="../embeddings/oleObject4.bin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jpeg"/><Relationship Id="rId3" Type="http://schemas.openxmlformats.org/officeDocument/2006/relationships/image" Target="../media/image13.png"/><Relationship Id="rId7" Type="http://schemas.openxmlformats.org/officeDocument/2006/relationships/image" Target="../media/image53.png"/><Relationship Id="rId12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11" Type="http://schemas.openxmlformats.org/officeDocument/2006/relationships/image" Target="../media/image56.png"/><Relationship Id="rId5" Type="http://schemas.openxmlformats.org/officeDocument/2006/relationships/image" Target="../media/image16.png"/><Relationship Id="rId10" Type="http://schemas.openxmlformats.org/officeDocument/2006/relationships/image" Target="../media/image55.jpeg"/><Relationship Id="rId4" Type="http://schemas.openxmlformats.org/officeDocument/2006/relationships/image" Target="../media/image51.png"/><Relationship Id="rId9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1.jpeg"/><Relationship Id="rId7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0.png"/><Relationship Id="rId4" Type="http://schemas.openxmlformats.org/officeDocument/2006/relationships/image" Target="../media/image58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emf"/><Relationship Id="rId3" Type="http://schemas.openxmlformats.org/officeDocument/2006/relationships/oleObject" Target="../embeddings/oleObject5.bin"/><Relationship Id="rId7" Type="http://schemas.openxmlformats.org/officeDocument/2006/relationships/package" Target="../embeddings/Dessin_Microsoft_Visio6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6.bin"/><Relationship Id="rId5" Type="http://schemas.openxmlformats.org/officeDocument/2006/relationships/image" Target="../media/image59.emf"/><Relationship Id="rId4" Type="http://schemas.openxmlformats.org/officeDocument/2006/relationships/package" Target="../embeddings/Dessin_Microsoft_Visio5.vsdx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61.emf"/><Relationship Id="rId5" Type="http://schemas.openxmlformats.org/officeDocument/2006/relationships/package" Target="../embeddings/Dessin_Microsoft_Visio7.vsdx"/><Relationship Id="rId4" Type="http://schemas.openxmlformats.org/officeDocument/2006/relationships/oleObject" Target="../embeddings/oleObject7.bin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62.emf"/><Relationship Id="rId5" Type="http://schemas.openxmlformats.org/officeDocument/2006/relationships/package" Target="../embeddings/Dessin_Microsoft_Visio8.vsdx"/><Relationship Id="rId4" Type="http://schemas.openxmlformats.org/officeDocument/2006/relationships/oleObject" Target="../embeddings/oleObject8.bin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63.emf"/><Relationship Id="rId5" Type="http://schemas.openxmlformats.org/officeDocument/2006/relationships/package" Target="../embeddings/Dessin_Microsoft_Visio9.vsdx"/><Relationship Id="rId4" Type="http://schemas.openxmlformats.org/officeDocument/2006/relationships/oleObject" Target="../embeddings/oleObject9.bin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64.emf"/><Relationship Id="rId5" Type="http://schemas.openxmlformats.org/officeDocument/2006/relationships/package" Target="../embeddings/Dessin_Microsoft_Visio10.vsdx"/><Relationship Id="rId4" Type="http://schemas.openxmlformats.org/officeDocument/2006/relationships/oleObject" Target="../embeddings/oleObject10.bin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65.emf"/><Relationship Id="rId5" Type="http://schemas.openxmlformats.org/officeDocument/2006/relationships/package" Target="../embeddings/Dessin_Microsoft_Visio11.vsdx"/><Relationship Id="rId4" Type="http://schemas.openxmlformats.org/officeDocument/2006/relationships/oleObject" Target="../embeddings/oleObject11.bin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66.emf"/><Relationship Id="rId5" Type="http://schemas.openxmlformats.org/officeDocument/2006/relationships/package" Target="../embeddings/Dessin_Microsoft_Visio12.vsdx"/><Relationship Id="rId4" Type="http://schemas.openxmlformats.org/officeDocument/2006/relationships/oleObject" Target="../embeddings/oleObject12.bin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67.png"/><Relationship Id="rId3" Type="http://schemas.openxmlformats.org/officeDocument/2006/relationships/notesSlide" Target="../notesSlides/notesSlide29.xml"/><Relationship Id="rId7" Type="http://schemas.openxmlformats.org/officeDocument/2006/relationships/image" Target="../media/image67.emf"/><Relationship Id="rId12" Type="http://schemas.openxmlformats.org/officeDocument/2006/relationships/image" Target="../media/image66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6" Type="http://schemas.openxmlformats.org/officeDocument/2006/relationships/package" Target="../embeddings/Dessin_Microsoft_Visio13.vsdx"/><Relationship Id="rId11" Type="http://schemas.openxmlformats.org/officeDocument/2006/relationships/image" Target="../media/image64.png"/><Relationship Id="rId5" Type="http://schemas.openxmlformats.org/officeDocument/2006/relationships/oleObject" Target="../embeddings/oleObject13.bin"/><Relationship Id="rId10" Type="http://schemas.openxmlformats.org/officeDocument/2006/relationships/image" Target="../media/image63.png"/><Relationship Id="rId4" Type="http://schemas.openxmlformats.org/officeDocument/2006/relationships/image" Target="../media/image13.png"/><Relationship Id="rId9" Type="http://schemas.openxmlformats.org/officeDocument/2006/relationships/image" Target="../media/image62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68.wmf"/><Relationship Id="rId5" Type="http://schemas.openxmlformats.org/officeDocument/2006/relationships/package" Target="../embeddings/Dessin_Microsoft_Visio14.vsdx"/><Relationship Id="rId4" Type="http://schemas.openxmlformats.org/officeDocument/2006/relationships/oleObject" Target="../embeddings/oleObject14.bin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31.png"/><Relationship Id="rId7" Type="http://schemas.openxmlformats.org/officeDocument/2006/relationships/image" Target="../media/image69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emf"/><Relationship Id="rId3" Type="http://schemas.openxmlformats.org/officeDocument/2006/relationships/oleObject" Target="../embeddings/oleObject15.bin"/><Relationship Id="rId7" Type="http://schemas.openxmlformats.org/officeDocument/2006/relationships/package" Target="../embeddings/Dessin_Microsoft_Visio16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6" Type="http://schemas.openxmlformats.org/officeDocument/2006/relationships/oleObject" Target="../embeddings/oleObject16.bin"/><Relationship Id="rId5" Type="http://schemas.openxmlformats.org/officeDocument/2006/relationships/image" Target="../media/image25.emf"/><Relationship Id="rId4" Type="http://schemas.openxmlformats.org/officeDocument/2006/relationships/package" Target="../embeddings/Dessin_Microsoft_Visio15.vsdx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2.png"/><Relationship Id="rId4" Type="http://schemas.openxmlformats.org/officeDocument/2006/relationships/image" Target="../media/image73.png"/></Relationships>
</file>

<file path=ppt/slides/_rels/slide41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3.xml"/><Relationship Id="rId5" Type="http://schemas.microsoft.com/office/2007/relationships/hdphoto" Target="../media/hdphoto3.wdp"/><Relationship Id="rId4" Type="http://schemas.openxmlformats.org/officeDocument/2006/relationships/image" Target="../media/image5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2.png"/><Relationship Id="rId4" Type="http://schemas.openxmlformats.org/officeDocument/2006/relationships/image" Target="../media/image7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2.png"/><Relationship Id="rId4" Type="http://schemas.openxmlformats.org/officeDocument/2006/relationships/image" Target="../media/image7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0.png"/><Relationship Id="rId5" Type="http://schemas.openxmlformats.org/officeDocument/2006/relationships/image" Target="../media/image57.png"/><Relationship Id="rId4" Type="http://schemas.openxmlformats.org/officeDocument/2006/relationships/image" Target="../media/image5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7" Type="http://schemas.openxmlformats.org/officeDocument/2006/relationships/image" Target="../media/image79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6" Type="http://schemas.openxmlformats.org/officeDocument/2006/relationships/package" Target="../embeddings/Dessin_Microsoft_Visio17.vsdx"/><Relationship Id="rId5" Type="http://schemas.openxmlformats.org/officeDocument/2006/relationships/oleObject" Target="../embeddings/oleObject17.bin"/><Relationship Id="rId4" Type="http://schemas.openxmlformats.org/officeDocument/2006/relationships/image" Target="../media/image80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7" Type="http://schemas.openxmlformats.org/officeDocument/2006/relationships/image" Target="../media/image80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80.emf"/><Relationship Id="rId5" Type="http://schemas.openxmlformats.org/officeDocument/2006/relationships/package" Target="../embeddings/Dessin_Microsoft_Visio18.vsdx"/><Relationship Id="rId4" Type="http://schemas.openxmlformats.org/officeDocument/2006/relationships/oleObject" Target="../embeddings/oleObject18.bin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emf"/><Relationship Id="rId13" Type="http://schemas.openxmlformats.org/officeDocument/2006/relationships/package" Target="../embeddings/Dessin_Microsoft_Visio22.vsdx"/><Relationship Id="rId18" Type="http://schemas.openxmlformats.org/officeDocument/2006/relationships/oleObject" Target="../embeddings/oleObject24.bin"/><Relationship Id="rId26" Type="http://schemas.openxmlformats.org/officeDocument/2006/relationships/oleObject" Target="../embeddings/oleObject27.bin"/><Relationship Id="rId3" Type="http://schemas.openxmlformats.org/officeDocument/2006/relationships/oleObject" Target="../embeddings/oleObject19.bin"/><Relationship Id="rId21" Type="http://schemas.openxmlformats.org/officeDocument/2006/relationships/oleObject" Target="../embeddings/oleObject25.bin"/><Relationship Id="rId7" Type="http://schemas.openxmlformats.org/officeDocument/2006/relationships/package" Target="../embeddings/Dessin_Microsoft_Visio20.vsdx"/><Relationship Id="rId12" Type="http://schemas.openxmlformats.org/officeDocument/2006/relationships/oleObject" Target="../embeddings/oleObject22.bin"/><Relationship Id="rId17" Type="http://schemas.openxmlformats.org/officeDocument/2006/relationships/image" Target="../media/image84.emf"/><Relationship Id="rId25" Type="http://schemas.openxmlformats.org/officeDocument/2006/relationships/image" Target="../media/image86.emf"/><Relationship Id="rId2" Type="http://schemas.openxmlformats.org/officeDocument/2006/relationships/slideLayout" Target="../slideLayouts/slideLayout2.xml"/><Relationship Id="rId16" Type="http://schemas.openxmlformats.org/officeDocument/2006/relationships/package" Target="../embeddings/Dessin_Microsoft_Visio23.vsdx"/><Relationship Id="rId20" Type="http://schemas.openxmlformats.org/officeDocument/2006/relationships/image" Target="../media/image85.emf"/><Relationship Id="rId1" Type="http://schemas.openxmlformats.org/officeDocument/2006/relationships/vmlDrawing" Target="../drawings/vmlDrawing17.vml"/><Relationship Id="rId6" Type="http://schemas.openxmlformats.org/officeDocument/2006/relationships/oleObject" Target="../embeddings/oleObject20.bin"/><Relationship Id="rId11" Type="http://schemas.openxmlformats.org/officeDocument/2006/relationships/image" Target="../media/image82.emf"/><Relationship Id="rId24" Type="http://schemas.openxmlformats.org/officeDocument/2006/relationships/package" Target="../embeddings/Dessin_Microsoft_Visio26.vsdx"/><Relationship Id="rId5" Type="http://schemas.openxmlformats.org/officeDocument/2006/relationships/image" Target="../media/image79.emf"/><Relationship Id="rId15" Type="http://schemas.openxmlformats.org/officeDocument/2006/relationships/oleObject" Target="../embeddings/oleObject23.bin"/><Relationship Id="rId23" Type="http://schemas.openxmlformats.org/officeDocument/2006/relationships/oleObject" Target="../embeddings/oleObject26.bin"/><Relationship Id="rId28" Type="http://schemas.openxmlformats.org/officeDocument/2006/relationships/image" Target="../media/image87.emf"/><Relationship Id="rId10" Type="http://schemas.openxmlformats.org/officeDocument/2006/relationships/package" Target="../embeddings/Dessin_Microsoft_Visio21.vsdx"/><Relationship Id="rId19" Type="http://schemas.openxmlformats.org/officeDocument/2006/relationships/package" Target="../embeddings/Dessin_Microsoft_Visio24.vsdx"/><Relationship Id="rId4" Type="http://schemas.openxmlformats.org/officeDocument/2006/relationships/package" Target="../embeddings/Dessin_Microsoft_Visio19.vsdx"/><Relationship Id="rId9" Type="http://schemas.openxmlformats.org/officeDocument/2006/relationships/oleObject" Target="../embeddings/oleObject21.bin"/><Relationship Id="rId14" Type="http://schemas.openxmlformats.org/officeDocument/2006/relationships/image" Target="../media/image83.emf"/><Relationship Id="rId22" Type="http://schemas.openxmlformats.org/officeDocument/2006/relationships/package" Target="../embeddings/Dessin_Microsoft_Visio25.vsdx"/><Relationship Id="rId27" Type="http://schemas.openxmlformats.org/officeDocument/2006/relationships/package" Target="../embeddings/Dessin_Microsoft_Visio27.vsdx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.vml"/><Relationship Id="rId6" Type="http://schemas.openxmlformats.org/officeDocument/2006/relationships/image" Target="../media/image88.emf"/><Relationship Id="rId5" Type="http://schemas.openxmlformats.org/officeDocument/2006/relationships/package" Target="../embeddings/Dessin_Microsoft_Visio28.vsdx"/><Relationship Id="rId4" Type="http://schemas.openxmlformats.org/officeDocument/2006/relationships/oleObject" Target="../embeddings/oleObject28.bin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9.vml"/><Relationship Id="rId6" Type="http://schemas.openxmlformats.org/officeDocument/2006/relationships/image" Target="../media/image88.emf"/><Relationship Id="rId5" Type="http://schemas.openxmlformats.org/officeDocument/2006/relationships/package" Target="../embeddings/Dessin_Microsoft_Visio29.vsdx"/><Relationship Id="rId4" Type="http://schemas.openxmlformats.org/officeDocument/2006/relationships/oleObject" Target="../embeddings/oleObject29.bin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0.vml"/><Relationship Id="rId6" Type="http://schemas.openxmlformats.org/officeDocument/2006/relationships/image" Target="../media/image88.emf"/><Relationship Id="rId5" Type="http://schemas.openxmlformats.org/officeDocument/2006/relationships/package" Target="../embeddings/Dessin_Microsoft_Visio30.vsdx"/><Relationship Id="rId4" Type="http://schemas.openxmlformats.org/officeDocument/2006/relationships/oleObject" Target="../embeddings/oleObject30.bin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1.vml"/><Relationship Id="rId6" Type="http://schemas.openxmlformats.org/officeDocument/2006/relationships/image" Target="../media/image88.emf"/><Relationship Id="rId5" Type="http://schemas.openxmlformats.org/officeDocument/2006/relationships/package" Target="../embeddings/Dessin_Microsoft_Visio31.vsdx"/><Relationship Id="rId4" Type="http://schemas.openxmlformats.org/officeDocument/2006/relationships/oleObject" Target="../embeddings/oleObject31.bin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2.vml"/><Relationship Id="rId6" Type="http://schemas.openxmlformats.org/officeDocument/2006/relationships/image" Target="../media/image89.emf"/><Relationship Id="rId5" Type="http://schemas.openxmlformats.org/officeDocument/2006/relationships/package" Target="../embeddings/Dessin_Microsoft_Visio32.vsdx"/><Relationship Id="rId4" Type="http://schemas.openxmlformats.org/officeDocument/2006/relationships/oleObject" Target="../embeddings/oleObject32.bin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4.bin"/><Relationship Id="rId3" Type="http://schemas.openxmlformats.org/officeDocument/2006/relationships/notesSlide" Target="../notesSlides/notesSlide43.xml"/><Relationship Id="rId7" Type="http://schemas.openxmlformats.org/officeDocument/2006/relationships/image" Target="../media/image13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3.vml"/><Relationship Id="rId6" Type="http://schemas.openxmlformats.org/officeDocument/2006/relationships/image" Target="../media/image90.emf"/><Relationship Id="rId5" Type="http://schemas.openxmlformats.org/officeDocument/2006/relationships/package" Target="../embeddings/Dessin_Microsoft_Visio33.vsdx"/><Relationship Id="rId10" Type="http://schemas.openxmlformats.org/officeDocument/2006/relationships/image" Target="../media/image91.emf"/><Relationship Id="rId4" Type="http://schemas.openxmlformats.org/officeDocument/2006/relationships/oleObject" Target="../embeddings/oleObject33.bin"/><Relationship Id="rId9" Type="http://schemas.openxmlformats.org/officeDocument/2006/relationships/package" Target="../embeddings/Dessin_Microsoft_Visio34.vsdx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Dessin_Microsoft_Visio36.vsdx"/><Relationship Id="rId3" Type="http://schemas.openxmlformats.org/officeDocument/2006/relationships/notesSlide" Target="../notesSlides/notesSlide44.xml"/><Relationship Id="rId7" Type="http://schemas.openxmlformats.org/officeDocument/2006/relationships/oleObject" Target="../embeddings/oleObject3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4.vml"/><Relationship Id="rId6" Type="http://schemas.openxmlformats.org/officeDocument/2006/relationships/image" Target="../media/image92.emf"/><Relationship Id="rId5" Type="http://schemas.openxmlformats.org/officeDocument/2006/relationships/package" Target="../embeddings/Dessin_Microsoft_Visio35.vsdx"/><Relationship Id="rId10" Type="http://schemas.openxmlformats.org/officeDocument/2006/relationships/image" Target="../media/image89.png"/><Relationship Id="rId4" Type="http://schemas.openxmlformats.org/officeDocument/2006/relationships/oleObject" Target="../embeddings/oleObject35.bin"/><Relationship Id="rId9" Type="http://schemas.openxmlformats.org/officeDocument/2006/relationships/image" Target="../media/image93.emf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notesSlide" Target="../notesSlides/notesSlide50.xml"/><Relationship Id="rId7" Type="http://schemas.openxmlformats.org/officeDocument/2006/relationships/image" Target="../media/image97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5.vml"/><Relationship Id="rId6" Type="http://schemas.openxmlformats.org/officeDocument/2006/relationships/image" Target="../media/image96.emf"/><Relationship Id="rId5" Type="http://schemas.openxmlformats.org/officeDocument/2006/relationships/package" Target="../embeddings/Dessin_Microsoft_Visio37.vsdx"/><Relationship Id="rId4" Type="http://schemas.openxmlformats.org/officeDocument/2006/relationships/oleObject" Target="../embeddings/oleObject37.bin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notesSlide" Target="../notesSlides/notesSlide51.xml"/><Relationship Id="rId7" Type="http://schemas.openxmlformats.org/officeDocument/2006/relationships/image" Target="../media/image97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6.vml"/><Relationship Id="rId6" Type="http://schemas.openxmlformats.org/officeDocument/2006/relationships/image" Target="../media/image96.emf"/><Relationship Id="rId5" Type="http://schemas.openxmlformats.org/officeDocument/2006/relationships/package" Target="../embeddings/Dessin_Microsoft_Visio38.vsdx"/><Relationship Id="rId4" Type="http://schemas.openxmlformats.org/officeDocument/2006/relationships/oleObject" Target="../embeddings/oleObject38.bin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notesSlide" Target="../notesSlides/notesSlide52.xml"/><Relationship Id="rId7" Type="http://schemas.openxmlformats.org/officeDocument/2006/relationships/image" Target="../media/image97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7.vml"/><Relationship Id="rId6" Type="http://schemas.openxmlformats.org/officeDocument/2006/relationships/image" Target="../media/image99.emf"/><Relationship Id="rId5" Type="http://schemas.openxmlformats.org/officeDocument/2006/relationships/package" Target="../embeddings/Dessin_Microsoft_Visio39.vsdx"/><Relationship Id="rId4" Type="http://schemas.openxmlformats.org/officeDocument/2006/relationships/oleObject" Target="../embeddings/oleObject39.bin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30.png"/><Relationship Id="rId7" Type="http://schemas.openxmlformats.org/officeDocument/2006/relationships/image" Target="../media/image10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30.png"/><Relationship Id="rId7" Type="http://schemas.openxmlformats.org/officeDocument/2006/relationships/image" Target="../media/image100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9" Type="http://schemas.openxmlformats.org/officeDocument/2006/relationships/image" Target="../media/image102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103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13" Type="http://schemas.openxmlformats.org/officeDocument/2006/relationships/image" Target="../media/image109.png"/><Relationship Id="rId3" Type="http://schemas.openxmlformats.org/officeDocument/2006/relationships/image" Target="../media/image16.png"/><Relationship Id="rId7" Type="http://schemas.openxmlformats.org/officeDocument/2006/relationships/image" Target="../media/image105.png"/><Relationship Id="rId12" Type="http://schemas.openxmlformats.org/officeDocument/2006/relationships/image" Target="../media/image108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png"/><Relationship Id="rId11" Type="http://schemas.openxmlformats.org/officeDocument/2006/relationships/image" Target="../media/image30.png"/><Relationship Id="rId5" Type="http://schemas.openxmlformats.org/officeDocument/2006/relationships/image" Target="../media/image53.png"/><Relationship Id="rId10" Type="http://schemas.openxmlformats.org/officeDocument/2006/relationships/image" Target="../media/image107.png"/><Relationship Id="rId4" Type="http://schemas.openxmlformats.org/officeDocument/2006/relationships/image" Target="../media/image52.png"/><Relationship Id="rId9" Type="http://schemas.microsoft.com/office/2007/relationships/hdphoto" Target="../media/hdphoto5.wdp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13" Type="http://schemas.openxmlformats.org/officeDocument/2006/relationships/image" Target="../media/image109.png"/><Relationship Id="rId3" Type="http://schemas.openxmlformats.org/officeDocument/2006/relationships/image" Target="../media/image16.png"/><Relationship Id="rId7" Type="http://schemas.openxmlformats.org/officeDocument/2006/relationships/image" Target="../media/image105.png"/><Relationship Id="rId12" Type="http://schemas.openxmlformats.org/officeDocument/2006/relationships/image" Target="../media/image108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png"/><Relationship Id="rId11" Type="http://schemas.openxmlformats.org/officeDocument/2006/relationships/image" Target="../media/image30.png"/><Relationship Id="rId5" Type="http://schemas.openxmlformats.org/officeDocument/2006/relationships/image" Target="../media/image53.png"/><Relationship Id="rId10" Type="http://schemas.openxmlformats.org/officeDocument/2006/relationships/image" Target="../media/image107.png"/><Relationship Id="rId4" Type="http://schemas.openxmlformats.org/officeDocument/2006/relationships/image" Target="../media/image52.png"/><Relationship Id="rId9" Type="http://schemas.microsoft.com/office/2007/relationships/hdphoto" Target="../media/hdphoto5.wdp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6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23.png"/><Relationship Id="rId5" Type="http://schemas.openxmlformats.org/officeDocument/2006/relationships/image" Target="../media/image18.png"/><Relationship Id="rId10" Type="http://schemas.openxmlformats.org/officeDocument/2006/relationships/image" Target="../media/image22.png"/><Relationship Id="rId4" Type="http://schemas.openxmlformats.org/officeDocument/2006/relationships/image" Target="../media/image17.png"/><Relationship Id="rId9" Type="http://schemas.openxmlformats.org/officeDocument/2006/relationships/image" Target="../media/image21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13" Type="http://schemas.openxmlformats.org/officeDocument/2006/relationships/image" Target="../media/image109.png"/><Relationship Id="rId3" Type="http://schemas.openxmlformats.org/officeDocument/2006/relationships/image" Target="../media/image16.png"/><Relationship Id="rId7" Type="http://schemas.openxmlformats.org/officeDocument/2006/relationships/image" Target="../media/image105.png"/><Relationship Id="rId12" Type="http://schemas.openxmlformats.org/officeDocument/2006/relationships/image" Target="../media/image108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png"/><Relationship Id="rId11" Type="http://schemas.openxmlformats.org/officeDocument/2006/relationships/image" Target="../media/image30.png"/><Relationship Id="rId5" Type="http://schemas.openxmlformats.org/officeDocument/2006/relationships/image" Target="../media/image53.png"/><Relationship Id="rId10" Type="http://schemas.openxmlformats.org/officeDocument/2006/relationships/image" Target="../media/image107.png"/><Relationship Id="rId4" Type="http://schemas.openxmlformats.org/officeDocument/2006/relationships/image" Target="../media/image52.png"/><Relationship Id="rId9" Type="http://schemas.microsoft.com/office/2007/relationships/hdphoto" Target="../media/hdphoto5.wdp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9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8.vml"/><Relationship Id="rId5" Type="http://schemas.openxmlformats.org/officeDocument/2006/relationships/image" Target="../media/image110.emf"/><Relationship Id="rId4" Type="http://schemas.openxmlformats.org/officeDocument/2006/relationships/oleObject" Target="../embeddings/oleObject40.bin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2.xml"/><Relationship Id="rId7" Type="http://schemas.openxmlformats.org/officeDocument/2006/relationships/image" Target="../media/image113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9.vml"/><Relationship Id="rId6" Type="http://schemas.openxmlformats.org/officeDocument/2006/relationships/image" Target="../media/image112.emf"/><Relationship Id="rId5" Type="http://schemas.openxmlformats.org/officeDocument/2006/relationships/package" Target="../embeddings/Dessin_Microsoft_Visio40.vsdx"/><Relationship Id="rId4" Type="http://schemas.openxmlformats.org/officeDocument/2006/relationships/oleObject" Target="../embeddings/oleObject41.bin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3.xml"/><Relationship Id="rId7" Type="http://schemas.openxmlformats.org/officeDocument/2006/relationships/image" Target="../media/image11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0.vml"/><Relationship Id="rId6" Type="http://schemas.openxmlformats.org/officeDocument/2006/relationships/image" Target="../media/image93.emf"/><Relationship Id="rId5" Type="http://schemas.openxmlformats.org/officeDocument/2006/relationships/package" Target="../embeddings/Dessin_Microsoft_Visio41.vsdx"/><Relationship Id="rId4" Type="http://schemas.openxmlformats.org/officeDocument/2006/relationships/oleObject" Target="../embeddings/oleObject42.bin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1.vml"/><Relationship Id="rId5" Type="http://schemas.openxmlformats.org/officeDocument/2006/relationships/image" Target="../media/image115.emf"/><Relationship Id="rId4" Type="http://schemas.openxmlformats.org/officeDocument/2006/relationships/oleObject" Target="../embeddings/oleObject43.bin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emf"/><Relationship Id="rId7" Type="http://schemas.openxmlformats.org/officeDocument/2006/relationships/image" Target="../media/image119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4" Type="http://schemas.openxmlformats.org/officeDocument/2006/relationships/image" Target="../media/image97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13" Type="http://schemas.openxmlformats.org/officeDocument/2006/relationships/package" Target="../embeddings/Dessin_Microsoft_Visio43.vsdx"/><Relationship Id="rId3" Type="http://schemas.openxmlformats.org/officeDocument/2006/relationships/oleObject" Target="../embeddings/oleObject44.bin"/><Relationship Id="rId7" Type="http://schemas.openxmlformats.org/officeDocument/2006/relationships/image" Target="../media/image116.emf"/><Relationship Id="rId12" Type="http://schemas.openxmlformats.org/officeDocument/2006/relationships/oleObject" Target="../embeddings/oleObject4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2.vml"/><Relationship Id="rId6" Type="http://schemas.openxmlformats.org/officeDocument/2006/relationships/image" Target="../media/image114.png"/><Relationship Id="rId11" Type="http://schemas.openxmlformats.org/officeDocument/2006/relationships/image" Target="../media/image14.png"/><Relationship Id="rId5" Type="http://schemas.openxmlformats.org/officeDocument/2006/relationships/image" Target="../media/image93.emf"/><Relationship Id="rId10" Type="http://schemas.openxmlformats.org/officeDocument/2006/relationships/image" Target="../media/image118.png"/><Relationship Id="rId4" Type="http://schemas.openxmlformats.org/officeDocument/2006/relationships/package" Target="../embeddings/Dessin_Microsoft_Visio42.vsdx"/><Relationship Id="rId9" Type="http://schemas.openxmlformats.org/officeDocument/2006/relationships/image" Target="../media/image117.png"/><Relationship Id="rId14" Type="http://schemas.openxmlformats.org/officeDocument/2006/relationships/image" Target="../media/image112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5.emf"/><Relationship Id="rId5" Type="http://schemas.openxmlformats.org/officeDocument/2006/relationships/package" Target="../embeddings/Dessin_Microsoft_Visio1.vsdx"/><Relationship Id="rId4" Type="http://schemas.openxmlformats.org/officeDocument/2006/relationships/oleObject" Target="../embeddings/oleObject1.bin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120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69.png"/><Relationship Id="rId4" Type="http://schemas.openxmlformats.org/officeDocument/2006/relationships/image" Target="../media/image39.png"/><Relationship Id="rId9" Type="http://schemas.openxmlformats.org/officeDocument/2006/relationships/image" Target="../media/image33.pn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3.vml"/><Relationship Id="rId5" Type="http://schemas.openxmlformats.org/officeDocument/2006/relationships/image" Target="../media/image37.emf"/><Relationship Id="rId4" Type="http://schemas.openxmlformats.org/officeDocument/2006/relationships/package" Target="../embeddings/Dessin_Microsoft_Visio44.vsdx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6" Type="http://schemas.microsoft.com/office/2007/relationships/hdphoto" Target="../media/hdphoto6.wdp"/><Relationship Id="rId5" Type="http://schemas.openxmlformats.org/officeDocument/2006/relationships/image" Target="../media/image121.png"/><Relationship Id="rId4" Type="http://schemas.openxmlformats.org/officeDocument/2006/relationships/image" Target="../media/image41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1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1.xml"/><Relationship Id="rId7" Type="http://schemas.openxmlformats.org/officeDocument/2006/relationships/image" Target="../media/image13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4.vml"/><Relationship Id="rId6" Type="http://schemas.openxmlformats.org/officeDocument/2006/relationships/image" Target="../media/image25.emf"/><Relationship Id="rId5" Type="http://schemas.openxmlformats.org/officeDocument/2006/relationships/package" Target="../embeddings/Dessin_Microsoft_Visio45.vsdx"/><Relationship Id="rId4" Type="http://schemas.openxmlformats.org/officeDocument/2006/relationships/oleObject" Target="../embeddings/oleObject47.bin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2.xml"/><Relationship Id="rId7" Type="http://schemas.openxmlformats.org/officeDocument/2006/relationships/image" Target="../media/image13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5.vml"/><Relationship Id="rId6" Type="http://schemas.openxmlformats.org/officeDocument/2006/relationships/image" Target="../media/image25.emf"/><Relationship Id="rId5" Type="http://schemas.openxmlformats.org/officeDocument/2006/relationships/package" Target="../embeddings/Dessin_Microsoft_Visio46.vsdx"/><Relationship Id="rId4" Type="http://schemas.openxmlformats.org/officeDocument/2006/relationships/oleObject" Target="../embeddings/oleObject48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5.emf"/><Relationship Id="rId5" Type="http://schemas.openxmlformats.org/officeDocument/2006/relationships/package" Target="../embeddings/Dessin_Microsoft_Visio2.vsdx"/><Relationship Id="rId4" Type="http://schemas.openxmlformats.org/officeDocument/2006/relationships/oleObject" Target="../embeddings/oleObject2.bin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jpeg"/><Relationship Id="rId3" Type="http://schemas.openxmlformats.org/officeDocument/2006/relationships/image" Target="../media/image124.jpeg"/><Relationship Id="rId7" Type="http://schemas.openxmlformats.org/officeDocument/2006/relationships/image" Target="../media/image35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6.vml"/><Relationship Id="rId6" Type="http://schemas.openxmlformats.org/officeDocument/2006/relationships/image" Target="../media/image125.png"/><Relationship Id="rId5" Type="http://schemas.openxmlformats.org/officeDocument/2006/relationships/image" Target="../media/image123.emf"/><Relationship Id="rId4" Type="http://schemas.openxmlformats.org/officeDocument/2006/relationships/oleObject" Target="../embeddings/oleObject49.bin"/><Relationship Id="rId9" Type="http://schemas.openxmlformats.org/officeDocument/2006/relationships/image" Target="../media/image127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2.png"/><Relationship Id="rId4" Type="http://schemas.openxmlformats.org/officeDocument/2006/relationships/image" Target="../media/image73.pn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2" y="5060373"/>
            <a:ext cx="9144000" cy="17976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-2"/>
            <a:ext cx="9143999" cy="52819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 dirty="0">
              <a:solidFill>
                <a:schemeClr val="tx1"/>
              </a:solidFill>
            </a:endParaRPr>
          </a:p>
        </p:txBody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562474" y="1025912"/>
            <a:ext cx="8019047" cy="1728439"/>
          </a:xfrm>
          <a:ln w="79375">
            <a:noFill/>
          </a:ln>
        </p:spPr>
        <p:txBody>
          <a:bodyPr anchor="ctr">
            <a:noAutofit/>
          </a:bodyPr>
          <a:lstStyle/>
          <a:p>
            <a:r>
              <a:rPr lang="fr-FR" sz="4000" b="1" dirty="0" err="1" smtClean="0">
                <a:latin typeface="+mn-lt"/>
              </a:rPr>
              <a:t>Spatiotemporal</a:t>
            </a:r>
            <a:r>
              <a:rPr lang="fr-FR" sz="4000" b="1" dirty="0" smtClean="0">
                <a:latin typeface="+mn-lt"/>
              </a:rPr>
              <a:t> </a:t>
            </a:r>
            <a:r>
              <a:rPr lang="fr-FR" sz="4000" b="1" dirty="0" err="1" smtClean="0">
                <a:latin typeface="+mn-lt"/>
              </a:rPr>
              <a:t>Aggregation</a:t>
            </a:r>
            <a:r>
              <a:rPr lang="fr-FR" sz="4000" b="1" dirty="0" smtClean="0">
                <a:latin typeface="+mn-lt"/>
              </a:rPr>
              <a:t> for </a:t>
            </a:r>
            <a:r>
              <a:rPr lang="fr-FR" sz="4000" b="1" dirty="0" err="1" smtClean="0">
                <a:latin typeface="+mn-lt"/>
              </a:rPr>
              <a:t>Execution</a:t>
            </a:r>
            <a:r>
              <a:rPr lang="fr-FR" sz="4000" b="1" dirty="0" smtClean="0">
                <a:latin typeface="+mn-lt"/>
              </a:rPr>
              <a:t> Trace </a:t>
            </a:r>
            <a:r>
              <a:rPr lang="fr-FR" sz="4000" b="1" dirty="0" err="1" smtClean="0">
                <a:latin typeface="+mn-lt"/>
              </a:rPr>
              <a:t>Visualization</a:t>
            </a:r>
            <a:endParaRPr lang="fr-FR" sz="4000" b="1" dirty="0">
              <a:latin typeface="+mn-lt"/>
            </a:endParaRP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333689" y="3746810"/>
            <a:ext cx="8451281" cy="908418"/>
          </a:xfrm>
        </p:spPr>
        <p:txBody>
          <a:bodyPr>
            <a:normAutofit/>
          </a:bodyPr>
          <a:lstStyle/>
          <a:p>
            <a:r>
              <a:rPr lang="fr-FR" sz="2400" b="1" dirty="0">
                <a:latin typeface="Aller" panose="02000503030000020004" pitchFamily="2" charset="0"/>
              </a:rPr>
              <a:t>Damien </a:t>
            </a:r>
            <a:r>
              <a:rPr lang="fr-FR" sz="2400" b="1" dirty="0" err="1" smtClean="0">
                <a:latin typeface="Aller" panose="02000503030000020004" pitchFamily="2" charset="0"/>
              </a:rPr>
              <a:t>Dosimont</a:t>
            </a:r>
            <a:r>
              <a:rPr lang="fr-FR" sz="2400" b="1" dirty="0" smtClean="0">
                <a:latin typeface="Aller" panose="02000503030000020004" pitchFamily="2" charset="0"/>
              </a:rPr>
              <a:t> , </a:t>
            </a:r>
            <a:r>
              <a:rPr lang="fr-FR" sz="2400" dirty="0" smtClean="0">
                <a:latin typeface="Aller" panose="02000503030000020004" pitchFamily="2" charset="0"/>
              </a:rPr>
              <a:t>Guillaume Huard, Jean-Marc Vincent</a:t>
            </a:r>
          </a:p>
          <a:p>
            <a:r>
              <a:rPr lang="fr-FR" i="1" dirty="0" smtClean="0">
                <a:latin typeface="Aller" panose="02000503030000020004" pitchFamily="2" charset="0"/>
              </a:rPr>
              <a:t>first.last@imag.fr</a:t>
            </a:r>
            <a:endParaRPr lang="fr-FR" i="1" dirty="0">
              <a:latin typeface="Aller" panose="02000503030000020004" pitchFamily="2" charset="0"/>
            </a:endParaRPr>
          </a:p>
          <a:p>
            <a:endParaRPr lang="fr-FR" b="1" dirty="0">
              <a:latin typeface="Aller" panose="02000503030000020004" pitchFamily="2" charset="0"/>
            </a:endParaRPr>
          </a:p>
        </p:txBody>
      </p:sp>
      <p:pic>
        <p:nvPicPr>
          <p:cNvPr id="7" name="Picture 2" descr="http://www.inria.fr/var/inria/storage/images/medias/inria/images-corps/logo-inria-sans-signature-couleur/404509-2-fre-FR/logo-inria-sans-signature-couleu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4726" y="5845854"/>
            <a:ext cx="1444492" cy="618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http://www.google.fr/url?source=imglanding&amp;ct=img&amp;q=http://www-leca.ujf-grenoble.fr/IMG/jpg/logoujfbase_quad2012.jpg&amp;sa=X&amp;ei=CsZuVdWxJMj-UKKRgJAM&amp;ved=0CAkQ8wc&amp;usg=AFQjCNFfwm6rOCdNWod-XSgVEqQKZRf0OA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768"/>
          <a:stretch/>
        </p:blipFill>
        <p:spPr bwMode="auto">
          <a:xfrm>
            <a:off x="6854842" y="5858131"/>
            <a:ext cx="569661" cy="887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http://www.google.fr/url?source=imglanding&amp;ct=img&amp;q=http://www-leca.ujf-grenoble.fr/IMG/jpg/logoujfbase_quad2012.jpg&amp;sa=X&amp;ei=CsZuVdWxJMj-UKKRgJAM&amp;ved=0CAkQ8wc&amp;usg=AFQjCNFfwm6rOCdNWod-XSgVEqQKZRf0OA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466"/>
          <a:stretch/>
        </p:blipFill>
        <p:spPr bwMode="auto">
          <a:xfrm>
            <a:off x="7544871" y="5980457"/>
            <a:ext cx="1299503" cy="360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utoShape 2" descr="Résultat de recherche d'images pour &quot;lig&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59748" name="Picture 4" descr="http://www-clips.imag.fr/geod/User/jean.caelen/Logo_Lig_little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4246" y="5831104"/>
            <a:ext cx="739140" cy="632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-2" y="0"/>
            <a:ext cx="9144000" cy="1603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-3" y="6705600"/>
            <a:ext cx="9144000" cy="1603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 rot="5400000">
            <a:off x="5636939" y="3350941"/>
            <a:ext cx="6858002" cy="15611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 rot="5400000">
            <a:off x="-3354523" y="3355841"/>
            <a:ext cx="6858002" cy="16219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359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Trace </a:t>
            </a:r>
            <a:r>
              <a:rPr lang="fr-FR" dirty="0" err="1" smtClean="0"/>
              <a:t>analysis</a:t>
            </a:r>
            <a:r>
              <a:rPr lang="fr-FR" dirty="0" smtClean="0"/>
              <a:t> </a:t>
            </a:r>
            <a:r>
              <a:rPr lang="fr-FR" dirty="0" err="1" smtClean="0"/>
              <a:t>tools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328160" y="1633860"/>
            <a:ext cx="1889760" cy="520697"/>
          </a:xfrm>
        </p:spPr>
        <p:txBody>
          <a:bodyPr/>
          <a:lstStyle/>
          <a:p>
            <a:r>
              <a:rPr lang="fr-FR" b="1" dirty="0" err="1" smtClean="0"/>
              <a:t>Vampir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10</a:t>
            </a:fld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8160" y="2154557"/>
            <a:ext cx="3734158" cy="1916429"/>
          </a:xfrm>
          <a:prstGeom prst="rect">
            <a:avLst/>
          </a:prstGeom>
        </p:spPr>
      </p:pic>
      <p:pic>
        <p:nvPicPr>
          <p:cNvPr id="63490" name="Picture 2" descr="http://www.google.fr/url?source=imglanding&amp;ct=img&amp;q=http://www.prace-ri.eu/IMG/png/paraver.png&amp;sa=X&amp;ei=nNtmVZ3uKoG9UdbQg9AB&amp;ved=0CAkQ8wc&amp;usg=AFQjCNFv0vgbFfx62Cn7Mcf0X-aRhQ9tU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0" y="2154557"/>
            <a:ext cx="3734158" cy="191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Espace réservé du contenu 2"/>
          <p:cNvSpPr txBox="1">
            <a:spLocks/>
          </p:cNvSpPr>
          <p:nvPr/>
        </p:nvSpPr>
        <p:spPr>
          <a:xfrm>
            <a:off x="254000" y="1633860"/>
            <a:ext cx="1889760" cy="5206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dirty="0" err="1" smtClean="0"/>
              <a:t>Paraver</a:t>
            </a:r>
            <a:endParaRPr lang="fr-FR" b="1" dirty="0"/>
          </a:p>
        </p:txBody>
      </p:sp>
      <p:sp>
        <p:nvSpPr>
          <p:cNvPr id="8" name="Espace réservé du contenu 2"/>
          <p:cNvSpPr txBox="1">
            <a:spLocks/>
          </p:cNvSpPr>
          <p:nvPr/>
        </p:nvSpPr>
        <p:spPr>
          <a:xfrm>
            <a:off x="284480" y="4309114"/>
            <a:ext cx="2915920" cy="5206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dirty="0" smtClean="0"/>
              <a:t>T-</a:t>
            </a:r>
            <a:r>
              <a:rPr lang="fr-FR" b="1" dirty="0" err="1" smtClean="0"/>
              <a:t>Charts</a:t>
            </a:r>
            <a:r>
              <a:rPr lang="fr-FR" b="1" dirty="0" smtClean="0"/>
              <a:t> (Lite)</a:t>
            </a:r>
            <a:endParaRPr lang="fr-FR" b="1" dirty="0"/>
          </a:p>
        </p:txBody>
      </p:sp>
      <p:sp>
        <p:nvSpPr>
          <p:cNvPr id="9" name="Espace réservé du contenu 2"/>
          <p:cNvSpPr txBox="1">
            <a:spLocks/>
          </p:cNvSpPr>
          <p:nvPr/>
        </p:nvSpPr>
        <p:spPr>
          <a:xfrm>
            <a:off x="4328160" y="4309114"/>
            <a:ext cx="5130800" cy="52069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dirty="0" smtClean="0"/>
              <a:t>Trace </a:t>
            </a:r>
            <a:r>
              <a:rPr lang="fr-FR" b="1" dirty="0" err="1" smtClean="0"/>
              <a:t>Compass</a:t>
            </a:r>
            <a:endParaRPr lang="fr-FR" b="1" dirty="0"/>
          </a:p>
        </p:txBody>
      </p:sp>
      <p:pic>
        <p:nvPicPr>
          <p:cNvPr id="63492" name="Picture 4" descr="http://www.google.fr/url?source=imglanding&amp;ct=img&amp;q=http://www.eclipse.org/linuxtools/projectPages/lttng/images/perspective.png&amp;sa=X&amp;ei=lNxmVcfcFoGnULrqgIAD&amp;ved=0CAkQ8wc&amp;usg=AFQjCNHi-HCU-1DXnwDeZEfrBUU82BEHXA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5243" y="4829811"/>
            <a:ext cx="3734158" cy="191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494" name="Picture 6" descr="http://www.google.fr/url?source=imglanding&amp;ct=img&amp;q=http://www.stlinux.com/sites/default/files/kptrace_smp_intro.png&amp;sa=X&amp;ei=_NxmVfu0B4rvUpmFg8AN&amp;ved=0CAkQ8wc&amp;usg=AFQjCNEQnkoAF1N5gbAh9WhGcJThkuXP7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0" y="4829811"/>
            <a:ext cx="3734158" cy="191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2755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Overview</a:t>
            </a:r>
            <a:r>
              <a:rPr lang="fr-FR" dirty="0" smtClean="0"/>
              <a:t> p=0.09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100</a:t>
            </a:fld>
            <a:endParaRPr lang="fr-FR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042" y="1235344"/>
            <a:ext cx="8275916" cy="5039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376641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Overview</a:t>
            </a:r>
            <a:r>
              <a:rPr lang="fr-FR" dirty="0" smtClean="0"/>
              <a:t> p=0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101</a:t>
            </a:fld>
            <a:endParaRPr lang="fr-FR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84" y="1241183"/>
            <a:ext cx="8280232" cy="5042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05192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Selection</a:t>
            </a:r>
            <a:r>
              <a:rPr lang="fr-FR" dirty="0" smtClean="0"/>
              <a:t> p=0.25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102</a:t>
            </a:fld>
            <a:endParaRPr lang="fr-FR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887" y="1289502"/>
            <a:ext cx="8320925" cy="5066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17909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Selection</a:t>
            </a:r>
            <a:r>
              <a:rPr lang="fr-FR" dirty="0" smtClean="0"/>
              <a:t> p=0.25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103</a:t>
            </a:fld>
            <a:endParaRPr lang="fr-FR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887" y="1289502"/>
            <a:ext cx="8320925" cy="506684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265333" y="2074333"/>
            <a:ext cx="2473479" cy="31326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93491771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Zoom p=1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104</a:t>
            </a:fld>
            <a:endParaRPr lang="fr-FR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27" y="1260930"/>
            <a:ext cx="8367846" cy="5095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92440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Zoom p=0.79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105</a:t>
            </a:fld>
            <a:endParaRPr lang="fr-FR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26" y="1260930"/>
            <a:ext cx="8367847" cy="5095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69244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Space</a:t>
            </a:r>
            <a:r>
              <a:rPr lang="fr-FR" dirty="0" smtClean="0"/>
              <a:t>-time </a:t>
            </a:r>
            <a:r>
              <a:rPr lang="fr-FR" dirty="0" err="1" smtClean="0"/>
              <a:t>diagram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811" y="1308103"/>
            <a:ext cx="8290378" cy="5048248"/>
          </a:xfr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106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8965977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Space</a:t>
            </a:r>
            <a:r>
              <a:rPr lang="fr-FR" dirty="0" smtClean="0"/>
              <a:t>-time </a:t>
            </a:r>
            <a:r>
              <a:rPr lang="fr-FR" dirty="0" err="1" smtClean="0"/>
              <a:t>diagram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811" y="1308103"/>
            <a:ext cx="8290378" cy="5048248"/>
          </a:xfr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107</a:t>
            </a:fld>
            <a:endParaRPr lang="fr-FR" dirty="0"/>
          </a:p>
        </p:txBody>
      </p:sp>
      <p:sp>
        <p:nvSpPr>
          <p:cNvPr id="3" name="Ellipse 2"/>
          <p:cNvSpPr/>
          <p:nvPr/>
        </p:nvSpPr>
        <p:spPr>
          <a:xfrm>
            <a:off x="4842933" y="2895600"/>
            <a:ext cx="516467" cy="618067"/>
          </a:xfrm>
          <a:prstGeom prst="ellipse">
            <a:avLst/>
          </a:prstGeom>
          <a:noFill/>
          <a:ln w="412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9" name="Connecteur droit avec flèche 8"/>
          <p:cNvCxnSpPr/>
          <p:nvPr/>
        </p:nvCxnSpPr>
        <p:spPr>
          <a:xfrm flipH="1">
            <a:off x="5359401" y="2709333"/>
            <a:ext cx="931332" cy="364067"/>
          </a:xfrm>
          <a:prstGeom prst="straightConnector1">
            <a:avLst/>
          </a:prstGeom>
          <a:ln w="3492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Ellipse 12"/>
          <p:cNvSpPr/>
          <p:nvPr/>
        </p:nvSpPr>
        <p:spPr>
          <a:xfrm>
            <a:off x="4707467" y="4351867"/>
            <a:ext cx="584200" cy="465666"/>
          </a:xfrm>
          <a:prstGeom prst="ellipse">
            <a:avLst/>
          </a:prstGeom>
          <a:noFill/>
          <a:ln w="412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4" name="Connecteur droit avec flèche 13"/>
          <p:cNvCxnSpPr>
            <a:endCxn id="13" idx="5"/>
          </p:cNvCxnSpPr>
          <p:nvPr/>
        </p:nvCxnSpPr>
        <p:spPr>
          <a:xfrm flipH="1" flipV="1">
            <a:off x="5206113" y="4749338"/>
            <a:ext cx="1084622" cy="795272"/>
          </a:xfrm>
          <a:prstGeom prst="straightConnector1">
            <a:avLst/>
          </a:prstGeom>
          <a:ln w="3492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ZoneTexte 17"/>
          <p:cNvSpPr txBox="1"/>
          <p:nvPr/>
        </p:nvSpPr>
        <p:spPr>
          <a:xfrm>
            <a:off x="6290733" y="5357841"/>
            <a:ext cx="2270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>
                <a:solidFill>
                  <a:srgbClr val="FF0000"/>
                </a:solidFill>
              </a:rPr>
              <a:t>Writing</a:t>
            </a:r>
            <a:r>
              <a:rPr lang="fr-FR" b="1" dirty="0" smtClean="0">
                <a:solidFill>
                  <a:srgbClr val="FF0000"/>
                </a:solidFill>
              </a:rPr>
              <a:t> on USB </a:t>
            </a:r>
            <a:r>
              <a:rPr lang="fr-FR" b="1" dirty="0" err="1" smtClean="0">
                <a:solidFill>
                  <a:srgbClr val="FF0000"/>
                </a:solidFill>
              </a:rPr>
              <a:t>disk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19" name="ZoneTexte 18"/>
          <p:cNvSpPr txBox="1"/>
          <p:nvPr/>
        </p:nvSpPr>
        <p:spPr>
          <a:xfrm>
            <a:off x="6290733" y="2481630"/>
            <a:ext cx="2265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>
                <a:solidFill>
                  <a:srgbClr val="FF0000"/>
                </a:solidFill>
              </a:rPr>
              <a:t>sys_write</a:t>
            </a:r>
            <a:r>
              <a:rPr lang="fr-FR" b="1" dirty="0" smtClean="0">
                <a:solidFill>
                  <a:srgbClr val="FF0000"/>
                </a:solidFill>
              </a:rPr>
              <a:t>() </a:t>
            </a:r>
            <a:r>
              <a:rPr lang="fr-FR" b="1" dirty="0" err="1" smtClean="0">
                <a:solidFill>
                  <a:srgbClr val="FF0000"/>
                </a:solidFill>
              </a:rPr>
              <a:t>blocked</a:t>
            </a:r>
            <a:endParaRPr lang="fr-FR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1259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Influence of the </a:t>
            </a:r>
            <a:r>
              <a:rPr lang="fr-FR" dirty="0" err="1" smtClean="0"/>
              <a:t>hierarchy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108</a:t>
            </a:fld>
            <a:endParaRPr lang="fr-FR" dirty="0"/>
          </a:p>
        </p:txBody>
      </p:sp>
      <p:cxnSp>
        <p:nvCxnSpPr>
          <p:cNvPr id="140" name="Connecteur droit 139"/>
          <p:cNvCxnSpPr/>
          <p:nvPr/>
        </p:nvCxnSpPr>
        <p:spPr>
          <a:xfrm>
            <a:off x="807857" y="5452904"/>
            <a:ext cx="7601106" cy="0"/>
          </a:xfrm>
          <a:prstGeom prst="line">
            <a:avLst/>
          </a:prstGeom>
          <a:ln w="38100"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79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2407" y="5145794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796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462" y="4299779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http://www.google.fr/url?source=imglanding&amp;ct=img&amp;q=http://static1.squarespace.com/static/54489d61e4b0700d7816aa5e/54509dd3e4b0b2d65cfe9d34/54509dc9e4b0b2d65cfe9439/1414570172050/server-cluster-icon.png&amp;sa=X&amp;ei=Cs5gVePRG8raU-eMgOgJ&amp;ved=0CAkQ8wc4MA&amp;usg=AFQjCNF7aXaOO7tQN7ZPoEroeFGbULZWsQ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4270" y="2925392"/>
            <a:ext cx="924024" cy="909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423" y="5145793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4438" y="5145792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0454" y="514579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1893" y="514579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7947" y="4299776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7908" y="514579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3924" y="5145790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9940" y="5145789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0435" y="5145789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489" y="4299774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450" y="5145788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2466" y="5145787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8482" y="5145786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0212" y="4299779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http://www.google.fr/url?source=imglanding&amp;ct=img&amp;q=http://static1.squarespace.com/static/54489d61e4b0700d7816aa5e/54509dd3e4b0b2d65cfe9d34/54509dc9e4b0b2d65cfe9439/1414570172050/server-cluster-icon.png&amp;sa=X&amp;ei=Cs5gVePRG8raU-eMgOgJ&amp;ved=0CAkQ8wc4MA&amp;usg=AFQjCNF7aXaOO7tQN7ZPoEroeFGbULZWsQ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2371" y="2925392"/>
            <a:ext cx="924024" cy="909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8178" y="5145786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193" y="5145785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3242" y="4299774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1208" y="514578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7223" y="5145780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6516" y="4299773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4482" y="5145780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497" y="5145779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1322" y="4297659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9288" y="5143666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5304" y="5143665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800" name="Picture 8" descr="http://www.google.fr/url?source=imglanding&amp;ct=img&amp;q=https://cdn0.iconfinder.com/data/icons/simple-icons-4/512/map.png&amp;sa=X&amp;ei=585gVb60KIbfUZLmgMgM&amp;ved=0CAkQ8wc&amp;usg=AFQjCNGpIsH_s_7TeetmxTzwXeWM2zd2CQ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5145" y="1423749"/>
            <a:ext cx="1035067" cy="1018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802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364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8506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2626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2988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5040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2181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6301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6663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2200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9341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3462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3824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3542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0684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3103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0245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4482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1623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7701" y="5630252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4843" y="5630252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6" name="Connecteur droit avec flèche 45"/>
          <p:cNvCxnSpPr>
            <a:endCxn id="3" idx="0"/>
          </p:cNvCxnSpPr>
          <p:nvPr/>
        </p:nvCxnSpPr>
        <p:spPr>
          <a:xfrm flipH="1">
            <a:off x="3296282" y="2389448"/>
            <a:ext cx="1383951" cy="53594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eur droit avec flèche 72"/>
          <p:cNvCxnSpPr>
            <a:endCxn id="22" idx="0"/>
          </p:cNvCxnSpPr>
          <p:nvPr/>
        </p:nvCxnSpPr>
        <p:spPr>
          <a:xfrm>
            <a:off x="5497084" y="2389448"/>
            <a:ext cx="1417300" cy="53594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eur droit avec flèche 79"/>
          <p:cNvCxnSpPr>
            <a:stCxn id="22" idx="2"/>
          </p:cNvCxnSpPr>
          <p:nvPr/>
        </p:nvCxnSpPr>
        <p:spPr>
          <a:xfrm>
            <a:off x="6914384" y="3834543"/>
            <a:ext cx="1166939" cy="3778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necteur droit avec flèche 81"/>
          <p:cNvCxnSpPr>
            <a:stCxn id="22" idx="2"/>
          </p:cNvCxnSpPr>
          <p:nvPr/>
        </p:nvCxnSpPr>
        <p:spPr>
          <a:xfrm>
            <a:off x="6914384" y="3834543"/>
            <a:ext cx="376715" cy="3778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eur droit avec flèche 86"/>
          <p:cNvCxnSpPr>
            <a:stCxn id="22" idx="2"/>
          </p:cNvCxnSpPr>
          <p:nvPr/>
        </p:nvCxnSpPr>
        <p:spPr>
          <a:xfrm flipH="1">
            <a:off x="6529224" y="3834543"/>
            <a:ext cx="385160" cy="3778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necteur droit avec flèche 89"/>
          <p:cNvCxnSpPr>
            <a:stCxn id="22" idx="2"/>
          </p:cNvCxnSpPr>
          <p:nvPr/>
        </p:nvCxnSpPr>
        <p:spPr>
          <a:xfrm flipH="1">
            <a:off x="5820212" y="3834543"/>
            <a:ext cx="1094171" cy="38397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cteur droit avec flèche 91"/>
          <p:cNvCxnSpPr/>
          <p:nvPr/>
        </p:nvCxnSpPr>
        <p:spPr>
          <a:xfrm flipH="1">
            <a:off x="2194438" y="3832841"/>
            <a:ext cx="1094171" cy="38397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necteur droit avec flèche 92"/>
          <p:cNvCxnSpPr>
            <a:stCxn id="3" idx="2"/>
          </p:cNvCxnSpPr>
          <p:nvPr/>
        </p:nvCxnSpPr>
        <p:spPr>
          <a:xfrm>
            <a:off x="3296282" y="3834543"/>
            <a:ext cx="1171023" cy="3800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necteur droit avec flèche 94"/>
          <p:cNvCxnSpPr/>
          <p:nvPr/>
        </p:nvCxnSpPr>
        <p:spPr>
          <a:xfrm flipH="1">
            <a:off x="3294056" y="3840695"/>
            <a:ext cx="2225" cy="3778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necteur droit avec flèche 96"/>
          <p:cNvCxnSpPr/>
          <p:nvPr/>
        </p:nvCxnSpPr>
        <p:spPr>
          <a:xfrm flipH="1">
            <a:off x="1766998" y="4815819"/>
            <a:ext cx="335130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necteur droit avec flèche 98"/>
          <p:cNvCxnSpPr/>
          <p:nvPr/>
        </p:nvCxnSpPr>
        <p:spPr>
          <a:xfrm flipH="1">
            <a:off x="2016263" y="4815819"/>
            <a:ext cx="858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necteur droit avec flèche 102"/>
          <p:cNvCxnSpPr/>
          <p:nvPr/>
        </p:nvCxnSpPr>
        <p:spPr>
          <a:xfrm>
            <a:off x="2102128" y="4815819"/>
            <a:ext cx="2492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onnecteur droit avec flèche 108"/>
          <p:cNvCxnSpPr/>
          <p:nvPr/>
        </p:nvCxnSpPr>
        <p:spPr>
          <a:xfrm>
            <a:off x="2102128" y="4825872"/>
            <a:ext cx="475492" cy="2130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necteur droit avec flèche 111"/>
          <p:cNvCxnSpPr/>
          <p:nvPr/>
        </p:nvCxnSpPr>
        <p:spPr>
          <a:xfrm flipH="1">
            <a:off x="2947671" y="4815819"/>
            <a:ext cx="335130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Connecteur droit avec flèche 112"/>
          <p:cNvCxnSpPr/>
          <p:nvPr/>
        </p:nvCxnSpPr>
        <p:spPr>
          <a:xfrm flipH="1">
            <a:off x="3196937" y="4815819"/>
            <a:ext cx="858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onnecteur droit avec flèche 113"/>
          <p:cNvCxnSpPr/>
          <p:nvPr/>
        </p:nvCxnSpPr>
        <p:spPr>
          <a:xfrm>
            <a:off x="3282802" y="4815819"/>
            <a:ext cx="2492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onnecteur droit avec flèche 114"/>
          <p:cNvCxnSpPr/>
          <p:nvPr/>
        </p:nvCxnSpPr>
        <p:spPr>
          <a:xfrm>
            <a:off x="3282802" y="4825872"/>
            <a:ext cx="475492" cy="2130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Connecteur droit avec flèche 115"/>
          <p:cNvCxnSpPr/>
          <p:nvPr/>
        </p:nvCxnSpPr>
        <p:spPr>
          <a:xfrm flipH="1">
            <a:off x="4107356" y="4815819"/>
            <a:ext cx="335130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Connecteur droit avec flèche 116"/>
          <p:cNvCxnSpPr/>
          <p:nvPr/>
        </p:nvCxnSpPr>
        <p:spPr>
          <a:xfrm flipH="1">
            <a:off x="4356622" y="4815819"/>
            <a:ext cx="858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Connecteur droit avec flèche 117"/>
          <p:cNvCxnSpPr/>
          <p:nvPr/>
        </p:nvCxnSpPr>
        <p:spPr>
          <a:xfrm>
            <a:off x="4442487" y="4815819"/>
            <a:ext cx="2492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Connecteur droit avec flèche 118"/>
          <p:cNvCxnSpPr/>
          <p:nvPr/>
        </p:nvCxnSpPr>
        <p:spPr>
          <a:xfrm>
            <a:off x="4442487" y="4825872"/>
            <a:ext cx="475492" cy="2130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Connecteur droit avec flèche 119"/>
          <p:cNvCxnSpPr/>
          <p:nvPr/>
        </p:nvCxnSpPr>
        <p:spPr>
          <a:xfrm>
            <a:off x="5820212" y="4849229"/>
            <a:ext cx="187532" cy="1959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onnecteur droit avec flèche 121"/>
          <p:cNvCxnSpPr/>
          <p:nvPr/>
        </p:nvCxnSpPr>
        <p:spPr>
          <a:xfrm flipH="1">
            <a:off x="5714195" y="4844183"/>
            <a:ext cx="106018" cy="1947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necteur droit avec flèche 127"/>
          <p:cNvCxnSpPr/>
          <p:nvPr/>
        </p:nvCxnSpPr>
        <p:spPr>
          <a:xfrm>
            <a:off x="6560957" y="4832816"/>
            <a:ext cx="187532" cy="1959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Connecteur droit avec flèche 128"/>
          <p:cNvCxnSpPr/>
          <p:nvPr/>
        </p:nvCxnSpPr>
        <p:spPr>
          <a:xfrm flipH="1">
            <a:off x="6454940" y="4827770"/>
            <a:ext cx="106018" cy="1947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necteur droit avec flèche 129"/>
          <p:cNvCxnSpPr/>
          <p:nvPr/>
        </p:nvCxnSpPr>
        <p:spPr>
          <a:xfrm>
            <a:off x="7301702" y="4841353"/>
            <a:ext cx="187532" cy="1959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Connecteur droit avec flèche 130"/>
          <p:cNvCxnSpPr/>
          <p:nvPr/>
        </p:nvCxnSpPr>
        <p:spPr>
          <a:xfrm flipH="1">
            <a:off x="7195685" y="4836307"/>
            <a:ext cx="106018" cy="1947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onnecteur droit avec flèche 131"/>
          <p:cNvCxnSpPr/>
          <p:nvPr/>
        </p:nvCxnSpPr>
        <p:spPr>
          <a:xfrm>
            <a:off x="8081323" y="4832816"/>
            <a:ext cx="187532" cy="1959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Connecteur droit avec flèche 132"/>
          <p:cNvCxnSpPr/>
          <p:nvPr/>
        </p:nvCxnSpPr>
        <p:spPr>
          <a:xfrm flipH="1">
            <a:off x="7975306" y="4827770"/>
            <a:ext cx="106018" cy="1947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Connecteur droit avec flèche 133"/>
          <p:cNvCxnSpPr/>
          <p:nvPr/>
        </p:nvCxnSpPr>
        <p:spPr>
          <a:xfrm>
            <a:off x="1766998" y="5423349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Connecteur droit avec flèche 141"/>
          <p:cNvCxnSpPr/>
          <p:nvPr/>
        </p:nvCxnSpPr>
        <p:spPr>
          <a:xfrm>
            <a:off x="2034440" y="5421242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onnecteur droit avec flèche 142"/>
          <p:cNvCxnSpPr/>
          <p:nvPr/>
        </p:nvCxnSpPr>
        <p:spPr>
          <a:xfrm>
            <a:off x="2300456" y="5421240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Connecteur droit avec flèche 143"/>
          <p:cNvCxnSpPr/>
          <p:nvPr/>
        </p:nvCxnSpPr>
        <p:spPr>
          <a:xfrm>
            <a:off x="2564578" y="5421239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Connecteur droit avec flèche 144"/>
          <p:cNvCxnSpPr/>
          <p:nvPr/>
        </p:nvCxnSpPr>
        <p:spPr>
          <a:xfrm>
            <a:off x="2948377" y="5423348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Connecteur droit avec flèche 145"/>
          <p:cNvCxnSpPr/>
          <p:nvPr/>
        </p:nvCxnSpPr>
        <p:spPr>
          <a:xfrm>
            <a:off x="3215819" y="5421241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onnecteur droit avec flèche 146"/>
          <p:cNvCxnSpPr/>
          <p:nvPr/>
        </p:nvCxnSpPr>
        <p:spPr>
          <a:xfrm>
            <a:off x="3481835" y="5421239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Connecteur droit avec flèche 147"/>
          <p:cNvCxnSpPr/>
          <p:nvPr/>
        </p:nvCxnSpPr>
        <p:spPr>
          <a:xfrm>
            <a:off x="3745957" y="5421238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Connecteur droit avec flèche 148"/>
          <p:cNvCxnSpPr/>
          <p:nvPr/>
        </p:nvCxnSpPr>
        <p:spPr>
          <a:xfrm>
            <a:off x="4120398" y="542334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onnecteur droit avec flèche 149"/>
          <p:cNvCxnSpPr/>
          <p:nvPr/>
        </p:nvCxnSpPr>
        <p:spPr>
          <a:xfrm>
            <a:off x="4387840" y="5421240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Connecteur droit avec flèche 150"/>
          <p:cNvCxnSpPr/>
          <p:nvPr/>
        </p:nvCxnSpPr>
        <p:spPr>
          <a:xfrm>
            <a:off x="4653856" y="5421238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Connecteur droit avec flèche 151"/>
          <p:cNvCxnSpPr/>
          <p:nvPr/>
        </p:nvCxnSpPr>
        <p:spPr>
          <a:xfrm>
            <a:off x="4917978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Connecteur droit avec flèche 152"/>
          <p:cNvCxnSpPr/>
          <p:nvPr/>
        </p:nvCxnSpPr>
        <p:spPr>
          <a:xfrm>
            <a:off x="5716089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Connecteur droit avec flèche 153"/>
          <p:cNvCxnSpPr/>
          <p:nvPr/>
        </p:nvCxnSpPr>
        <p:spPr>
          <a:xfrm>
            <a:off x="5980211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Connecteur droit avec flèche 154"/>
          <p:cNvCxnSpPr/>
          <p:nvPr/>
        </p:nvCxnSpPr>
        <p:spPr>
          <a:xfrm>
            <a:off x="6457681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Connecteur droit avec flèche 155"/>
          <p:cNvCxnSpPr/>
          <p:nvPr/>
        </p:nvCxnSpPr>
        <p:spPr>
          <a:xfrm>
            <a:off x="6721803" y="5421236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Connecteur droit avec flèche 156"/>
          <p:cNvCxnSpPr/>
          <p:nvPr/>
        </p:nvCxnSpPr>
        <p:spPr>
          <a:xfrm>
            <a:off x="7233731" y="5421236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Connecteur droit avec flèche 157"/>
          <p:cNvCxnSpPr/>
          <p:nvPr/>
        </p:nvCxnSpPr>
        <p:spPr>
          <a:xfrm>
            <a:off x="7497853" y="5421235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Connecteur droit avec flèche 158"/>
          <p:cNvCxnSpPr/>
          <p:nvPr/>
        </p:nvCxnSpPr>
        <p:spPr>
          <a:xfrm>
            <a:off x="7977199" y="5421235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Connecteur droit avec flèche 159"/>
          <p:cNvCxnSpPr/>
          <p:nvPr/>
        </p:nvCxnSpPr>
        <p:spPr>
          <a:xfrm>
            <a:off x="8241321" y="5421234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ZoneTexte 166"/>
          <p:cNvSpPr txBox="1"/>
          <p:nvPr/>
        </p:nvSpPr>
        <p:spPr>
          <a:xfrm>
            <a:off x="1545924" y="6190273"/>
            <a:ext cx="27783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>
                <a:solidFill>
                  <a:srgbClr val="00B0F0"/>
                </a:solidFill>
              </a:rPr>
              <a:t>Software components</a:t>
            </a:r>
            <a:endParaRPr lang="fr-FR" sz="2000" b="1" dirty="0">
              <a:solidFill>
                <a:srgbClr val="00B0F0"/>
              </a:solidFill>
            </a:endParaRPr>
          </a:p>
        </p:txBody>
      </p:sp>
      <p:sp>
        <p:nvSpPr>
          <p:cNvPr id="172" name="ZoneTexte 171"/>
          <p:cNvSpPr txBox="1"/>
          <p:nvPr/>
        </p:nvSpPr>
        <p:spPr>
          <a:xfrm>
            <a:off x="1482185" y="1312504"/>
            <a:ext cx="28504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>
                <a:solidFill>
                  <a:srgbClr val="00B0F0"/>
                </a:solidFill>
              </a:rPr>
              <a:t>Hardware components</a:t>
            </a:r>
            <a:endParaRPr lang="fr-FR" sz="2000" b="1" dirty="0">
              <a:solidFill>
                <a:srgbClr val="00B0F0"/>
              </a:solidFill>
            </a:endParaRPr>
          </a:p>
        </p:txBody>
      </p:sp>
      <p:sp>
        <p:nvSpPr>
          <p:cNvPr id="135" name="ZoneTexte 134"/>
          <p:cNvSpPr txBox="1"/>
          <p:nvPr/>
        </p:nvSpPr>
        <p:spPr>
          <a:xfrm>
            <a:off x="438235" y="1884926"/>
            <a:ext cx="530024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Site</a:t>
            </a:r>
            <a:endParaRPr lang="fr-FR" b="1" dirty="0"/>
          </a:p>
        </p:txBody>
      </p:sp>
      <p:sp>
        <p:nvSpPr>
          <p:cNvPr id="136" name="ZoneTexte 135"/>
          <p:cNvSpPr txBox="1"/>
          <p:nvPr/>
        </p:nvSpPr>
        <p:spPr>
          <a:xfrm>
            <a:off x="368177" y="3203585"/>
            <a:ext cx="933704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Clusters</a:t>
            </a:r>
            <a:endParaRPr lang="fr-FR" b="1" dirty="0"/>
          </a:p>
        </p:txBody>
      </p:sp>
      <p:sp>
        <p:nvSpPr>
          <p:cNvPr id="137" name="ZoneTexte 136"/>
          <p:cNvSpPr txBox="1"/>
          <p:nvPr/>
        </p:nvSpPr>
        <p:spPr>
          <a:xfrm>
            <a:off x="368177" y="4355369"/>
            <a:ext cx="746736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Nodes</a:t>
            </a:r>
            <a:endParaRPr lang="fr-FR" b="1" dirty="0"/>
          </a:p>
        </p:txBody>
      </p:sp>
      <p:sp>
        <p:nvSpPr>
          <p:cNvPr id="139" name="ZoneTexte 138"/>
          <p:cNvSpPr txBox="1"/>
          <p:nvPr/>
        </p:nvSpPr>
        <p:spPr>
          <a:xfrm>
            <a:off x="367089" y="5049831"/>
            <a:ext cx="698578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Cores</a:t>
            </a:r>
            <a:endParaRPr lang="fr-FR" b="1" dirty="0"/>
          </a:p>
        </p:txBody>
      </p:sp>
      <p:sp>
        <p:nvSpPr>
          <p:cNvPr id="141" name="ZoneTexte 140"/>
          <p:cNvSpPr txBox="1"/>
          <p:nvPr/>
        </p:nvSpPr>
        <p:spPr>
          <a:xfrm>
            <a:off x="365415" y="5573662"/>
            <a:ext cx="1233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Processes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2705904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Influence of the </a:t>
            </a:r>
            <a:r>
              <a:rPr lang="fr-FR" dirty="0" err="1" smtClean="0"/>
              <a:t>hierarchy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109</a:t>
            </a:fld>
            <a:endParaRPr lang="fr-FR" dirty="0"/>
          </a:p>
        </p:txBody>
      </p:sp>
      <p:cxnSp>
        <p:nvCxnSpPr>
          <p:cNvPr id="140" name="Connecteur droit 139"/>
          <p:cNvCxnSpPr/>
          <p:nvPr/>
        </p:nvCxnSpPr>
        <p:spPr>
          <a:xfrm>
            <a:off x="807857" y="5452904"/>
            <a:ext cx="7601106" cy="0"/>
          </a:xfrm>
          <a:prstGeom prst="line">
            <a:avLst/>
          </a:prstGeom>
          <a:ln w="38100"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79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2407" y="5145794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796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462" y="4299779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http://www.google.fr/url?source=imglanding&amp;ct=img&amp;q=http://static1.squarespace.com/static/54489d61e4b0700d7816aa5e/54509dd3e4b0b2d65cfe9d34/54509dc9e4b0b2d65cfe9439/1414570172050/server-cluster-icon.png&amp;sa=X&amp;ei=Cs5gVePRG8raU-eMgOgJ&amp;ved=0CAkQ8wc4MA&amp;usg=AFQjCNF7aXaOO7tQN7ZPoEroeFGbULZWsQ"/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4270" y="2925392"/>
            <a:ext cx="924024" cy="909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423" y="5145793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4438" y="5145792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0454" y="514579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1893" y="514579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7947" y="4299776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7908" y="514579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3924" y="5145790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9940" y="5145789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0435" y="5145789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489" y="4299774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450" y="5145788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2466" y="5145787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8482" y="5145786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0212" y="4299779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http://www.google.fr/url?source=imglanding&amp;ct=img&amp;q=http://static1.squarespace.com/static/54489d61e4b0700d7816aa5e/54509dd3e4b0b2d65cfe9d34/54509dc9e4b0b2d65cfe9439/1414570172050/server-cluster-icon.png&amp;sa=X&amp;ei=Cs5gVePRG8raU-eMgOgJ&amp;ved=0CAkQ8wc4MA&amp;usg=AFQjCNF7aXaOO7tQN7ZPoEroeFGbULZWsQ"/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2371" y="2925392"/>
            <a:ext cx="924024" cy="909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8178" y="5145786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193" y="5145785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3242" y="4299774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1208" y="514578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7223" y="5145780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6516" y="4299773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4482" y="5145780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497" y="5145779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1322" y="4297659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9288" y="5143666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5304" y="5143665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800" name="Picture 8" descr="http://www.google.fr/url?source=imglanding&amp;ct=img&amp;q=https://cdn0.iconfinder.com/data/icons/simple-icons-4/512/map.png&amp;sa=X&amp;ei=585gVb60KIbfUZLmgMgM&amp;ved=0CAkQ8wc&amp;usg=AFQjCNGpIsH_s_7TeetmxTzwXeWM2zd2CQ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5145" y="1423749"/>
            <a:ext cx="1035067" cy="1018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802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364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8506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2626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2988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5040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2181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6301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6663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2200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9341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3462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3824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3542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0684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3103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0245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4482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1623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7701" y="5630252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4843" y="5630252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6" name="Connecteur droit avec flèche 45"/>
          <p:cNvCxnSpPr>
            <a:endCxn id="3" idx="0"/>
          </p:cNvCxnSpPr>
          <p:nvPr/>
        </p:nvCxnSpPr>
        <p:spPr>
          <a:xfrm flipH="1">
            <a:off x="3296282" y="2389448"/>
            <a:ext cx="1383951" cy="53594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eur droit avec flèche 72"/>
          <p:cNvCxnSpPr>
            <a:endCxn id="22" idx="0"/>
          </p:cNvCxnSpPr>
          <p:nvPr/>
        </p:nvCxnSpPr>
        <p:spPr>
          <a:xfrm>
            <a:off x="5497084" y="2389448"/>
            <a:ext cx="1417300" cy="53594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eur droit avec flèche 79"/>
          <p:cNvCxnSpPr>
            <a:stCxn id="22" idx="2"/>
          </p:cNvCxnSpPr>
          <p:nvPr/>
        </p:nvCxnSpPr>
        <p:spPr>
          <a:xfrm>
            <a:off x="6914384" y="3834543"/>
            <a:ext cx="1166939" cy="377820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necteur droit avec flèche 81"/>
          <p:cNvCxnSpPr>
            <a:stCxn id="22" idx="2"/>
          </p:cNvCxnSpPr>
          <p:nvPr/>
        </p:nvCxnSpPr>
        <p:spPr>
          <a:xfrm>
            <a:off x="6914384" y="3834543"/>
            <a:ext cx="376715" cy="377820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eur droit avec flèche 86"/>
          <p:cNvCxnSpPr>
            <a:stCxn id="22" idx="2"/>
          </p:cNvCxnSpPr>
          <p:nvPr/>
        </p:nvCxnSpPr>
        <p:spPr>
          <a:xfrm flipH="1">
            <a:off x="6529224" y="3834543"/>
            <a:ext cx="385160" cy="377820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necteur droit avec flèche 89"/>
          <p:cNvCxnSpPr>
            <a:stCxn id="22" idx="2"/>
          </p:cNvCxnSpPr>
          <p:nvPr/>
        </p:nvCxnSpPr>
        <p:spPr>
          <a:xfrm flipH="1">
            <a:off x="5820212" y="3834543"/>
            <a:ext cx="1094171" cy="383972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cteur droit avec flèche 91"/>
          <p:cNvCxnSpPr/>
          <p:nvPr/>
        </p:nvCxnSpPr>
        <p:spPr>
          <a:xfrm flipH="1">
            <a:off x="2194438" y="3832841"/>
            <a:ext cx="1094171" cy="383972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necteur droit avec flèche 92"/>
          <p:cNvCxnSpPr>
            <a:stCxn id="3" idx="2"/>
          </p:cNvCxnSpPr>
          <p:nvPr/>
        </p:nvCxnSpPr>
        <p:spPr>
          <a:xfrm>
            <a:off x="3296282" y="3834543"/>
            <a:ext cx="1171023" cy="380005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necteur droit avec flèche 94"/>
          <p:cNvCxnSpPr/>
          <p:nvPr/>
        </p:nvCxnSpPr>
        <p:spPr>
          <a:xfrm flipH="1">
            <a:off x="3294056" y="3840695"/>
            <a:ext cx="2225" cy="377820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necteur droit avec flèche 96"/>
          <p:cNvCxnSpPr/>
          <p:nvPr/>
        </p:nvCxnSpPr>
        <p:spPr>
          <a:xfrm flipH="1">
            <a:off x="1766998" y="4815819"/>
            <a:ext cx="335130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necteur droit avec flèche 98"/>
          <p:cNvCxnSpPr/>
          <p:nvPr/>
        </p:nvCxnSpPr>
        <p:spPr>
          <a:xfrm flipH="1">
            <a:off x="2016263" y="4815819"/>
            <a:ext cx="858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necteur droit avec flèche 102"/>
          <p:cNvCxnSpPr/>
          <p:nvPr/>
        </p:nvCxnSpPr>
        <p:spPr>
          <a:xfrm>
            <a:off x="2102128" y="4815819"/>
            <a:ext cx="2492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onnecteur droit avec flèche 108"/>
          <p:cNvCxnSpPr/>
          <p:nvPr/>
        </p:nvCxnSpPr>
        <p:spPr>
          <a:xfrm>
            <a:off x="2102128" y="4825872"/>
            <a:ext cx="475492" cy="2130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necteur droit avec flèche 111"/>
          <p:cNvCxnSpPr/>
          <p:nvPr/>
        </p:nvCxnSpPr>
        <p:spPr>
          <a:xfrm flipH="1">
            <a:off x="2947671" y="4815819"/>
            <a:ext cx="335130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Connecteur droit avec flèche 112"/>
          <p:cNvCxnSpPr/>
          <p:nvPr/>
        </p:nvCxnSpPr>
        <p:spPr>
          <a:xfrm flipH="1">
            <a:off x="3196937" y="4815819"/>
            <a:ext cx="858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onnecteur droit avec flèche 113"/>
          <p:cNvCxnSpPr/>
          <p:nvPr/>
        </p:nvCxnSpPr>
        <p:spPr>
          <a:xfrm>
            <a:off x="3282802" y="4815819"/>
            <a:ext cx="2492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onnecteur droit avec flèche 114"/>
          <p:cNvCxnSpPr/>
          <p:nvPr/>
        </p:nvCxnSpPr>
        <p:spPr>
          <a:xfrm>
            <a:off x="3282802" y="4825872"/>
            <a:ext cx="475492" cy="2130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Connecteur droit avec flèche 115"/>
          <p:cNvCxnSpPr/>
          <p:nvPr/>
        </p:nvCxnSpPr>
        <p:spPr>
          <a:xfrm flipH="1">
            <a:off x="4107356" y="4815819"/>
            <a:ext cx="335130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Connecteur droit avec flèche 116"/>
          <p:cNvCxnSpPr/>
          <p:nvPr/>
        </p:nvCxnSpPr>
        <p:spPr>
          <a:xfrm flipH="1">
            <a:off x="4356622" y="4815819"/>
            <a:ext cx="858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Connecteur droit avec flèche 117"/>
          <p:cNvCxnSpPr/>
          <p:nvPr/>
        </p:nvCxnSpPr>
        <p:spPr>
          <a:xfrm>
            <a:off x="4442487" y="4815819"/>
            <a:ext cx="2492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Connecteur droit avec flèche 118"/>
          <p:cNvCxnSpPr/>
          <p:nvPr/>
        </p:nvCxnSpPr>
        <p:spPr>
          <a:xfrm>
            <a:off x="4442487" y="4825872"/>
            <a:ext cx="475492" cy="2130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Connecteur droit avec flèche 119"/>
          <p:cNvCxnSpPr/>
          <p:nvPr/>
        </p:nvCxnSpPr>
        <p:spPr>
          <a:xfrm>
            <a:off x="5820212" y="4849229"/>
            <a:ext cx="187532" cy="1959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onnecteur droit avec flèche 121"/>
          <p:cNvCxnSpPr/>
          <p:nvPr/>
        </p:nvCxnSpPr>
        <p:spPr>
          <a:xfrm flipH="1">
            <a:off x="5714195" y="4844183"/>
            <a:ext cx="106018" cy="1947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necteur droit avec flèche 127"/>
          <p:cNvCxnSpPr/>
          <p:nvPr/>
        </p:nvCxnSpPr>
        <p:spPr>
          <a:xfrm>
            <a:off x="6560957" y="4832816"/>
            <a:ext cx="187532" cy="1959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Connecteur droit avec flèche 128"/>
          <p:cNvCxnSpPr/>
          <p:nvPr/>
        </p:nvCxnSpPr>
        <p:spPr>
          <a:xfrm flipH="1">
            <a:off x="6454940" y="4827770"/>
            <a:ext cx="106018" cy="1947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necteur droit avec flèche 129"/>
          <p:cNvCxnSpPr/>
          <p:nvPr/>
        </p:nvCxnSpPr>
        <p:spPr>
          <a:xfrm>
            <a:off x="7301702" y="4841353"/>
            <a:ext cx="187532" cy="1959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Connecteur droit avec flèche 130"/>
          <p:cNvCxnSpPr/>
          <p:nvPr/>
        </p:nvCxnSpPr>
        <p:spPr>
          <a:xfrm flipH="1">
            <a:off x="7195685" y="4836307"/>
            <a:ext cx="106018" cy="1947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onnecteur droit avec flèche 131"/>
          <p:cNvCxnSpPr/>
          <p:nvPr/>
        </p:nvCxnSpPr>
        <p:spPr>
          <a:xfrm>
            <a:off x="8081323" y="4832816"/>
            <a:ext cx="187532" cy="1959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Connecteur droit avec flèche 132"/>
          <p:cNvCxnSpPr/>
          <p:nvPr/>
        </p:nvCxnSpPr>
        <p:spPr>
          <a:xfrm flipH="1">
            <a:off x="7975306" y="4827770"/>
            <a:ext cx="106018" cy="1947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Connecteur droit avec flèche 133"/>
          <p:cNvCxnSpPr/>
          <p:nvPr/>
        </p:nvCxnSpPr>
        <p:spPr>
          <a:xfrm>
            <a:off x="1766998" y="5423349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Connecteur droit avec flèche 141"/>
          <p:cNvCxnSpPr/>
          <p:nvPr/>
        </p:nvCxnSpPr>
        <p:spPr>
          <a:xfrm>
            <a:off x="2034440" y="5421242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onnecteur droit avec flèche 142"/>
          <p:cNvCxnSpPr/>
          <p:nvPr/>
        </p:nvCxnSpPr>
        <p:spPr>
          <a:xfrm>
            <a:off x="2300456" y="5421240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Connecteur droit avec flèche 143"/>
          <p:cNvCxnSpPr/>
          <p:nvPr/>
        </p:nvCxnSpPr>
        <p:spPr>
          <a:xfrm>
            <a:off x="2564578" y="5421239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Connecteur droit avec flèche 144"/>
          <p:cNvCxnSpPr/>
          <p:nvPr/>
        </p:nvCxnSpPr>
        <p:spPr>
          <a:xfrm>
            <a:off x="2948377" y="5423348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Connecteur droit avec flèche 145"/>
          <p:cNvCxnSpPr/>
          <p:nvPr/>
        </p:nvCxnSpPr>
        <p:spPr>
          <a:xfrm>
            <a:off x="3215819" y="5421241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onnecteur droit avec flèche 146"/>
          <p:cNvCxnSpPr/>
          <p:nvPr/>
        </p:nvCxnSpPr>
        <p:spPr>
          <a:xfrm>
            <a:off x="3481835" y="5421239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Connecteur droit avec flèche 147"/>
          <p:cNvCxnSpPr/>
          <p:nvPr/>
        </p:nvCxnSpPr>
        <p:spPr>
          <a:xfrm>
            <a:off x="3745957" y="5421238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Connecteur droit avec flèche 148"/>
          <p:cNvCxnSpPr/>
          <p:nvPr/>
        </p:nvCxnSpPr>
        <p:spPr>
          <a:xfrm>
            <a:off x="4120398" y="542334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onnecteur droit avec flèche 149"/>
          <p:cNvCxnSpPr/>
          <p:nvPr/>
        </p:nvCxnSpPr>
        <p:spPr>
          <a:xfrm>
            <a:off x="4387840" y="5421240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Connecteur droit avec flèche 150"/>
          <p:cNvCxnSpPr/>
          <p:nvPr/>
        </p:nvCxnSpPr>
        <p:spPr>
          <a:xfrm>
            <a:off x="4653856" y="5421238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Connecteur droit avec flèche 151"/>
          <p:cNvCxnSpPr/>
          <p:nvPr/>
        </p:nvCxnSpPr>
        <p:spPr>
          <a:xfrm>
            <a:off x="4917978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Connecteur droit avec flèche 152"/>
          <p:cNvCxnSpPr/>
          <p:nvPr/>
        </p:nvCxnSpPr>
        <p:spPr>
          <a:xfrm>
            <a:off x="5716089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Connecteur droit avec flèche 153"/>
          <p:cNvCxnSpPr/>
          <p:nvPr/>
        </p:nvCxnSpPr>
        <p:spPr>
          <a:xfrm>
            <a:off x="5980211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Connecteur droit avec flèche 154"/>
          <p:cNvCxnSpPr/>
          <p:nvPr/>
        </p:nvCxnSpPr>
        <p:spPr>
          <a:xfrm>
            <a:off x="6457681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Connecteur droit avec flèche 155"/>
          <p:cNvCxnSpPr/>
          <p:nvPr/>
        </p:nvCxnSpPr>
        <p:spPr>
          <a:xfrm>
            <a:off x="6721803" y="5421236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Connecteur droit avec flèche 156"/>
          <p:cNvCxnSpPr/>
          <p:nvPr/>
        </p:nvCxnSpPr>
        <p:spPr>
          <a:xfrm>
            <a:off x="7233731" y="5421236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Connecteur droit avec flèche 157"/>
          <p:cNvCxnSpPr/>
          <p:nvPr/>
        </p:nvCxnSpPr>
        <p:spPr>
          <a:xfrm>
            <a:off x="7497853" y="5421235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Connecteur droit avec flèche 158"/>
          <p:cNvCxnSpPr/>
          <p:nvPr/>
        </p:nvCxnSpPr>
        <p:spPr>
          <a:xfrm>
            <a:off x="7977199" y="5421235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Connecteur droit avec flèche 159"/>
          <p:cNvCxnSpPr/>
          <p:nvPr/>
        </p:nvCxnSpPr>
        <p:spPr>
          <a:xfrm>
            <a:off x="8241321" y="5421234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ZoneTexte 137"/>
          <p:cNvSpPr txBox="1"/>
          <p:nvPr/>
        </p:nvSpPr>
        <p:spPr>
          <a:xfrm>
            <a:off x="627774" y="1890454"/>
            <a:ext cx="530024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Site</a:t>
            </a:r>
            <a:endParaRPr lang="fr-FR" b="1" dirty="0"/>
          </a:p>
        </p:txBody>
      </p:sp>
      <p:sp>
        <p:nvSpPr>
          <p:cNvPr id="162" name="ZoneTexte 161"/>
          <p:cNvSpPr txBox="1"/>
          <p:nvPr/>
        </p:nvSpPr>
        <p:spPr>
          <a:xfrm>
            <a:off x="557716" y="3209113"/>
            <a:ext cx="933704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Clusters</a:t>
            </a:r>
            <a:endParaRPr lang="fr-FR" b="1" dirty="0"/>
          </a:p>
        </p:txBody>
      </p:sp>
      <p:sp>
        <p:nvSpPr>
          <p:cNvPr id="163" name="ZoneTexte 162"/>
          <p:cNvSpPr txBox="1"/>
          <p:nvPr/>
        </p:nvSpPr>
        <p:spPr>
          <a:xfrm>
            <a:off x="557716" y="4360897"/>
            <a:ext cx="746736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Nodes</a:t>
            </a:r>
            <a:endParaRPr lang="fr-FR" b="1" dirty="0"/>
          </a:p>
        </p:txBody>
      </p:sp>
      <p:sp>
        <p:nvSpPr>
          <p:cNvPr id="164" name="ZoneTexte 163"/>
          <p:cNvSpPr txBox="1"/>
          <p:nvPr/>
        </p:nvSpPr>
        <p:spPr>
          <a:xfrm>
            <a:off x="556628" y="5055359"/>
            <a:ext cx="698578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Cores</a:t>
            </a:r>
            <a:endParaRPr lang="fr-FR" b="1" dirty="0"/>
          </a:p>
        </p:txBody>
      </p:sp>
      <p:sp>
        <p:nvSpPr>
          <p:cNvPr id="165" name="ZoneTexte 164"/>
          <p:cNvSpPr txBox="1"/>
          <p:nvPr/>
        </p:nvSpPr>
        <p:spPr>
          <a:xfrm>
            <a:off x="554954" y="5579190"/>
            <a:ext cx="915290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Threads</a:t>
            </a:r>
            <a:endParaRPr lang="fr-FR" b="1" dirty="0"/>
          </a:p>
        </p:txBody>
      </p:sp>
      <p:sp>
        <p:nvSpPr>
          <p:cNvPr id="167" name="ZoneTexte 166"/>
          <p:cNvSpPr txBox="1"/>
          <p:nvPr/>
        </p:nvSpPr>
        <p:spPr>
          <a:xfrm>
            <a:off x="1545924" y="6190273"/>
            <a:ext cx="27783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>
                <a:solidFill>
                  <a:srgbClr val="00B0F0"/>
                </a:solidFill>
              </a:rPr>
              <a:t>Software components</a:t>
            </a:r>
            <a:endParaRPr lang="fr-FR" sz="2000" b="1" dirty="0">
              <a:solidFill>
                <a:srgbClr val="00B0F0"/>
              </a:solidFill>
            </a:endParaRPr>
          </a:p>
        </p:txBody>
      </p:sp>
      <p:sp>
        <p:nvSpPr>
          <p:cNvPr id="172" name="ZoneTexte 171"/>
          <p:cNvSpPr txBox="1"/>
          <p:nvPr/>
        </p:nvSpPr>
        <p:spPr>
          <a:xfrm>
            <a:off x="1482185" y="1312504"/>
            <a:ext cx="28504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>
                <a:solidFill>
                  <a:srgbClr val="00B0F0"/>
                </a:solidFill>
              </a:rPr>
              <a:t>Hardware components</a:t>
            </a:r>
            <a:endParaRPr lang="fr-FR" sz="2000" b="1" dirty="0">
              <a:solidFill>
                <a:srgbClr val="00B0F0"/>
              </a:solidFill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7291099" y="2969091"/>
            <a:ext cx="1814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>
                <a:solidFill>
                  <a:srgbClr val="FF0000"/>
                </a:solidFill>
              </a:rPr>
              <a:t>Low</a:t>
            </a:r>
            <a:r>
              <a:rPr lang="fr-FR" b="1" dirty="0" smtClean="0">
                <a:solidFill>
                  <a:srgbClr val="FF0000"/>
                </a:solidFill>
              </a:rPr>
              <a:t> </a:t>
            </a:r>
            <a:r>
              <a:rPr lang="fr-FR" b="1" dirty="0" err="1" smtClean="0">
                <a:solidFill>
                  <a:srgbClr val="FF0000"/>
                </a:solidFill>
              </a:rPr>
              <a:t>bandwidth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121" name="ZoneTexte 120"/>
          <p:cNvSpPr txBox="1"/>
          <p:nvPr/>
        </p:nvSpPr>
        <p:spPr>
          <a:xfrm>
            <a:off x="3685481" y="2963796"/>
            <a:ext cx="1923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solidFill>
                  <a:schemeClr val="accent6"/>
                </a:solidFill>
              </a:rPr>
              <a:t> High </a:t>
            </a:r>
            <a:r>
              <a:rPr lang="fr-FR" b="1" dirty="0" err="1" smtClean="0">
                <a:solidFill>
                  <a:schemeClr val="accent6"/>
                </a:solidFill>
              </a:rPr>
              <a:t>bandwidth</a:t>
            </a:r>
            <a:endParaRPr lang="fr-FR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7151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A top down </a:t>
            </a:r>
            <a:r>
              <a:rPr lang="fr-FR" dirty="0" err="1" smtClean="0"/>
              <a:t>approach</a:t>
            </a:r>
            <a:r>
              <a:rPr lang="fr-FR" dirty="0" smtClean="0"/>
              <a:t>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  <a:r>
              <a:rPr lang="fr-FR" dirty="0" err="1" smtClean="0"/>
              <a:t>necessary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11</a:t>
            </a:fld>
            <a:endParaRPr lang="fr-FR" dirty="0"/>
          </a:p>
        </p:txBody>
      </p:sp>
      <p:grpSp>
        <p:nvGrpSpPr>
          <p:cNvPr id="9" name="Groupe 8"/>
          <p:cNvGrpSpPr/>
          <p:nvPr/>
        </p:nvGrpSpPr>
        <p:grpSpPr>
          <a:xfrm>
            <a:off x="755995" y="2057569"/>
            <a:ext cx="1482709" cy="3170569"/>
            <a:chOff x="587829" y="1790700"/>
            <a:chExt cx="2144929" cy="4659097"/>
          </a:xfrm>
        </p:grpSpPr>
        <p:pic>
          <p:nvPicPr>
            <p:cNvPr id="5" name="Picture 6" descr="eye icon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30545" y="1790700"/>
              <a:ext cx="1219200" cy="12192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4" name="Picture 2" descr="in, zoom ico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04708" y="3009901"/>
              <a:ext cx="1045037" cy="10450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6" name="Picture 4" descr="filter icon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30545" y="4264489"/>
              <a:ext cx="1219200" cy="10096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 descr="list icon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13558" y="5230596"/>
              <a:ext cx="1219200" cy="12192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Flèche droite 5"/>
            <p:cNvSpPr/>
            <p:nvPr/>
          </p:nvSpPr>
          <p:spPr>
            <a:xfrm rot="5400000">
              <a:off x="-1308666" y="3823270"/>
              <a:ext cx="4250190" cy="457200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/>
          <p:cNvGrpSpPr/>
          <p:nvPr/>
        </p:nvGrpSpPr>
        <p:grpSpPr>
          <a:xfrm>
            <a:off x="6529645" y="4936901"/>
            <a:ext cx="1933069" cy="1933069"/>
            <a:chOff x="7203895" y="0"/>
            <a:chExt cx="1933069" cy="1933069"/>
          </a:xfrm>
        </p:grpSpPr>
        <p:pic>
          <p:nvPicPr>
            <p:cNvPr id="3080" name="Picture 8" descr="https://www.cs.umd.edu/users/ben/ben_6_10/5.jpg"/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3790"/>
            <a:stretch/>
          </p:blipFill>
          <p:spPr bwMode="auto">
            <a:xfrm>
              <a:off x="7493106" y="281726"/>
              <a:ext cx="1354648" cy="15017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Image 6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03895" y="0"/>
              <a:ext cx="1933069" cy="1933069"/>
            </a:xfrm>
            <a:prstGeom prst="rect">
              <a:avLst/>
            </a:prstGeom>
          </p:spPr>
        </p:pic>
      </p:grpSp>
      <p:sp>
        <p:nvSpPr>
          <p:cNvPr id="10" name="ZoneTexte 9"/>
          <p:cNvSpPr txBox="1"/>
          <p:nvPr/>
        </p:nvSpPr>
        <p:spPr>
          <a:xfrm>
            <a:off x="489190" y="5903435"/>
            <a:ext cx="63482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 smtClean="0"/>
              <a:t>[Ben </a:t>
            </a:r>
            <a:r>
              <a:rPr lang="fr-FR" sz="2800" b="1" dirty="0" err="1" smtClean="0"/>
              <a:t>Shneiderman</a:t>
            </a:r>
            <a:r>
              <a:rPr lang="fr-FR" sz="2800" b="1" dirty="0" smtClean="0"/>
              <a:t> – The </a:t>
            </a:r>
            <a:r>
              <a:rPr lang="fr-FR" sz="2800" b="1" dirty="0" err="1" smtClean="0"/>
              <a:t>Eyes</a:t>
            </a:r>
            <a:r>
              <a:rPr lang="fr-FR" sz="2800" b="1" dirty="0" smtClean="0"/>
              <a:t> Have It]</a:t>
            </a:r>
            <a:endParaRPr lang="fr-FR" sz="2800" b="1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470531" y="2159455"/>
            <a:ext cx="5552197" cy="3068683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800"/>
              </a:spcBef>
              <a:buNone/>
            </a:pPr>
            <a:r>
              <a:rPr lang="fr-FR" sz="3600" b="1" dirty="0" err="1" smtClean="0"/>
              <a:t>Overview</a:t>
            </a:r>
            <a:r>
              <a:rPr lang="fr-FR" sz="3600" dirty="0" smtClean="0"/>
              <a:t> </a:t>
            </a:r>
            <a:r>
              <a:rPr lang="fr-FR" sz="3200" i="1" dirty="0" smtClean="0">
                <a:solidFill>
                  <a:schemeClr val="bg1">
                    <a:lumMod val="50000"/>
                  </a:schemeClr>
                </a:solidFill>
              </a:rPr>
              <a:t>first,</a:t>
            </a:r>
          </a:p>
          <a:p>
            <a:pPr marL="0" indent="0">
              <a:lnSpc>
                <a:spcPct val="100000"/>
              </a:lnSpc>
              <a:spcBef>
                <a:spcPts val="1800"/>
              </a:spcBef>
              <a:buNone/>
            </a:pPr>
            <a:r>
              <a:rPr lang="fr-FR" sz="3600" b="1" dirty="0" smtClean="0"/>
              <a:t>Zoom </a:t>
            </a:r>
            <a:r>
              <a:rPr lang="fr-FR" sz="3200" i="1" dirty="0" smtClean="0">
                <a:solidFill>
                  <a:schemeClr val="bg1">
                    <a:lumMod val="50000"/>
                  </a:schemeClr>
                </a:solidFill>
              </a:rPr>
              <a:t>and</a:t>
            </a:r>
          </a:p>
          <a:p>
            <a:pPr marL="0" indent="0">
              <a:lnSpc>
                <a:spcPct val="100000"/>
              </a:lnSpc>
              <a:spcBef>
                <a:spcPts val="1800"/>
              </a:spcBef>
              <a:buNone/>
            </a:pPr>
            <a:r>
              <a:rPr lang="fr-FR" sz="3600" b="1" dirty="0" err="1" smtClean="0"/>
              <a:t>Filter</a:t>
            </a:r>
            <a:r>
              <a:rPr lang="fr-FR" sz="3200" i="1" dirty="0" smtClean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fr-FR" sz="3200" i="1" dirty="0" err="1" smtClean="0">
                <a:solidFill>
                  <a:schemeClr val="bg1">
                    <a:lumMod val="50000"/>
                  </a:schemeClr>
                </a:solidFill>
              </a:rPr>
              <a:t>then</a:t>
            </a:r>
            <a:endParaRPr lang="fr-FR" sz="3200" i="1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lnSpc>
                <a:spcPct val="100000"/>
              </a:lnSpc>
              <a:spcBef>
                <a:spcPts val="1800"/>
              </a:spcBef>
              <a:buNone/>
            </a:pPr>
            <a:r>
              <a:rPr lang="fr-FR" sz="3600" b="1" dirty="0" err="1" smtClean="0"/>
              <a:t>Details</a:t>
            </a:r>
            <a:r>
              <a:rPr lang="fr-FR" sz="3600" b="1" dirty="0" smtClean="0"/>
              <a:t>-on-</a:t>
            </a:r>
            <a:r>
              <a:rPr lang="fr-FR" sz="3600" b="1" dirty="0" err="1" smtClean="0"/>
              <a:t>demand</a:t>
            </a:r>
            <a:endParaRPr lang="fr-FR" sz="3600" b="1" dirty="0" smtClean="0"/>
          </a:p>
          <a:p>
            <a:endParaRPr lang="fr-FR" dirty="0" smtClean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97387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Influence of the </a:t>
            </a:r>
            <a:r>
              <a:rPr lang="fr-FR" dirty="0" err="1" smtClean="0"/>
              <a:t>hierarchy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110</a:t>
            </a:fld>
            <a:endParaRPr lang="fr-FR" dirty="0"/>
          </a:p>
        </p:txBody>
      </p:sp>
      <p:cxnSp>
        <p:nvCxnSpPr>
          <p:cNvPr id="140" name="Connecteur droit 139"/>
          <p:cNvCxnSpPr/>
          <p:nvPr/>
        </p:nvCxnSpPr>
        <p:spPr>
          <a:xfrm>
            <a:off x="807857" y="5452904"/>
            <a:ext cx="7601106" cy="0"/>
          </a:xfrm>
          <a:prstGeom prst="line">
            <a:avLst/>
          </a:prstGeom>
          <a:ln w="38100"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79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2407" y="5145794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796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462" y="4299779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http://www.google.fr/url?source=imglanding&amp;ct=img&amp;q=http://static1.squarespace.com/static/54489d61e4b0700d7816aa5e/54509dd3e4b0b2d65cfe9d34/54509dc9e4b0b2d65cfe9439/1414570172050/server-cluster-icon.png&amp;sa=X&amp;ei=Cs5gVePRG8raU-eMgOgJ&amp;ved=0CAkQ8wc4MA&amp;usg=AFQjCNF7aXaOO7tQN7ZPoEroeFGbULZWsQ"/>
          <p:cNvPicPr>
            <a:picLocks noChangeAspect="1" noChangeArrowheads="1"/>
          </p:cNvPicPr>
          <p:nvPr/>
        </p:nvPicPr>
        <p:blipFill>
          <a:blip r:embed="rId5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4270" y="2925392"/>
            <a:ext cx="924024" cy="909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423" y="5145793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4438" y="5145792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0454" y="514579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1893" y="514579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7947" y="4299776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7908" y="514579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3924" y="5145790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9940" y="5145789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0435" y="5145789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489" y="4299774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450" y="5145788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2466" y="5145787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8482" y="5145786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0212" y="4299779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http://www.google.fr/url?source=imglanding&amp;ct=img&amp;q=http://static1.squarespace.com/static/54489d61e4b0700d7816aa5e/54509dd3e4b0b2d65cfe9d34/54509dc9e4b0b2d65cfe9439/1414570172050/server-cluster-icon.png&amp;sa=X&amp;ei=Cs5gVePRG8raU-eMgOgJ&amp;ved=0CAkQ8wc4MA&amp;usg=AFQjCNF7aXaOO7tQN7ZPoEroeFGbULZWsQ"/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2371" y="2925392"/>
            <a:ext cx="924024" cy="909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8178" y="5145786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193" y="5145785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3242" y="4299774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1208" y="514578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7223" y="5145780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6516" y="4299773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4482" y="5145780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497" y="5145779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1322" y="4297659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9288" y="5143666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5304" y="5143665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800" name="Picture 8" descr="http://www.google.fr/url?source=imglanding&amp;ct=img&amp;q=https://cdn0.iconfinder.com/data/icons/simple-icons-4/512/map.png&amp;sa=X&amp;ei=585gVb60KIbfUZLmgMgM&amp;ved=0CAkQ8wc&amp;usg=AFQjCNGpIsH_s_7TeetmxTzwXeWM2zd2CQ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5145" y="1423749"/>
            <a:ext cx="1035067" cy="1018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802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364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8506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2626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2988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5040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2181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6301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6663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2200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9341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3462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3824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3542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0684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3103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0245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4482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1623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7701" y="5630252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4843" y="5630252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6" name="Connecteur droit avec flèche 45"/>
          <p:cNvCxnSpPr>
            <a:endCxn id="3" idx="0"/>
          </p:cNvCxnSpPr>
          <p:nvPr/>
        </p:nvCxnSpPr>
        <p:spPr>
          <a:xfrm flipH="1">
            <a:off x="3296282" y="2389448"/>
            <a:ext cx="1383951" cy="53594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eur droit avec flèche 72"/>
          <p:cNvCxnSpPr>
            <a:endCxn id="22" idx="0"/>
          </p:cNvCxnSpPr>
          <p:nvPr/>
        </p:nvCxnSpPr>
        <p:spPr>
          <a:xfrm>
            <a:off x="5497084" y="2389448"/>
            <a:ext cx="1417300" cy="53594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eur droit avec flèche 79"/>
          <p:cNvCxnSpPr>
            <a:stCxn id="22" idx="2"/>
          </p:cNvCxnSpPr>
          <p:nvPr/>
        </p:nvCxnSpPr>
        <p:spPr>
          <a:xfrm>
            <a:off x="6914384" y="3834543"/>
            <a:ext cx="1166939" cy="377820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necteur droit avec flèche 81"/>
          <p:cNvCxnSpPr>
            <a:stCxn id="22" idx="2"/>
          </p:cNvCxnSpPr>
          <p:nvPr/>
        </p:nvCxnSpPr>
        <p:spPr>
          <a:xfrm>
            <a:off x="6914384" y="3834543"/>
            <a:ext cx="376715" cy="377820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eur droit avec flèche 86"/>
          <p:cNvCxnSpPr>
            <a:stCxn id="22" idx="2"/>
          </p:cNvCxnSpPr>
          <p:nvPr/>
        </p:nvCxnSpPr>
        <p:spPr>
          <a:xfrm flipH="1">
            <a:off x="6529224" y="3834543"/>
            <a:ext cx="385160" cy="377820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necteur droit avec flèche 89"/>
          <p:cNvCxnSpPr>
            <a:stCxn id="22" idx="2"/>
          </p:cNvCxnSpPr>
          <p:nvPr/>
        </p:nvCxnSpPr>
        <p:spPr>
          <a:xfrm flipH="1">
            <a:off x="5820212" y="3834543"/>
            <a:ext cx="1094171" cy="383972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cteur droit avec flèche 91"/>
          <p:cNvCxnSpPr/>
          <p:nvPr/>
        </p:nvCxnSpPr>
        <p:spPr>
          <a:xfrm flipH="1">
            <a:off x="2194438" y="3832841"/>
            <a:ext cx="1094171" cy="38397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necteur droit avec flèche 92"/>
          <p:cNvCxnSpPr>
            <a:stCxn id="3" idx="2"/>
          </p:cNvCxnSpPr>
          <p:nvPr/>
        </p:nvCxnSpPr>
        <p:spPr>
          <a:xfrm>
            <a:off x="3296282" y="3834543"/>
            <a:ext cx="1171023" cy="3800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necteur droit avec flèche 94"/>
          <p:cNvCxnSpPr/>
          <p:nvPr/>
        </p:nvCxnSpPr>
        <p:spPr>
          <a:xfrm flipH="1">
            <a:off x="3294056" y="3840695"/>
            <a:ext cx="2225" cy="3778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necteur droit avec flèche 96"/>
          <p:cNvCxnSpPr/>
          <p:nvPr/>
        </p:nvCxnSpPr>
        <p:spPr>
          <a:xfrm flipH="1">
            <a:off x="1766998" y="4815819"/>
            <a:ext cx="335130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necteur droit avec flèche 98"/>
          <p:cNvCxnSpPr/>
          <p:nvPr/>
        </p:nvCxnSpPr>
        <p:spPr>
          <a:xfrm flipH="1">
            <a:off x="2016263" y="4815819"/>
            <a:ext cx="858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necteur droit avec flèche 102"/>
          <p:cNvCxnSpPr/>
          <p:nvPr/>
        </p:nvCxnSpPr>
        <p:spPr>
          <a:xfrm>
            <a:off x="2102128" y="4815819"/>
            <a:ext cx="2492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onnecteur droit avec flèche 108"/>
          <p:cNvCxnSpPr/>
          <p:nvPr/>
        </p:nvCxnSpPr>
        <p:spPr>
          <a:xfrm>
            <a:off x="2102128" y="4825872"/>
            <a:ext cx="475492" cy="2130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necteur droit avec flèche 111"/>
          <p:cNvCxnSpPr/>
          <p:nvPr/>
        </p:nvCxnSpPr>
        <p:spPr>
          <a:xfrm flipH="1">
            <a:off x="2947671" y="4815819"/>
            <a:ext cx="335130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Connecteur droit avec flèche 112"/>
          <p:cNvCxnSpPr/>
          <p:nvPr/>
        </p:nvCxnSpPr>
        <p:spPr>
          <a:xfrm flipH="1">
            <a:off x="3196937" y="4815819"/>
            <a:ext cx="858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onnecteur droit avec flèche 113"/>
          <p:cNvCxnSpPr/>
          <p:nvPr/>
        </p:nvCxnSpPr>
        <p:spPr>
          <a:xfrm>
            <a:off x="3282802" y="4815819"/>
            <a:ext cx="2492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onnecteur droit avec flèche 114"/>
          <p:cNvCxnSpPr/>
          <p:nvPr/>
        </p:nvCxnSpPr>
        <p:spPr>
          <a:xfrm>
            <a:off x="3282802" y="4825872"/>
            <a:ext cx="475492" cy="2130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Connecteur droit avec flèche 115"/>
          <p:cNvCxnSpPr/>
          <p:nvPr/>
        </p:nvCxnSpPr>
        <p:spPr>
          <a:xfrm flipH="1">
            <a:off x="4107356" y="4815819"/>
            <a:ext cx="335130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Connecteur droit avec flèche 116"/>
          <p:cNvCxnSpPr/>
          <p:nvPr/>
        </p:nvCxnSpPr>
        <p:spPr>
          <a:xfrm flipH="1">
            <a:off x="4356622" y="4815819"/>
            <a:ext cx="858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Connecteur droit avec flèche 117"/>
          <p:cNvCxnSpPr/>
          <p:nvPr/>
        </p:nvCxnSpPr>
        <p:spPr>
          <a:xfrm>
            <a:off x="4442487" y="4815819"/>
            <a:ext cx="2492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Connecteur droit avec flèche 118"/>
          <p:cNvCxnSpPr/>
          <p:nvPr/>
        </p:nvCxnSpPr>
        <p:spPr>
          <a:xfrm>
            <a:off x="4442487" y="4825872"/>
            <a:ext cx="475492" cy="2130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Connecteur droit avec flèche 119"/>
          <p:cNvCxnSpPr/>
          <p:nvPr/>
        </p:nvCxnSpPr>
        <p:spPr>
          <a:xfrm>
            <a:off x="5820212" y="4849229"/>
            <a:ext cx="187532" cy="1959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onnecteur droit avec flèche 121"/>
          <p:cNvCxnSpPr/>
          <p:nvPr/>
        </p:nvCxnSpPr>
        <p:spPr>
          <a:xfrm flipH="1">
            <a:off x="5714195" y="4844183"/>
            <a:ext cx="106018" cy="1947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necteur droit avec flèche 127"/>
          <p:cNvCxnSpPr/>
          <p:nvPr/>
        </p:nvCxnSpPr>
        <p:spPr>
          <a:xfrm>
            <a:off x="6560957" y="4832816"/>
            <a:ext cx="187532" cy="1959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Connecteur droit avec flèche 128"/>
          <p:cNvCxnSpPr/>
          <p:nvPr/>
        </p:nvCxnSpPr>
        <p:spPr>
          <a:xfrm flipH="1">
            <a:off x="6454940" y="4827770"/>
            <a:ext cx="106018" cy="1947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necteur droit avec flèche 129"/>
          <p:cNvCxnSpPr/>
          <p:nvPr/>
        </p:nvCxnSpPr>
        <p:spPr>
          <a:xfrm>
            <a:off x="7301702" y="4841353"/>
            <a:ext cx="187532" cy="1959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Connecteur droit avec flèche 130"/>
          <p:cNvCxnSpPr/>
          <p:nvPr/>
        </p:nvCxnSpPr>
        <p:spPr>
          <a:xfrm flipH="1">
            <a:off x="7195685" y="4836307"/>
            <a:ext cx="106018" cy="1947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onnecteur droit avec flèche 131"/>
          <p:cNvCxnSpPr/>
          <p:nvPr/>
        </p:nvCxnSpPr>
        <p:spPr>
          <a:xfrm>
            <a:off x="8081323" y="4832816"/>
            <a:ext cx="187532" cy="195939"/>
          </a:xfrm>
          <a:prstGeom prst="straightConnector1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Connecteur droit avec flèche 132"/>
          <p:cNvCxnSpPr/>
          <p:nvPr/>
        </p:nvCxnSpPr>
        <p:spPr>
          <a:xfrm flipH="1">
            <a:off x="7975306" y="4827770"/>
            <a:ext cx="106018" cy="194708"/>
          </a:xfrm>
          <a:prstGeom prst="straightConnector1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Connecteur droit avec flèche 133"/>
          <p:cNvCxnSpPr/>
          <p:nvPr/>
        </p:nvCxnSpPr>
        <p:spPr>
          <a:xfrm>
            <a:off x="1766998" y="5423349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Connecteur droit avec flèche 141"/>
          <p:cNvCxnSpPr/>
          <p:nvPr/>
        </p:nvCxnSpPr>
        <p:spPr>
          <a:xfrm>
            <a:off x="2034440" y="5421242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onnecteur droit avec flèche 142"/>
          <p:cNvCxnSpPr/>
          <p:nvPr/>
        </p:nvCxnSpPr>
        <p:spPr>
          <a:xfrm>
            <a:off x="2300456" y="5421240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Connecteur droit avec flèche 143"/>
          <p:cNvCxnSpPr/>
          <p:nvPr/>
        </p:nvCxnSpPr>
        <p:spPr>
          <a:xfrm>
            <a:off x="2564578" y="5421239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Connecteur droit avec flèche 144"/>
          <p:cNvCxnSpPr/>
          <p:nvPr/>
        </p:nvCxnSpPr>
        <p:spPr>
          <a:xfrm>
            <a:off x="2948377" y="5423348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Connecteur droit avec flèche 145"/>
          <p:cNvCxnSpPr/>
          <p:nvPr/>
        </p:nvCxnSpPr>
        <p:spPr>
          <a:xfrm>
            <a:off x="3215819" y="5421241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onnecteur droit avec flèche 146"/>
          <p:cNvCxnSpPr/>
          <p:nvPr/>
        </p:nvCxnSpPr>
        <p:spPr>
          <a:xfrm>
            <a:off x="3481835" y="5421239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Connecteur droit avec flèche 147"/>
          <p:cNvCxnSpPr/>
          <p:nvPr/>
        </p:nvCxnSpPr>
        <p:spPr>
          <a:xfrm>
            <a:off x="3745957" y="5421238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Connecteur droit avec flèche 148"/>
          <p:cNvCxnSpPr/>
          <p:nvPr/>
        </p:nvCxnSpPr>
        <p:spPr>
          <a:xfrm>
            <a:off x="4120398" y="542334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onnecteur droit avec flèche 149"/>
          <p:cNvCxnSpPr/>
          <p:nvPr/>
        </p:nvCxnSpPr>
        <p:spPr>
          <a:xfrm>
            <a:off x="4387840" y="5421240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Connecteur droit avec flèche 150"/>
          <p:cNvCxnSpPr/>
          <p:nvPr/>
        </p:nvCxnSpPr>
        <p:spPr>
          <a:xfrm>
            <a:off x="4653856" y="5421238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Connecteur droit avec flèche 151"/>
          <p:cNvCxnSpPr/>
          <p:nvPr/>
        </p:nvCxnSpPr>
        <p:spPr>
          <a:xfrm>
            <a:off x="4917978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Connecteur droit avec flèche 152"/>
          <p:cNvCxnSpPr/>
          <p:nvPr/>
        </p:nvCxnSpPr>
        <p:spPr>
          <a:xfrm>
            <a:off x="5716089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Connecteur droit avec flèche 153"/>
          <p:cNvCxnSpPr/>
          <p:nvPr/>
        </p:nvCxnSpPr>
        <p:spPr>
          <a:xfrm>
            <a:off x="5980211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Connecteur droit avec flèche 154"/>
          <p:cNvCxnSpPr/>
          <p:nvPr/>
        </p:nvCxnSpPr>
        <p:spPr>
          <a:xfrm>
            <a:off x="6457681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Connecteur droit avec flèche 155"/>
          <p:cNvCxnSpPr/>
          <p:nvPr/>
        </p:nvCxnSpPr>
        <p:spPr>
          <a:xfrm>
            <a:off x="6721803" y="5421236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Connecteur droit avec flèche 156"/>
          <p:cNvCxnSpPr/>
          <p:nvPr/>
        </p:nvCxnSpPr>
        <p:spPr>
          <a:xfrm>
            <a:off x="7233731" y="5421236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Connecteur droit avec flèche 157"/>
          <p:cNvCxnSpPr/>
          <p:nvPr/>
        </p:nvCxnSpPr>
        <p:spPr>
          <a:xfrm>
            <a:off x="7497853" y="5421235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Connecteur droit avec flèche 158"/>
          <p:cNvCxnSpPr/>
          <p:nvPr/>
        </p:nvCxnSpPr>
        <p:spPr>
          <a:xfrm>
            <a:off x="7977199" y="5421235"/>
            <a:ext cx="0" cy="150329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Connecteur droit avec flèche 159"/>
          <p:cNvCxnSpPr/>
          <p:nvPr/>
        </p:nvCxnSpPr>
        <p:spPr>
          <a:xfrm>
            <a:off x="8241321" y="5421234"/>
            <a:ext cx="0" cy="150329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ZoneTexte 166"/>
          <p:cNvSpPr txBox="1"/>
          <p:nvPr/>
        </p:nvSpPr>
        <p:spPr>
          <a:xfrm>
            <a:off x="1545924" y="6190273"/>
            <a:ext cx="27783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>
                <a:solidFill>
                  <a:srgbClr val="00B0F0"/>
                </a:solidFill>
              </a:rPr>
              <a:t>Software components</a:t>
            </a:r>
            <a:endParaRPr lang="fr-FR" sz="2000" b="1" dirty="0">
              <a:solidFill>
                <a:srgbClr val="00B0F0"/>
              </a:solidFill>
            </a:endParaRPr>
          </a:p>
        </p:txBody>
      </p:sp>
      <p:sp>
        <p:nvSpPr>
          <p:cNvPr id="172" name="ZoneTexte 171"/>
          <p:cNvSpPr txBox="1"/>
          <p:nvPr/>
        </p:nvSpPr>
        <p:spPr>
          <a:xfrm>
            <a:off x="1482185" y="1312504"/>
            <a:ext cx="28504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>
                <a:solidFill>
                  <a:srgbClr val="00B0F0"/>
                </a:solidFill>
              </a:rPr>
              <a:t>Hardware components</a:t>
            </a:r>
            <a:endParaRPr lang="fr-FR" sz="2000" b="1" dirty="0">
              <a:solidFill>
                <a:srgbClr val="00B0F0"/>
              </a:solidFill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5357596" y="3071242"/>
            <a:ext cx="12105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>
                <a:solidFill>
                  <a:srgbClr val="FF0000"/>
                </a:solidFill>
              </a:rPr>
              <a:t>Resource </a:t>
            </a:r>
          </a:p>
          <a:p>
            <a:pPr algn="ctr"/>
            <a:r>
              <a:rPr lang="fr-FR" b="1" dirty="0" smtClean="0">
                <a:solidFill>
                  <a:srgbClr val="FF0000"/>
                </a:solidFill>
              </a:rPr>
              <a:t>sharing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7803920" y="3987209"/>
            <a:ext cx="660628" cy="2136299"/>
          </a:xfrm>
          <a:prstGeom prst="rect">
            <a:avLst/>
          </a:prstGeom>
          <a:noFill/>
          <a:ln w="476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6" name="Connecteur droit avec flèche 25"/>
          <p:cNvCxnSpPr>
            <a:endCxn id="20" idx="0"/>
          </p:cNvCxnSpPr>
          <p:nvPr/>
        </p:nvCxnSpPr>
        <p:spPr>
          <a:xfrm>
            <a:off x="7833938" y="2608611"/>
            <a:ext cx="300296" cy="1378598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ZoneTexte 160"/>
          <p:cNvSpPr txBox="1"/>
          <p:nvPr/>
        </p:nvSpPr>
        <p:spPr>
          <a:xfrm>
            <a:off x="7107540" y="2178685"/>
            <a:ext cx="1309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>
                <a:solidFill>
                  <a:schemeClr val="accent4"/>
                </a:solidFill>
              </a:rPr>
              <a:t>Other</a:t>
            </a:r>
            <a:r>
              <a:rPr lang="fr-FR" b="1" dirty="0" smtClean="0">
                <a:solidFill>
                  <a:schemeClr val="accent4"/>
                </a:solidFill>
              </a:rPr>
              <a:t> user</a:t>
            </a:r>
            <a:endParaRPr lang="fr-FR" b="1" dirty="0">
              <a:solidFill>
                <a:schemeClr val="accent4"/>
              </a:solidFill>
            </a:endParaRPr>
          </a:p>
        </p:txBody>
      </p:sp>
      <p:pic>
        <p:nvPicPr>
          <p:cNvPr id="166" name="Picture 8" descr="http://www.google.fr/url?source=imglanding&amp;ct=img&amp;q=http://simpleicon.com/wp-content/uploads/user1.png&amp;sa=X&amp;ei=OhNvVeuHJcSeywOpyoPQBA&amp;ved=0CAkQ8wc&amp;usg=AFQjCNEi-YxeFZ4BUGiGj5B5XmDy6w9rtw"/>
          <p:cNvPicPr>
            <a:picLocks noChangeAspect="1" noChangeArrowheads="1"/>
          </p:cNvPicPr>
          <p:nvPr/>
        </p:nvPicPr>
        <p:blipFill>
          <a:blip r:embed="rId8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2713" y="1887848"/>
            <a:ext cx="756266" cy="756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1" name="ZoneTexte 120"/>
          <p:cNvSpPr txBox="1"/>
          <p:nvPr/>
        </p:nvSpPr>
        <p:spPr>
          <a:xfrm>
            <a:off x="438235" y="1884926"/>
            <a:ext cx="530024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Site</a:t>
            </a:r>
            <a:endParaRPr lang="fr-FR" b="1" dirty="0"/>
          </a:p>
        </p:txBody>
      </p:sp>
      <p:sp>
        <p:nvSpPr>
          <p:cNvPr id="123" name="ZoneTexte 122"/>
          <p:cNvSpPr txBox="1"/>
          <p:nvPr/>
        </p:nvSpPr>
        <p:spPr>
          <a:xfrm>
            <a:off x="368177" y="3203585"/>
            <a:ext cx="933704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Clusters</a:t>
            </a:r>
            <a:endParaRPr lang="fr-FR" b="1" dirty="0"/>
          </a:p>
        </p:txBody>
      </p:sp>
      <p:sp>
        <p:nvSpPr>
          <p:cNvPr id="124" name="ZoneTexte 123"/>
          <p:cNvSpPr txBox="1"/>
          <p:nvPr/>
        </p:nvSpPr>
        <p:spPr>
          <a:xfrm>
            <a:off x="368177" y="4355369"/>
            <a:ext cx="746736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Nodes</a:t>
            </a:r>
            <a:endParaRPr lang="fr-FR" b="1" dirty="0"/>
          </a:p>
        </p:txBody>
      </p:sp>
      <p:sp>
        <p:nvSpPr>
          <p:cNvPr id="125" name="ZoneTexte 124"/>
          <p:cNvSpPr txBox="1"/>
          <p:nvPr/>
        </p:nvSpPr>
        <p:spPr>
          <a:xfrm>
            <a:off x="367089" y="5049831"/>
            <a:ext cx="698578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Cores</a:t>
            </a:r>
            <a:endParaRPr lang="fr-FR" b="1" dirty="0"/>
          </a:p>
        </p:txBody>
      </p:sp>
      <p:sp>
        <p:nvSpPr>
          <p:cNvPr id="126" name="ZoneTexte 125"/>
          <p:cNvSpPr txBox="1"/>
          <p:nvPr/>
        </p:nvSpPr>
        <p:spPr>
          <a:xfrm>
            <a:off x="365415" y="5573662"/>
            <a:ext cx="1233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Processes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3452799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Overviews</a:t>
            </a:r>
            <a:r>
              <a:rPr lang="fr-FR" dirty="0" smtClean="0"/>
              <a:t> are not </a:t>
            </a:r>
            <a:r>
              <a:rPr lang="fr-FR" dirty="0" err="1" smtClean="0"/>
              <a:t>satisfying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12</a:t>
            </a:fld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576" y="1584327"/>
            <a:ext cx="8053917" cy="4879572"/>
          </a:xfrm>
          <a:prstGeom prst="rect">
            <a:avLst/>
          </a:prstGeom>
        </p:spPr>
      </p:pic>
      <p:pic>
        <p:nvPicPr>
          <p:cNvPr id="5" name="Picture 2" descr="http://www.google.fr/url?source=imglanding&amp;ct=img&amp;q=http://www.clipartbest.com/cliparts/KTn/eLr/KTneLrbbc.png&amp;sa=X&amp;ei=phBvVcfaDqbgywOL54K4Cg&amp;ved=0CAkQ8wc4IA&amp;usg=AFQjCNE3UIR_dtjRamf5ccfyrenlTHf0Vw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9195" y="365127"/>
            <a:ext cx="933505" cy="819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5356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13</a:t>
            </a:fld>
            <a:endParaRPr lang="fr-FR" dirty="0"/>
          </a:p>
        </p:txBody>
      </p:sp>
      <p:pic>
        <p:nvPicPr>
          <p:cNvPr id="102404" name="Picture 4" descr="http://www.google.fr/url?source=imglanding&amp;ct=img&amp;q=https://lh3.ggpht.com/c4PwRPcU9VQjirMYmKQBICJJylEPqVaVOnB9MQnYT1tb2dlE1mUd1BUS3u8g6gem5a8=w170&amp;sa=X&amp;ei=5xJvVZDCBIXYywP_8YD4AQ&amp;ved=0CAkQ8wc&amp;usg=AFQjCNGwx2JXw6bHKI76MN_lxtMy7luDk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244" y="3613816"/>
            <a:ext cx="1098209" cy="1098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06" name="Picture 6" descr="Résultat de recherche d'images pour &quot;screen&quot;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332" y="1576943"/>
            <a:ext cx="1067214" cy="1067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08" name="Picture 8" descr="http://www.google.fr/url?source=imglanding&amp;ct=img&amp;q=http://simpleicon.com/wp-content/uploads/user1.png&amp;sa=X&amp;ei=OhNvVeuHJcSeywOpyoPQBA&amp;ved=0CAkQ8wc&amp;usg=AFQjCNEi-YxeFZ4BUGiGj5B5XmDy6w9rtw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322" y="5179538"/>
            <a:ext cx="1449234" cy="1449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ZoneTexte 13"/>
          <p:cNvSpPr txBox="1"/>
          <p:nvPr/>
        </p:nvSpPr>
        <p:spPr>
          <a:xfrm>
            <a:off x="277629" y="411558"/>
            <a:ext cx="673613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400" b="1" dirty="0" smtClean="0"/>
              <a:t>3 </a:t>
            </a:r>
            <a:r>
              <a:rPr lang="fr-FR" sz="4400" b="1" dirty="0" err="1" smtClean="0"/>
              <a:t>factors</a:t>
            </a:r>
            <a:r>
              <a:rPr lang="fr-FR" sz="4400" b="1" dirty="0" smtClean="0"/>
              <a:t> are </a:t>
            </a:r>
            <a:r>
              <a:rPr lang="fr-FR" sz="4400" b="1" dirty="0" err="1" smtClean="0"/>
              <a:t>responsible</a:t>
            </a:r>
            <a:endParaRPr lang="fr-FR" sz="4400" b="1" dirty="0"/>
          </a:p>
        </p:txBody>
      </p:sp>
      <p:sp>
        <p:nvSpPr>
          <p:cNvPr id="15" name="ZoneTexte 14"/>
          <p:cNvSpPr txBox="1"/>
          <p:nvPr/>
        </p:nvSpPr>
        <p:spPr>
          <a:xfrm>
            <a:off x="2241556" y="1757061"/>
            <a:ext cx="44763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err="1" smtClean="0"/>
              <a:t>Screen</a:t>
            </a:r>
            <a:r>
              <a:rPr lang="fr-FR" sz="2400" b="1" dirty="0" smtClean="0"/>
              <a:t> </a:t>
            </a:r>
            <a:r>
              <a:rPr lang="fr-FR" sz="2400" b="1" dirty="0" err="1" smtClean="0"/>
              <a:t>resolution</a:t>
            </a:r>
            <a:endParaRPr lang="fr-FR" sz="2400" b="1" dirty="0"/>
          </a:p>
        </p:txBody>
      </p:sp>
      <p:sp>
        <p:nvSpPr>
          <p:cNvPr id="24" name="ZoneTexte 23"/>
          <p:cNvSpPr txBox="1"/>
          <p:nvPr/>
        </p:nvSpPr>
        <p:spPr>
          <a:xfrm>
            <a:off x="2241556" y="3879842"/>
            <a:ext cx="64802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err="1" smtClean="0"/>
              <a:t>Interactivity</a:t>
            </a:r>
            <a:r>
              <a:rPr lang="fr-FR" sz="2400" b="1" dirty="0" smtClean="0"/>
              <a:t> performance</a:t>
            </a:r>
            <a:endParaRPr lang="fr-FR" sz="2400" b="1" dirty="0"/>
          </a:p>
        </p:txBody>
      </p:sp>
      <p:sp>
        <p:nvSpPr>
          <p:cNvPr id="25" name="ZoneTexte 24"/>
          <p:cNvSpPr txBox="1"/>
          <p:nvPr/>
        </p:nvSpPr>
        <p:spPr>
          <a:xfrm>
            <a:off x="2241556" y="5738163"/>
            <a:ext cx="69489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err="1" smtClean="0"/>
              <a:t>Analyst</a:t>
            </a:r>
            <a:r>
              <a:rPr lang="fr-FR" sz="2400" b="1" dirty="0" smtClean="0"/>
              <a:t> </a:t>
            </a:r>
            <a:r>
              <a:rPr lang="fr-FR" sz="2400" b="1" dirty="0" err="1" smtClean="0"/>
              <a:t>capabilities</a:t>
            </a:r>
            <a:endParaRPr lang="fr-FR" sz="2400" b="1" dirty="0"/>
          </a:p>
        </p:txBody>
      </p:sp>
      <p:grpSp>
        <p:nvGrpSpPr>
          <p:cNvPr id="9" name="Groupe 8"/>
          <p:cNvGrpSpPr/>
          <p:nvPr/>
        </p:nvGrpSpPr>
        <p:grpSpPr>
          <a:xfrm>
            <a:off x="2746526" y="2307000"/>
            <a:ext cx="4978976" cy="950609"/>
            <a:chOff x="2746526" y="2290927"/>
            <a:chExt cx="5381474" cy="1038815"/>
          </a:xfrm>
        </p:grpSpPr>
        <p:graphicFrame>
          <p:nvGraphicFramePr>
            <p:cNvPr id="18" name="Objet 1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33170209"/>
                </p:ext>
              </p:extLst>
            </p:nvPr>
          </p:nvGraphicFramePr>
          <p:xfrm>
            <a:off x="2746526" y="2384838"/>
            <a:ext cx="5381474" cy="8772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9167" name="Visio" r:id="rId8" imgW="28155798" imgH="4590881" progId="Visio.Drawing.15">
                    <p:embed/>
                  </p:oleObj>
                </mc:Choice>
                <mc:Fallback>
                  <p:oleObj name="Visio" r:id="rId8" imgW="28155798" imgH="4590881" progId="Visio.Drawing.15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2746526" y="2384838"/>
                          <a:ext cx="5381474" cy="877292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9" name="ZoneTexte 18"/>
            <p:cNvSpPr txBox="1"/>
            <p:nvPr/>
          </p:nvSpPr>
          <p:spPr>
            <a:xfrm>
              <a:off x="3569708" y="2290927"/>
              <a:ext cx="646331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6000" dirty="0" smtClean="0"/>
                <a:t>+</a:t>
              </a:r>
              <a:endParaRPr lang="fr-FR" sz="6000" dirty="0"/>
            </a:p>
          </p:txBody>
        </p:sp>
        <p:sp>
          <p:nvSpPr>
            <p:cNvPr id="20" name="ZoneTexte 19"/>
            <p:cNvSpPr txBox="1"/>
            <p:nvPr/>
          </p:nvSpPr>
          <p:spPr>
            <a:xfrm>
              <a:off x="5089156" y="2314079"/>
              <a:ext cx="646331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6000" dirty="0"/>
                <a:t>=</a:t>
              </a:r>
            </a:p>
          </p:txBody>
        </p:sp>
        <p:sp>
          <p:nvSpPr>
            <p:cNvPr id="21" name="ZoneTexte 20"/>
            <p:cNvSpPr txBox="1"/>
            <p:nvPr/>
          </p:nvSpPr>
          <p:spPr>
            <a:xfrm>
              <a:off x="6608604" y="2314079"/>
              <a:ext cx="646331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6000" dirty="0" smtClean="0"/>
                <a:t>≈</a:t>
              </a:r>
              <a:endParaRPr lang="fr-FR" sz="6000" dirty="0"/>
            </a:p>
          </p:txBody>
        </p:sp>
      </p:grpSp>
      <p:grpSp>
        <p:nvGrpSpPr>
          <p:cNvPr id="10" name="Groupe 9"/>
          <p:cNvGrpSpPr/>
          <p:nvPr/>
        </p:nvGrpSpPr>
        <p:grpSpPr>
          <a:xfrm>
            <a:off x="2732869" y="4383610"/>
            <a:ext cx="4506132" cy="844697"/>
            <a:chOff x="2732868" y="4283292"/>
            <a:chExt cx="4992634" cy="945015"/>
          </a:xfrm>
        </p:grpSpPr>
        <p:pic>
          <p:nvPicPr>
            <p:cNvPr id="22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98334" y="4283292"/>
              <a:ext cx="513050" cy="513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2" descr="memory icon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32868" y="4385653"/>
              <a:ext cx="788092" cy="7880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4" descr="chip, computer, cpu, electronics, hardware, microchip, processor icon"/>
            <p:cNvPicPr>
              <a:picLocks noChangeAspect="1" noChangeArrowheads="1"/>
            </p:cNvPicPr>
            <p:nvPr/>
          </p:nvPicPr>
          <p:blipFill>
            <a:blip r:embed="rId12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saturation sat="0"/>
                      </a14:imgEffect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17122" y="4365831"/>
              <a:ext cx="822367" cy="8223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8" descr="books, collection, editor, library icon"/>
            <p:cNvPicPr>
              <a:picLocks noChangeAspect="1" noChangeArrowheads="1"/>
            </p:cNvPicPr>
            <p:nvPr/>
          </p:nvPicPr>
          <p:blipFill>
            <a:blip r:embed="rId14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82849" y="4385653"/>
              <a:ext cx="842653" cy="8426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01712" y="4712026"/>
              <a:ext cx="513050" cy="513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4237" y="4616894"/>
              <a:ext cx="513050" cy="513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970366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How to </a:t>
            </a:r>
            <a:r>
              <a:rPr lang="fr-FR" dirty="0" err="1" smtClean="0"/>
              <a:t>build</a:t>
            </a:r>
            <a:r>
              <a:rPr lang="fr-FR" dirty="0" smtClean="0"/>
              <a:t> a good </a:t>
            </a:r>
            <a:r>
              <a:rPr lang="fr-FR" dirty="0" err="1" smtClean="0"/>
              <a:t>overview</a:t>
            </a:r>
            <a:r>
              <a:rPr lang="fr-FR" dirty="0" smtClean="0"/>
              <a:t>?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14</a:t>
            </a:fld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600" y="1614920"/>
            <a:ext cx="7374467" cy="4923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183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>
                <a:solidFill>
                  <a:schemeClr val="bg1"/>
                </a:solidFill>
              </a:rPr>
              <a:t>Outline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295525" y="1457325"/>
            <a:ext cx="6607175" cy="526415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fr-FR" i="1" dirty="0" err="1" smtClean="0">
                <a:solidFill>
                  <a:schemeClr val="bg1"/>
                </a:solidFill>
              </a:rPr>
              <a:t>Context</a:t>
            </a:r>
            <a:endParaRPr lang="fr-FR" i="1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fr-FR" b="1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fr-FR" b="1" dirty="0">
                <a:solidFill>
                  <a:schemeClr val="bg1"/>
                </a:solidFill>
              </a:rPr>
              <a:t>T</a:t>
            </a:r>
            <a:r>
              <a:rPr lang="fr-FR" b="1" dirty="0" smtClean="0">
                <a:solidFill>
                  <a:schemeClr val="bg1"/>
                </a:solidFill>
              </a:rPr>
              <a:t>emporal </a:t>
            </a:r>
            <a:r>
              <a:rPr lang="fr-FR" b="1" dirty="0" err="1" smtClean="0">
                <a:solidFill>
                  <a:schemeClr val="bg1"/>
                </a:solidFill>
              </a:rPr>
              <a:t>Overview</a:t>
            </a:r>
            <a:endParaRPr lang="fr-FR" b="1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fr-FR" b="1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fr-FR" b="1" dirty="0" err="1" smtClean="0">
                <a:solidFill>
                  <a:schemeClr val="bg1"/>
                </a:solidFill>
              </a:rPr>
              <a:t>Spatiotemporal</a:t>
            </a:r>
            <a:r>
              <a:rPr lang="fr-FR" b="1" dirty="0" smtClean="0">
                <a:solidFill>
                  <a:schemeClr val="bg1"/>
                </a:solidFill>
              </a:rPr>
              <a:t> </a:t>
            </a:r>
            <a:r>
              <a:rPr lang="fr-FR" b="1" dirty="0" err="1" smtClean="0">
                <a:solidFill>
                  <a:schemeClr val="bg1"/>
                </a:solidFill>
              </a:rPr>
              <a:t>Overview</a:t>
            </a:r>
            <a:endParaRPr lang="fr-FR" b="1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fr-FR" b="1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fr-FR" b="1" dirty="0" err="1" smtClean="0">
                <a:solidFill>
                  <a:schemeClr val="bg1"/>
                </a:solidFill>
              </a:rPr>
              <a:t>Implementation</a:t>
            </a:r>
            <a:r>
              <a:rPr lang="fr-FR" b="1" dirty="0" smtClean="0">
                <a:solidFill>
                  <a:schemeClr val="bg1"/>
                </a:solidFill>
              </a:rPr>
              <a:t>: </a:t>
            </a:r>
            <a:r>
              <a:rPr lang="fr-FR" b="1" dirty="0" err="1" smtClean="0">
                <a:solidFill>
                  <a:schemeClr val="bg1"/>
                </a:solidFill>
              </a:rPr>
              <a:t>Ocelotl</a:t>
            </a:r>
            <a:r>
              <a:rPr lang="fr-FR" b="1" dirty="0" smtClean="0">
                <a:solidFill>
                  <a:schemeClr val="bg1"/>
                </a:solidFill>
              </a:rPr>
              <a:t> </a:t>
            </a:r>
            <a:r>
              <a:rPr lang="fr-FR" b="1" dirty="0" err="1" smtClean="0">
                <a:solidFill>
                  <a:schemeClr val="bg1"/>
                </a:solidFill>
              </a:rPr>
              <a:t>Analysis</a:t>
            </a:r>
            <a:r>
              <a:rPr lang="fr-FR" b="1" dirty="0" smtClean="0">
                <a:solidFill>
                  <a:schemeClr val="bg1"/>
                </a:solidFill>
              </a:rPr>
              <a:t> </a:t>
            </a:r>
            <a:r>
              <a:rPr lang="fr-FR" b="1" dirty="0" err="1" smtClean="0">
                <a:solidFill>
                  <a:schemeClr val="bg1"/>
                </a:solidFill>
              </a:rPr>
              <a:t>Tool</a:t>
            </a:r>
            <a:endParaRPr lang="fr-FR" b="1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fr-FR" b="1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fr-FR" i="1" dirty="0" smtClean="0">
                <a:solidFill>
                  <a:schemeClr val="bg1"/>
                </a:solidFill>
              </a:rPr>
              <a:t>Conclusion and future </a:t>
            </a:r>
            <a:r>
              <a:rPr lang="fr-FR" i="1" dirty="0" err="1" smtClean="0">
                <a:solidFill>
                  <a:schemeClr val="bg1"/>
                </a:solidFill>
              </a:rPr>
              <a:t>work</a:t>
            </a:r>
            <a:endParaRPr lang="fr-FR" i="1" dirty="0">
              <a:solidFill>
                <a:schemeClr val="bg1"/>
              </a:solidFill>
            </a:endParaRPr>
          </a:p>
        </p:txBody>
      </p:sp>
      <p:pic>
        <p:nvPicPr>
          <p:cNvPr id="23" name="Image 2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8588" y="4411326"/>
            <a:ext cx="420778" cy="780385"/>
          </a:xfrm>
          <a:prstGeom prst="rect">
            <a:avLst/>
          </a:prstGeom>
        </p:spPr>
      </p:pic>
      <p:pic>
        <p:nvPicPr>
          <p:cNvPr id="24" name="Picture 2" descr="http://www.google.fr/url?source=imglanding&amp;ct=img&amp;q=https://cdn2.iconfinder.com/data/icons/windows-8-metro-style/128/finish_flag.png&amp;sa=X&amp;ei=OElqVemNI4nfU7bzgMAP&amp;ved=0CAkQ8wc&amp;usg=AFQjCNHDx7VPR0ihqjp9EwkuZuZPhaP7QQ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9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5475" y="5550766"/>
            <a:ext cx="677862" cy="677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1633" y="1370495"/>
            <a:ext cx="548980" cy="551212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3873" y="2324746"/>
            <a:ext cx="696286" cy="696286"/>
          </a:xfrm>
          <a:prstGeom prst="rect">
            <a:avLst/>
          </a:prstGeom>
        </p:spPr>
      </p:pic>
      <p:grpSp>
        <p:nvGrpSpPr>
          <p:cNvPr id="10" name="Groupe 9"/>
          <p:cNvGrpSpPr/>
          <p:nvPr/>
        </p:nvGrpSpPr>
        <p:grpSpPr>
          <a:xfrm>
            <a:off x="1367386" y="3424072"/>
            <a:ext cx="897474" cy="561561"/>
            <a:chOff x="1345135" y="3248533"/>
            <a:chExt cx="897474" cy="561561"/>
          </a:xfrm>
        </p:grpSpPr>
        <p:pic>
          <p:nvPicPr>
            <p:cNvPr id="8" name="Image 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16123" y="3379584"/>
              <a:ext cx="426486" cy="426486"/>
            </a:xfrm>
            <a:prstGeom prst="rect">
              <a:avLst/>
            </a:prstGeom>
          </p:spPr>
        </p:pic>
        <p:pic>
          <p:nvPicPr>
            <p:cNvPr id="9" name="Image 8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5135" y="3248533"/>
              <a:ext cx="563763" cy="5615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86380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4800" b="1" dirty="0" smtClean="0"/>
              <a:t>Temporal </a:t>
            </a:r>
            <a:r>
              <a:rPr lang="fr-FR" dirty="0" err="1" smtClean="0"/>
              <a:t>Overview</a:t>
            </a:r>
            <a:endParaRPr lang="fr-FR" sz="4800" b="1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9406" y="2713800"/>
            <a:ext cx="1875664" cy="1875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151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Interest</a:t>
            </a:r>
            <a:r>
              <a:rPr lang="fr-FR" dirty="0" smtClean="0"/>
              <a:t> of Temporal </a:t>
            </a:r>
            <a:r>
              <a:rPr lang="fr-FR" dirty="0" err="1" smtClean="0"/>
              <a:t>Analysis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17</a:t>
            </a:fld>
            <a:endParaRPr lang="fr-FR"/>
          </a:p>
        </p:txBody>
      </p:sp>
      <p:sp>
        <p:nvSpPr>
          <p:cNvPr id="13" name="Flèche droite 12"/>
          <p:cNvSpPr/>
          <p:nvPr/>
        </p:nvSpPr>
        <p:spPr>
          <a:xfrm rot="5400000">
            <a:off x="4911072" y="4299439"/>
            <a:ext cx="783665" cy="209333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aphicFrame>
        <p:nvGraphicFramePr>
          <p:cNvPr id="9" name="Obje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50137800"/>
              </p:ext>
            </p:extLst>
          </p:nvPr>
        </p:nvGraphicFramePr>
        <p:xfrm>
          <a:off x="1859006" y="1765024"/>
          <a:ext cx="6902468" cy="17903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627" name="Visio" r:id="rId5" imgW="33708891" imgH="8743950" progId="Visio.Drawing.15">
                  <p:embed/>
                </p:oleObj>
              </mc:Choice>
              <mc:Fallback>
                <p:oleObj name="Visio" r:id="rId5" imgW="33708891" imgH="874395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859006" y="1765024"/>
                        <a:ext cx="6902468" cy="17903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0" name="Connecteur droit avec flèche 9"/>
          <p:cNvCxnSpPr/>
          <p:nvPr/>
        </p:nvCxnSpPr>
        <p:spPr>
          <a:xfrm>
            <a:off x="1749677" y="3845330"/>
            <a:ext cx="698409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13"/>
          <p:cNvCxnSpPr/>
          <p:nvPr/>
        </p:nvCxnSpPr>
        <p:spPr>
          <a:xfrm>
            <a:off x="1749677" y="1732633"/>
            <a:ext cx="0" cy="210963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4"/>
          <p:cNvSpPr txBox="1"/>
          <p:nvPr/>
        </p:nvSpPr>
        <p:spPr>
          <a:xfrm>
            <a:off x="275232" y="3186020"/>
            <a:ext cx="1378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Application</a:t>
            </a:r>
            <a:endParaRPr lang="fr-FR" dirty="0"/>
          </a:p>
        </p:txBody>
      </p:sp>
      <p:sp>
        <p:nvSpPr>
          <p:cNvPr id="16" name="ZoneTexte 15"/>
          <p:cNvSpPr txBox="1"/>
          <p:nvPr/>
        </p:nvSpPr>
        <p:spPr>
          <a:xfrm>
            <a:off x="138176" y="2420004"/>
            <a:ext cx="1653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Memory Flush</a:t>
            </a:r>
            <a:endParaRPr lang="fr-FR" dirty="0"/>
          </a:p>
        </p:txBody>
      </p:sp>
      <p:sp>
        <p:nvSpPr>
          <p:cNvPr id="17" name="ZoneTexte 16"/>
          <p:cNvSpPr txBox="1"/>
          <p:nvPr/>
        </p:nvSpPr>
        <p:spPr>
          <a:xfrm>
            <a:off x="234357" y="1732633"/>
            <a:ext cx="1460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USB Storage</a:t>
            </a:r>
            <a:endParaRPr lang="fr-FR" dirty="0"/>
          </a:p>
        </p:txBody>
      </p:sp>
      <p:sp>
        <p:nvSpPr>
          <p:cNvPr id="6" name="Rectangle 5"/>
          <p:cNvSpPr/>
          <p:nvPr/>
        </p:nvSpPr>
        <p:spPr>
          <a:xfrm>
            <a:off x="1859006" y="5224681"/>
            <a:ext cx="2749507" cy="649919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 smtClean="0">
                <a:solidFill>
                  <a:schemeClr val="tx1"/>
                </a:solidFill>
              </a:rPr>
              <a:t>Phase 1</a:t>
            </a:r>
            <a:endParaRPr lang="fr-FR" sz="2000" b="1" dirty="0">
              <a:solidFill>
                <a:schemeClr val="tx1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4608513" y="5224681"/>
            <a:ext cx="1398149" cy="649919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solidFill>
                  <a:schemeClr val="bg1"/>
                </a:solidFill>
              </a:rPr>
              <a:t>Phase </a:t>
            </a:r>
            <a:r>
              <a:rPr lang="fr-FR" sz="2000" b="1" dirty="0" smtClean="0">
                <a:solidFill>
                  <a:schemeClr val="bg1"/>
                </a:solidFill>
              </a:rPr>
              <a:t>2</a:t>
            </a:r>
            <a:endParaRPr lang="fr-FR" sz="2000" b="1" dirty="0">
              <a:solidFill>
                <a:schemeClr val="bg1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6006662" y="5224680"/>
            <a:ext cx="2749507" cy="649919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 smtClean="0">
                <a:solidFill>
                  <a:schemeClr val="tx1"/>
                </a:solidFill>
              </a:rPr>
              <a:t>Phase 3</a:t>
            </a:r>
            <a:endParaRPr lang="fr-FR" sz="2000" b="1" dirty="0">
              <a:solidFill>
                <a:schemeClr val="tx1"/>
              </a:solidFill>
            </a:endParaRPr>
          </a:p>
        </p:txBody>
      </p:sp>
      <p:cxnSp>
        <p:nvCxnSpPr>
          <p:cNvPr id="28" name="Connecteur droit avec flèche 27"/>
          <p:cNvCxnSpPr/>
          <p:nvPr/>
        </p:nvCxnSpPr>
        <p:spPr>
          <a:xfrm>
            <a:off x="1772075" y="6141841"/>
            <a:ext cx="698409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ZoneTexte 7"/>
          <p:cNvSpPr txBox="1"/>
          <p:nvPr/>
        </p:nvSpPr>
        <p:spPr>
          <a:xfrm>
            <a:off x="138176" y="5364973"/>
            <a:ext cx="1677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Whole</a:t>
            </a:r>
            <a:r>
              <a:rPr lang="fr-FR" dirty="0" smtClean="0"/>
              <a:t> System</a:t>
            </a:r>
          </a:p>
        </p:txBody>
      </p:sp>
      <p:sp>
        <p:nvSpPr>
          <p:cNvPr id="31" name="ZoneTexte 30"/>
          <p:cNvSpPr txBox="1"/>
          <p:nvPr/>
        </p:nvSpPr>
        <p:spPr>
          <a:xfrm>
            <a:off x="4099380" y="6240834"/>
            <a:ext cx="2329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/>
              <a:t>Time (</a:t>
            </a:r>
            <a:r>
              <a:rPr lang="fr-FR" sz="2000" b="1" dirty="0" err="1" smtClean="0"/>
              <a:t>continuous</a:t>
            </a:r>
            <a:r>
              <a:rPr lang="fr-FR" sz="2000" b="1" dirty="0" smtClean="0"/>
              <a:t>)</a:t>
            </a:r>
            <a:endParaRPr lang="fr-FR" sz="2000" b="1" dirty="0"/>
          </a:p>
        </p:txBody>
      </p:sp>
    </p:spTree>
    <p:extLst>
      <p:ext uri="{BB962C8B-B14F-4D97-AF65-F5344CB8AC3E}">
        <p14:creationId xmlns:p14="http://schemas.microsoft.com/office/powerpoint/2010/main" val="144654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1593" y="3145662"/>
            <a:ext cx="949393" cy="949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/>
          <p:cNvSpPr/>
          <p:nvPr/>
        </p:nvSpPr>
        <p:spPr>
          <a:xfrm>
            <a:off x="5370286" y="3004457"/>
            <a:ext cx="2495406" cy="1184050"/>
          </a:xfrm>
          <a:prstGeom prst="rect">
            <a:avLst/>
          </a:prstGeom>
          <a:noFill/>
          <a:ln w="539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Aggregation</a:t>
            </a:r>
            <a:r>
              <a:rPr lang="fr-FR" dirty="0" smtClean="0"/>
              <a:t> </a:t>
            </a:r>
            <a:r>
              <a:rPr lang="fr-FR" dirty="0" err="1" smtClean="0"/>
              <a:t>method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18</a:t>
            </a:fld>
            <a:endParaRPr lang="fr-FR"/>
          </a:p>
        </p:txBody>
      </p:sp>
      <p:pic>
        <p:nvPicPr>
          <p:cNvPr id="39938" name="Picture 2" descr="http://www.google.fr/url?source=imglanding&amp;ct=img&amp;q=http://pixabay.com/static/uploads/photo/2013/03/30/00/09/operating-system-97849_640.png&amp;sa=X&amp;ei=eGNiVZPQLsmuU-bBgPgG&amp;ved=0CAkQ8wc&amp;usg=AFQjCNF2dkduYfG2Mr0__G1NciBHrQBKzw"/>
          <p:cNvPicPr>
            <a:picLocks noChangeAspect="1" noChangeArrowheads="1"/>
          </p:cNvPicPr>
          <p:nvPr/>
        </p:nvPicPr>
        <p:blipFill>
          <a:blip r:embed="rId4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892" y="2148562"/>
            <a:ext cx="1254481" cy="1351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microscope icon"/>
          <p:cNvPicPr>
            <a:picLocks noChangeAspect="1" noChangeArrowheads="1"/>
          </p:cNvPicPr>
          <p:nvPr/>
        </p:nvPicPr>
        <p:blipFill>
          <a:blip r:embed="rId5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4586" y="2148562"/>
            <a:ext cx="798276" cy="1120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man, user ic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3489" y="4873582"/>
            <a:ext cx="1235922" cy="1235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Connecteur droit avec flèche 2"/>
          <p:cNvCxnSpPr/>
          <p:nvPr/>
        </p:nvCxnSpPr>
        <p:spPr>
          <a:xfrm flipV="1">
            <a:off x="1719476" y="2824375"/>
            <a:ext cx="597673" cy="4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Multiplier 24"/>
          <p:cNvSpPr/>
          <p:nvPr/>
        </p:nvSpPr>
        <p:spPr>
          <a:xfrm>
            <a:off x="10901335" y="2429675"/>
            <a:ext cx="75613" cy="123377"/>
          </a:xfrm>
          <a:prstGeom prst="mathMultiply">
            <a:avLst/>
          </a:prstGeom>
          <a:solidFill>
            <a:srgbClr val="FF0000">
              <a:alpha val="6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ZoneTexte 23"/>
          <p:cNvSpPr txBox="1"/>
          <p:nvPr/>
        </p:nvSpPr>
        <p:spPr>
          <a:xfrm>
            <a:off x="447329" y="3658045"/>
            <a:ext cx="11304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Complex</a:t>
            </a:r>
            <a:endParaRPr lang="fr-FR" b="1" dirty="0"/>
          </a:p>
          <a:p>
            <a:pPr algn="ctr"/>
            <a:r>
              <a:rPr lang="fr-FR" b="1" dirty="0" smtClean="0"/>
              <a:t>System</a:t>
            </a:r>
            <a:endParaRPr lang="fr-FR" b="1" dirty="0"/>
          </a:p>
        </p:txBody>
      </p:sp>
      <p:sp>
        <p:nvSpPr>
          <p:cNvPr id="26" name="ZoneTexte 25"/>
          <p:cNvSpPr txBox="1"/>
          <p:nvPr/>
        </p:nvSpPr>
        <p:spPr>
          <a:xfrm>
            <a:off x="2047299" y="3660578"/>
            <a:ext cx="14686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i="1" dirty="0" err="1" smtClean="0">
                <a:solidFill>
                  <a:schemeClr val="bg2">
                    <a:lumMod val="50000"/>
                  </a:schemeClr>
                </a:solidFill>
              </a:rPr>
              <a:t>Microscopic</a:t>
            </a:r>
            <a:endParaRPr lang="fr-FR" b="1" i="1" dirty="0" smtClean="0">
              <a:solidFill>
                <a:schemeClr val="bg2">
                  <a:lumMod val="50000"/>
                </a:schemeClr>
              </a:solidFill>
            </a:endParaRPr>
          </a:p>
          <a:p>
            <a:pPr algn="ctr"/>
            <a:r>
              <a:rPr lang="fr-FR" b="1" i="1" dirty="0" smtClean="0">
                <a:solidFill>
                  <a:schemeClr val="bg2">
                    <a:lumMod val="50000"/>
                  </a:schemeClr>
                </a:solidFill>
              </a:rPr>
              <a:t>Observation</a:t>
            </a:r>
            <a:endParaRPr lang="fr-FR" b="1" i="1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28" name="Picture 2" descr="http://www.scienceplug.com/wp-content/uploads/2013/12/icon_24022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0791" y="2256489"/>
            <a:ext cx="1230596" cy="1230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ZoneTexte 31"/>
          <p:cNvSpPr txBox="1"/>
          <p:nvPr/>
        </p:nvSpPr>
        <p:spPr>
          <a:xfrm>
            <a:off x="5057047" y="1987706"/>
            <a:ext cx="1824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Representation</a:t>
            </a:r>
            <a:endParaRPr lang="fr-FR" b="1" dirty="0"/>
          </a:p>
        </p:txBody>
      </p:sp>
      <p:cxnSp>
        <p:nvCxnSpPr>
          <p:cNvPr id="27" name="Connecteur droit avec flèche 26"/>
          <p:cNvCxnSpPr/>
          <p:nvPr/>
        </p:nvCxnSpPr>
        <p:spPr>
          <a:xfrm flipV="1">
            <a:off x="3436092" y="2813956"/>
            <a:ext cx="597673" cy="4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/>
          <p:cNvCxnSpPr/>
          <p:nvPr/>
        </p:nvCxnSpPr>
        <p:spPr>
          <a:xfrm>
            <a:off x="5105157" y="2892807"/>
            <a:ext cx="410272" cy="3905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40"/>
          <p:cNvCxnSpPr/>
          <p:nvPr/>
        </p:nvCxnSpPr>
        <p:spPr>
          <a:xfrm>
            <a:off x="6268501" y="4019190"/>
            <a:ext cx="410272" cy="3905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/>
          <p:cNvCxnSpPr/>
          <p:nvPr/>
        </p:nvCxnSpPr>
        <p:spPr>
          <a:xfrm>
            <a:off x="7455420" y="5168090"/>
            <a:ext cx="410272" cy="3905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ZoneTexte 42"/>
          <p:cNvSpPr txBox="1"/>
          <p:nvPr/>
        </p:nvSpPr>
        <p:spPr>
          <a:xfrm>
            <a:off x="6405555" y="3251027"/>
            <a:ext cx="1414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i="1" dirty="0" smtClean="0">
                <a:solidFill>
                  <a:schemeClr val="bg2">
                    <a:lumMod val="50000"/>
                  </a:schemeClr>
                </a:solidFill>
              </a:rPr>
              <a:t>Abstraction</a:t>
            </a:r>
            <a:endParaRPr lang="fr-FR" b="1" i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4" name="ZoneTexte 43"/>
          <p:cNvSpPr txBox="1"/>
          <p:nvPr/>
        </p:nvSpPr>
        <p:spPr>
          <a:xfrm>
            <a:off x="7382339" y="4235761"/>
            <a:ext cx="1824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Macroscopic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Representation</a:t>
            </a:r>
            <a:endParaRPr lang="fr-FR" b="1" dirty="0"/>
          </a:p>
        </p:txBody>
      </p:sp>
      <p:sp>
        <p:nvSpPr>
          <p:cNvPr id="45" name="ZoneTexte 44"/>
          <p:cNvSpPr txBox="1"/>
          <p:nvPr/>
        </p:nvSpPr>
        <p:spPr>
          <a:xfrm>
            <a:off x="7819725" y="6076355"/>
            <a:ext cx="982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Analyst</a:t>
            </a:r>
            <a:endParaRPr lang="fr-FR" b="1" dirty="0"/>
          </a:p>
        </p:txBody>
      </p:sp>
      <p:cxnSp>
        <p:nvCxnSpPr>
          <p:cNvPr id="7" name="Connecteur droit avec flèche 6"/>
          <p:cNvCxnSpPr/>
          <p:nvPr/>
        </p:nvCxnSpPr>
        <p:spPr>
          <a:xfrm flipH="1">
            <a:off x="4767020" y="4188507"/>
            <a:ext cx="603269" cy="1142989"/>
          </a:xfrm>
          <a:prstGeom prst="straightConnector1">
            <a:avLst/>
          </a:prstGeom>
          <a:ln w="44450">
            <a:solidFill>
              <a:srgbClr val="00B05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ZoneTexte 7"/>
          <p:cNvSpPr txBox="1"/>
          <p:nvPr/>
        </p:nvSpPr>
        <p:spPr>
          <a:xfrm>
            <a:off x="1877572" y="5008331"/>
            <a:ext cx="45416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Robin Lamarche-Perrin: </a:t>
            </a:r>
          </a:p>
          <a:p>
            <a:r>
              <a:rPr lang="fr-FR" b="1" dirty="0" err="1" smtClean="0">
                <a:solidFill>
                  <a:srgbClr val="00B050"/>
                </a:solidFill>
              </a:rPr>
              <a:t>Method</a:t>
            </a:r>
            <a:r>
              <a:rPr lang="fr-FR" b="1" dirty="0" smtClean="0">
                <a:solidFill>
                  <a:srgbClr val="00B050"/>
                </a:solidFill>
              </a:rPr>
              <a:t> </a:t>
            </a:r>
            <a:r>
              <a:rPr lang="fr-FR" b="1" dirty="0" err="1" smtClean="0">
                <a:solidFill>
                  <a:srgbClr val="00B050"/>
                </a:solidFill>
              </a:rPr>
              <a:t>based</a:t>
            </a:r>
            <a:r>
              <a:rPr lang="fr-FR" b="1" dirty="0" smtClean="0">
                <a:solidFill>
                  <a:srgbClr val="00B050"/>
                </a:solidFill>
              </a:rPr>
              <a:t> on Partition + </a:t>
            </a:r>
            <a:r>
              <a:rPr lang="fr-FR" b="1" dirty="0" err="1" smtClean="0">
                <a:solidFill>
                  <a:srgbClr val="00B050"/>
                </a:solidFill>
              </a:rPr>
              <a:t>Aggregation</a:t>
            </a:r>
            <a:endParaRPr lang="fr-FR" b="1" dirty="0">
              <a:solidFill>
                <a:srgbClr val="00B050"/>
              </a:solidFill>
            </a:endParaRPr>
          </a:p>
        </p:txBody>
      </p:sp>
      <p:grpSp>
        <p:nvGrpSpPr>
          <p:cNvPr id="10" name="Groupe 9"/>
          <p:cNvGrpSpPr/>
          <p:nvPr/>
        </p:nvGrpSpPr>
        <p:grpSpPr>
          <a:xfrm>
            <a:off x="529351" y="4710593"/>
            <a:ext cx="1351526" cy="1344490"/>
            <a:chOff x="7203895" y="0"/>
            <a:chExt cx="1933069" cy="1933069"/>
          </a:xfrm>
        </p:grpSpPr>
        <p:pic>
          <p:nvPicPr>
            <p:cNvPr id="40962" name="Picture 2" descr="https://scholar.google.fr/citations?view_op=view_photo&amp;user=-UFawloAAAAJ&amp;citpid=1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07226" y="172968"/>
              <a:ext cx="1595474" cy="15954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Image 30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03895" y="0"/>
              <a:ext cx="1933069" cy="1933069"/>
            </a:xfrm>
            <a:prstGeom prst="rect">
              <a:avLst/>
            </a:prstGeom>
          </p:spPr>
        </p:pic>
      </p:grpSp>
      <p:pic>
        <p:nvPicPr>
          <p:cNvPr id="104450" name="Picture 2" descr="http://www.google.fr/url?source=imglanding&amp;ct=img&amp;q=http://www.londonstudentconferences.com/wp-content/uploads/2014/08/icons_geography.jpg&amp;sa=X&amp;ei=Bh1vVdKDH4ScyQT33YGABA&amp;ved=0CAkQ8wc4Mg&amp;usg=AFQjCNE5ngDzgbEOL01739xVZ5pSOibsJQ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4274" y="5790535"/>
            <a:ext cx="838200" cy="838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097466" y="5821883"/>
            <a:ext cx="764721" cy="764721"/>
          </a:xfrm>
          <a:prstGeom prst="rect">
            <a:avLst/>
          </a:prstGeom>
        </p:spPr>
      </p:pic>
      <p:pic>
        <p:nvPicPr>
          <p:cNvPr id="33" name="Picture 6" descr="eye icon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5555" y="4372215"/>
            <a:ext cx="842787" cy="829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5142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Partition and </a:t>
            </a:r>
            <a:r>
              <a:rPr lang="fr-FR" dirty="0" err="1" smtClean="0"/>
              <a:t>aggregation</a:t>
            </a:r>
            <a:r>
              <a:rPr lang="fr-FR" smtClean="0"/>
              <a:t> pipeline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19</a:t>
            </a:fld>
            <a:endParaRPr lang="fr-FR" dirty="0"/>
          </a:p>
        </p:txBody>
      </p:sp>
      <p:sp>
        <p:nvSpPr>
          <p:cNvPr id="96" name="ZoneTexte 95"/>
          <p:cNvSpPr txBox="1"/>
          <p:nvPr/>
        </p:nvSpPr>
        <p:spPr>
          <a:xfrm>
            <a:off x="2316611" y="5545718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Partition</a:t>
            </a:r>
            <a:endParaRPr lang="fr-FR" b="1" dirty="0"/>
          </a:p>
        </p:txBody>
      </p:sp>
      <p:sp>
        <p:nvSpPr>
          <p:cNvPr id="97" name="ZoneTexte 96"/>
          <p:cNvSpPr txBox="1"/>
          <p:nvPr/>
        </p:nvSpPr>
        <p:spPr>
          <a:xfrm>
            <a:off x="3861646" y="5554680"/>
            <a:ext cx="1499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Aggregation</a:t>
            </a:r>
            <a:endParaRPr lang="fr-FR" b="1" dirty="0" smtClean="0"/>
          </a:p>
        </p:txBody>
      </p:sp>
      <p:sp>
        <p:nvSpPr>
          <p:cNvPr id="99" name="ZoneTexte 98"/>
          <p:cNvSpPr txBox="1"/>
          <p:nvPr/>
        </p:nvSpPr>
        <p:spPr>
          <a:xfrm>
            <a:off x="7385499" y="5543268"/>
            <a:ext cx="1532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Visualization</a:t>
            </a:r>
            <a:endParaRPr lang="fr-FR" i="1" dirty="0"/>
          </a:p>
        </p:txBody>
      </p:sp>
      <p:sp>
        <p:nvSpPr>
          <p:cNvPr id="6" name="Ellipse 5"/>
          <p:cNvSpPr/>
          <p:nvPr/>
        </p:nvSpPr>
        <p:spPr>
          <a:xfrm>
            <a:off x="2925413" y="2550818"/>
            <a:ext cx="272568" cy="256249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7" name="Ellipse 6"/>
          <p:cNvSpPr/>
          <p:nvPr/>
        </p:nvSpPr>
        <p:spPr>
          <a:xfrm>
            <a:off x="3275507" y="2858666"/>
            <a:ext cx="272568" cy="256249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9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8" name="Ellipse 7"/>
          <p:cNvSpPr/>
          <p:nvPr/>
        </p:nvSpPr>
        <p:spPr>
          <a:xfrm>
            <a:off x="3061697" y="3990642"/>
            <a:ext cx="272568" cy="256249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2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9" name="Ellipse 8"/>
          <p:cNvSpPr/>
          <p:nvPr/>
        </p:nvSpPr>
        <p:spPr>
          <a:xfrm>
            <a:off x="2740737" y="3446527"/>
            <a:ext cx="272568" cy="256249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0" name="Ellipse 9"/>
          <p:cNvSpPr/>
          <p:nvPr/>
        </p:nvSpPr>
        <p:spPr>
          <a:xfrm>
            <a:off x="2509163" y="2730541"/>
            <a:ext cx="272568" cy="256249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1" name="Ellipse 10"/>
          <p:cNvSpPr/>
          <p:nvPr/>
        </p:nvSpPr>
        <p:spPr>
          <a:xfrm>
            <a:off x="2372879" y="4118766"/>
            <a:ext cx="272568" cy="256249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61" name="Ellipse 60"/>
          <p:cNvSpPr/>
          <p:nvPr/>
        </p:nvSpPr>
        <p:spPr>
          <a:xfrm rot="1386068">
            <a:off x="2375333" y="2427891"/>
            <a:ext cx="1270796" cy="861546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2" name="Ellipse 61"/>
          <p:cNvSpPr/>
          <p:nvPr/>
        </p:nvSpPr>
        <p:spPr>
          <a:xfrm rot="1386068">
            <a:off x="2576781" y="3324589"/>
            <a:ext cx="603132" cy="527176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3" name="Ellipse 62"/>
          <p:cNvSpPr/>
          <p:nvPr/>
        </p:nvSpPr>
        <p:spPr>
          <a:xfrm rot="20790911">
            <a:off x="2217521" y="3895823"/>
            <a:ext cx="1293265" cy="593211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0" name="Ellipse 69"/>
          <p:cNvSpPr/>
          <p:nvPr/>
        </p:nvSpPr>
        <p:spPr>
          <a:xfrm rot="1386068">
            <a:off x="4112674" y="2427890"/>
            <a:ext cx="1270796" cy="861546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1" name="Ellipse 70"/>
          <p:cNvSpPr/>
          <p:nvPr/>
        </p:nvSpPr>
        <p:spPr>
          <a:xfrm rot="1386068">
            <a:off x="4314123" y="3324588"/>
            <a:ext cx="603132" cy="527176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72" name="Ellipse 71"/>
          <p:cNvSpPr/>
          <p:nvPr/>
        </p:nvSpPr>
        <p:spPr>
          <a:xfrm rot="20790911">
            <a:off x="3954863" y="3895822"/>
            <a:ext cx="1293265" cy="593211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73" name="Ellipse 72"/>
          <p:cNvSpPr/>
          <p:nvPr/>
        </p:nvSpPr>
        <p:spPr>
          <a:xfrm>
            <a:off x="6421528" y="2550817"/>
            <a:ext cx="272568" cy="256249"/>
          </a:xfrm>
          <a:prstGeom prst="ellipse">
            <a:avLst/>
          </a:prstGeom>
          <a:solidFill>
            <a:schemeClr val="bg1">
              <a:lumMod val="6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74" name="Ellipse 73"/>
          <p:cNvSpPr/>
          <p:nvPr/>
        </p:nvSpPr>
        <p:spPr>
          <a:xfrm>
            <a:off x="6771622" y="2858664"/>
            <a:ext cx="272568" cy="256249"/>
          </a:xfrm>
          <a:prstGeom prst="ellipse">
            <a:avLst/>
          </a:prstGeom>
          <a:solidFill>
            <a:schemeClr val="bg1">
              <a:lumMod val="6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75" name="Ellipse 74"/>
          <p:cNvSpPr/>
          <p:nvPr/>
        </p:nvSpPr>
        <p:spPr>
          <a:xfrm>
            <a:off x="6557812" y="3990640"/>
            <a:ext cx="272568" cy="256249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76" name="Ellipse 75"/>
          <p:cNvSpPr/>
          <p:nvPr/>
        </p:nvSpPr>
        <p:spPr>
          <a:xfrm>
            <a:off x="6236853" y="3446526"/>
            <a:ext cx="272568" cy="256249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7" name="Ellipse 76"/>
          <p:cNvSpPr/>
          <p:nvPr/>
        </p:nvSpPr>
        <p:spPr>
          <a:xfrm>
            <a:off x="6005278" y="2730540"/>
            <a:ext cx="272568" cy="256249"/>
          </a:xfrm>
          <a:prstGeom prst="ellipse">
            <a:avLst/>
          </a:prstGeom>
          <a:solidFill>
            <a:schemeClr val="bg1">
              <a:lumMod val="6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78" name="Ellipse 77"/>
          <p:cNvSpPr/>
          <p:nvPr/>
        </p:nvSpPr>
        <p:spPr>
          <a:xfrm>
            <a:off x="5868994" y="4118765"/>
            <a:ext cx="272568" cy="256249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3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9" name="Ellipse 78"/>
          <p:cNvSpPr/>
          <p:nvPr/>
        </p:nvSpPr>
        <p:spPr>
          <a:xfrm rot="1386068">
            <a:off x="5871448" y="2427890"/>
            <a:ext cx="1270796" cy="861546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0" name="Ellipse 79"/>
          <p:cNvSpPr/>
          <p:nvPr/>
        </p:nvSpPr>
        <p:spPr>
          <a:xfrm rot="1386068">
            <a:off x="6072896" y="3324588"/>
            <a:ext cx="603132" cy="527176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1" name="Ellipse 80"/>
          <p:cNvSpPr/>
          <p:nvPr/>
        </p:nvSpPr>
        <p:spPr>
          <a:xfrm rot="20790911">
            <a:off x="5713636" y="3895822"/>
            <a:ext cx="1293265" cy="593211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2" name="ZoneTexte 81"/>
          <p:cNvSpPr txBox="1"/>
          <p:nvPr/>
        </p:nvSpPr>
        <p:spPr>
          <a:xfrm>
            <a:off x="4497522" y="2678021"/>
            <a:ext cx="379682" cy="2630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15</a:t>
            </a:r>
            <a:endParaRPr lang="fr-FR" dirty="0"/>
          </a:p>
        </p:txBody>
      </p:sp>
      <p:sp>
        <p:nvSpPr>
          <p:cNvPr id="83" name="ZoneTexte 82"/>
          <p:cNvSpPr txBox="1"/>
          <p:nvPr/>
        </p:nvSpPr>
        <p:spPr>
          <a:xfrm>
            <a:off x="4452589" y="3365703"/>
            <a:ext cx="265989" cy="2630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1</a:t>
            </a:r>
            <a:endParaRPr lang="fr-FR" dirty="0"/>
          </a:p>
        </p:txBody>
      </p:sp>
      <p:sp>
        <p:nvSpPr>
          <p:cNvPr id="84" name="ZoneTexte 83"/>
          <p:cNvSpPr txBox="1"/>
          <p:nvPr/>
        </p:nvSpPr>
        <p:spPr>
          <a:xfrm>
            <a:off x="4433934" y="3987263"/>
            <a:ext cx="265989" cy="2630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6</a:t>
            </a:r>
            <a:endParaRPr lang="fr-FR" dirty="0"/>
          </a:p>
        </p:txBody>
      </p:sp>
      <p:sp>
        <p:nvSpPr>
          <p:cNvPr id="90" name="Ellipse 89"/>
          <p:cNvSpPr/>
          <p:nvPr/>
        </p:nvSpPr>
        <p:spPr>
          <a:xfrm rot="1386068">
            <a:off x="7654946" y="2427890"/>
            <a:ext cx="1270796" cy="861546"/>
          </a:xfrm>
          <a:prstGeom prst="ellipse">
            <a:avLst/>
          </a:prstGeom>
          <a:solidFill>
            <a:schemeClr val="bg1">
              <a:lumMod val="65000"/>
            </a:schemeClr>
          </a:solidFill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91" name="Ellipse 90"/>
          <p:cNvSpPr/>
          <p:nvPr/>
        </p:nvSpPr>
        <p:spPr>
          <a:xfrm rot="1386068">
            <a:off x="7856395" y="3324588"/>
            <a:ext cx="603132" cy="527176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92" name="Ellipse 91"/>
          <p:cNvSpPr/>
          <p:nvPr/>
        </p:nvSpPr>
        <p:spPr>
          <a:xfrm rot="20790911">
            <a:off x="7497134" y="3895822"/>
            <a:ext cx="1293265" cy="593211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cxnSp>
        <p:nvCxnSpPr>
          <p:cNvPr id="101" name="Connecteur droit avec flèche 100"/>
          <p:cNvCxnSpPr/>
          <p:nvPr/>
        </p:nvCxnSpPr>
        <p:spPr>
          <a:xfrm flipV="1">
            <a:off x="3658772" y="3523169"/>
            <a:ext cx="351623" cy="1111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necteur droit avec flèche 102"/>
          <p:cNvCxnSpPr/>
          <p:nvPr/>
        </p:nvCxnSpPr>
        <p:spPr>
          <a:xfrm flipV="1">
            <a:off x="5417910" y="3522058"/>
            <a:ext cx="351623" cy="1111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necteur droit avec flèche 103"/>
          <p:cNvCxnSpPr/>
          <p:nvPr/>
        </p:nvCxnSpPr>
        <p:spPr>
          <a:xfrm flipV="1">
            <a:off x="7172296" y="3522943"/>
            <a:ext cx="351623" cy="1111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avec flèche 38"/>
          <p:cNvCxnSpPr/>
          <p:nvPr/>
        </p:nvCxnSpPr>
        <p:spPr>
          <a:xfrm flipV="1">
            <a:off x="1784805" y="3496092"/>
            <a:ext cx="351623" cy="1111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Ellipse 39"/>
          <p:cNvSpPr/>
          <p:nvPr/>
        </p:nvSpPr>
        <p:spPr>
          <a:xfrm>
            <a:off x="909971" y="2753619"/>
            <a:ext cx="272568" cy="256249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41" name="Ellipse 40"/>
          <p:cNvSpPr/>
          <p:nvPr/>
        </p:nvSpPr>
        <p:spPr>
          <a:xfrm>
            <a:off x="1260065" y="3061467"/>
            <a:ext cx="272568" cy="256249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9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42" name="Ellipse 41"/>
          <p:cNvSpPr/>
          <p:nvPr/>
        </p:nvSpPr>
        <p:spPr>
          <a:xfrm>
            <a:off x="1057837" y="3736804"/>
            <a:ext cx="272568" cy="256249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2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43" name="Ellipse 42"/>
          <p:cNvSpPr/>
          <p:nvPr/>
        </p:nvSpPr>
        <p:spPr>
          <a:xfrm>
            <a:off x="806159" y="3306337"/>
            <a:ext cx="272568" cy="256249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44" name="Ellipse 43"/>
          <p:cNvSpPr/>
          <p:nvPr/>
        </p:nvSpPr>
        <p:spPr>
          <a:xfrm>
            <a:off x="493721" y="2933342"/>
            <a:ext cx="272568" cy="256249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45" name="Ellipse 44"/>
          <p:cNvSpPr/>
          <p:nvPr/>
        </p:nvSpPr>
        <p:spPr>
          <a:xfrm>
            <a:off x="461426" y="3608679"/>
            <a:ext cx="272568" cy="256249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49" name="ZoneTexte 48"/>
          <p:cNvSpPr txBox="1"/>
          <p:nvPr/>
        </p:nvSpPr>
        <p:spPr>
          <a:xfrm>
            <a:off x="382033" y="5543268"/>
            <a:ext cx="1346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Population</a:t>
            </a:r>
            <a:endParaRPr lang="fr-FR" b="1" dirty="0"/>
          </a:p>
        </p:txBody>
      </p:sp>
      <p:sp>
        <p:nvSpPr>
          <p:cNvPr id="46" name="ZoneTexte 45"/>
          <p:cNvSpPr txBox="1"/>
          <p:nvPr/>
        </p:nvSpPr>
        <p:spPr>
          <a:xfrm>
            <a:off x="5535282" y="5413958"/>
            <a:ext cx="16594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Characteristic</a:t>
            </a:r>
            <a:endParaRPr lang="fr-FR" b="1" dirty="0" smtClean="0"/>
          </a:p>
          <a:p>
            <a:pPr algn="ctr"/>
            <a:r>
              <a:rPr lang="fr-FR" b="1" dirty="0" smtClean="0"/>
              <a:t>value</a:t>
            </a:r>
          </a:p>
        </p:txBody>
      </p:sp>
    </p:spTree>
    <p:extLst>
      <p:ext uri="{BB962C8B-B14F-4D97-AF65-F5344CB8AC3E}">
        <p14:creationId xmlns:p14="http://schemas.microsoft.com/office/powerpoint/2010/main" val="686934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Context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54000" y="1790701"/>
            <a:ext cx="8648700" cy="2069224"/>
          </a:xfrm>
        </p:spPr>
        <p:txBody>
          <a:bodyPr/>
          <a:lstStyle/>
          <a:p>
            <a:pPr marL="0" indent="0">
              <a:buNone/>
            </a:pPr>
            <a:r>
              <a:rPr lang="fr-FR" b="1" dirty="0" smtClean="0"/>
              <a:t>Soc-Trace: FUI </a:t>
            </a:r>
            <a:r>
              <a:rPr lang="fr-FR" b="1" dirty="0" err="1" smtClean="0"/>
              <a:t>project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</a:t>
            </a:fld>
            <a:endParaRPr lang="fr-FR" dirty="0"/>
          </a:p>
        </p:txBody>
      </p:sp>
      <p:pic>
        <p:nvPicPr>
          <p:cNvPr id="102402" name="Picture 2" descr="http://www.inria.fr/var/inria/storage/images/medias/inria/images-corps/logo-inria-sans-signature-couleur/404509-2-fre-FR/logo-inria-sans-signature-couleu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390" y="2380036"/>
            <a:ext cx="2114550" cy="904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http://www.google.fr/url?source=imglanding&amp;ct=img&amp;q=https://www.whoswho.fr/usr/w/M/H/stmicroelec.jpg&amp;sa=X&amp;ei=0vpHVbT7GsOwUfaJgMgN&amp;ved=0CAkQ8wc&amp;usg=AFQjCNGMbAYGUT63HJMo-2Ggr-KpTuW7B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1695" y="2276595"/>
            <a:ext cx="1097429" cy="1097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06" name="Picture 6" descr="http://www.probayes.com/static/img/template/logo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8109" y="2587184"/>
            <a:ext cx="21907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08" name="Picture 8" descr="Magillem Logo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8635" y="2276595"/>
            <a:ext cx="1485900" cy="87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http://www.google.fr/url?source=imglanding&amp;ct=img&amp;q=http://www-leca.ujf-grenoble.fr/IMG/jpg/logoujfbase_quad2012.jpg&amp;sa=X&amp;ei=CsZuVdWxJMj-UKKRgJAM&amp;ved=0CAkQ8wc&amp;usg=AFQjCNFfwm6rOCdNWod-XSgVEqQKZRf0OA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768"/>
          <a:stretch/>
        </p:blipFill>
        <p:spPr bwMode="auto">
          <a:xfrm>
            <a:off x="2675435" y="2439546"/>
            <a:ext cx="595314" cy="927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04" name="Picture 4" descr="http://www.google.fr/url?source=imglanding&amp;ct=img&amp;q=http://www-leca.ujf-grenoble.fr/IMG/jpg/logoujfbase_quad2012.jpg&amp;sa=X&amp;ei=CsZuVdWxJMj-UKKRgJAM&amp;ved=0CAkQ8wc&amp;usg=AFQjCNFfwm6rOCdNWod-XSgVEqQKZRf0OA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466"/>
          <a:stretch/>
        </p:blipFill>
        <p:spPr bwMode="auto">
          <a:xfrm>
            <a:off x="2292170" y="3225402"/>
            <a:ext cx="1358022" cy="376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10" name="Picture 10" descr="http://www.google.fr/url?source=imglanding&amp;ct=img&amp;q=http://upload.wikimedia.org/wikipedia/commons/4/45/Raspberry_Pi_-_Model_A.jpg&amp;sa=X&amp;ei=YcduVeUZyfVSvd2BmA4&amp;ved=0CAkQ8wc4Jw&amp;usg=AFQjCNG-WBSXAscvy7Nbb7CPshvYVC82H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047" y="3675501"/>
            <a:ext cx="3238249" cy="323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oneTexte 4"/>
          <p:cNvSpPr txBox="1"/>
          <p:nvPr/>
        </p:nvSpPr>
        <p:spPr>
          <a:xfrm>
            <a:off x="4116245" y="4302465"/>
            <a:ext cx="441499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smtClean="0"/>
              <a:t>Effective trace-</a:t>
            </a:r>
            <a:r>
              <a:rPr lang="fr-FR" sz="2400" b="1" dirty="0" err="1" smtClean="0"/>
              <a:t>based</a:t>
            </a:r>
            <a:r>
              <a:rPr lang="fr-FR" sz="2400" b="1" dirty="0" smtClean="0"/>
              <a:t> </a:t>
            </a:r>
            <a:r>
              <a:rPr lang="fr-FR" sz="2400" b="1" dirty="0" err="1" smtClean="0"/>
              <a:t>analysis</a:t>
            </a:r>
            <a:endParaRPr lang="fr-FR" sz="2400" b="1" dirty="0" smtClean="0"/>
          </a:p>
          <a:p>
            <a:r>
              <a:rPr lang="fr-FR" sz="2400" b="1" dirty="0" smtClean="0"/>
              <a:t>of </a:t>
            </a:r>
            <a:r>
              <a:rPr lang="fr-FR" sz="2400" b="1" dirty="0" err="1" smtClean="0"/>
              <a:t>embedded</a:t>
            </a:r>
            <a:r>
              <a:rPr lang="fr-FR" sz="2400" b="1" dirty="0" smtClean="0"/>
              <a:t> </a:t>
            </a:r>
            <a:r>
              <a:rPr lang="fr-FR" sz="2400" b="1" dirty="0" err="1" smtClean="0"/>
              <a:t>systems</a:t>
            </a:r>
            <a:endParaRPr lang="fr-FR" sz="2400" b="1" dirty="0" smtClean="0"/>
          </a:p>
          <a:p>
            <a:endParaRPr lang="fr-FR" sz="2400" b="1" dirty="0" smtClean="0"/>
          </a:p>
        </p:txBody>
      </p:sp>
    </p:spTree>
    <p:extLst>
      <p:ext uri="{BB962C8B-B14F-4D97-AF65-F5344CB8AC3E}">
        <p14:creationId xmlns:p14="http://schemas.microsoft.com/office/powerpoint/2010/main" val="3126080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b="1" dirty="0" smtClean="0"/>
              <a:t>How to </a:t>
            </a:r>
            <a:r>
              <a:rPr lang="fr-FR" b="1" dirty="0" err="1" smtClean="0"/>
              <a:t>choose</a:t>
            </a:r>
            <a:r>
              <a:rPr lang="fr-FR" b="1" dirty="0" smtClean="0"/>
              <a:t> the « good » partitions?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20</a:t>
            </a:fld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7878368" y="2366102"/>
            <a:ext cx="1056700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800" b="1" dirty="0" smtClean="0"/>
              <a:t>?</a:t>
            </a:r>
            <a:endParaRPr lang="fr-FR" sz="13800" b="1" dirty="0"/>
          </a:p>
        </p:txBody>
      </p:sp>
      <p:sp>
        <p:nvSpPr>
          <p:cNvPr id="5" name="Titre 1"/>
          <p:cNvSpPr txBox="1">
            <a:spLocks/>
          </p:cNvSpPr>
          <p:nvPr/>
        </p:nvSpPr>
        <p:spPr>
          <a:xfrm>
            <a:off x="2708166" y="5595937"/>
            <a:ext cx="5941848" cy="942976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ln>
                  <a:noFill/>
                </a:ln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dirty="0" smtClean="0"/>
              <a:t>Best Partition </a:t>
            </a:r>
            <a:r>
              <a:rPr lang="fr-FR" sz="4000" dirty="0" err="1" smtClean="0"/>
              <a:t>Problem</a:t>
            </a:r>
            <a:endParaRPr lang="fr-FR" sz="4000" dirty="0"/>
          </a:p>
        </p:txBody>
      </p:sp>
      <p:sp>
        <p:nvSpPr>
          <p:cNvPr id="6" name="Ellipse 5"/>
          <p:cNvSpPr/>
          <p:nvPr/>
        </p:nvSpPr>
        <p:spPr>
          <a:xfrm>
            <a:off x="1145841" y="2957513"/>
            <a:ext cx="218124" cy="206695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7" name="Ellipse 6"/>
          <p:cNvSpPr/>
          <p:nvPr/>
        </p:nvSpPr>
        <p:spPr>
          <a:xfrm>
            <a:off x="1373799" y="3252402"/>
            <a:ext cx="218124" cy="206695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9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8" name="Ellipse 7"/>
          <p:cNvSpPr/>
          <p:nvPr/>
        </p:nvSpPr>
        <p:spPr>
          <a:xfrm>
            <a:off x="1315196" y="3758466"/>
            <a:ext cx="218124" cy="206695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2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9" name="Ellipse 8"/>
          <p:cNvSpPr/>
          <p:nvPr/>
        </p:nvSpPr>
        <p:spPr>
          <a:xfrm>
            <a:off x="1036779" y="3477277"/>
            <a:ext cx="218124" cy="20669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10" name="Ellipse 9"/>
          <p:cNvSpPr/>
          <p:nvPr/>
        </p:nvSpPr>
        <p:spPr>
          <a:xfrm>
            <a:off x="832628" y="3091547"/>
            <a:ext cx="218124" cy="20669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11" name="Ellipse 10"/>
          <p:cNvSpPr/>
          <p:nvPr/>
        </p:nvSpPr>
        <p:spPr>
          <a:xfrm>
            <a:off x="802835" y="3840526"/>
            <a:ext cx="218124" cy="206695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2" name="Ellipse 11"/>
          <p:cNvSpPr/>
          <p:nvPr/>
        </p:nvSpPr>
        <p:spPr>
          <a:xfrm>
            <a:off x="2574558" y="2957513"/>
            <a:ext cx="218124" cy="206695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3" name="Ellipse 12"/>
          <p:cNvSpPr/>
          <p:nvPr/>
        </p:nvSpPr>
        <p:spPr>
          <a:xfrm>
            <a:off x="2874920" y="3224356"/>
            <a:ext cx="218124" cy="206695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9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14" name="Ellipse 13"/>
          <p:cNvSpPr/>
          <p:nvPr/>
        </p:nvSpPr>
        <p:spPr>
          <a:xfrm>
            <a:off x="2743913" y="3758466"/>
            <a:ext cx="218124" cy="206695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2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15" name="Ellipse 14"/>
          <p:cNvSpPr/>
          <p:nvPr/>
        </p:nvSpPr>
        <p:spPr>
          <a:xfrm>
            <a:off x="2465496" y="3477277"/>
            <a:ext cx="218124" cy="20669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16" name="Ellipse 15"/>
          <p:cNvSpPr/>
          <p:nvPr/>
        </p:nvSpPr>
        <p:spPr>
          <a:xfrm>
            <a:off x="2261345" y="3091547"/>
            <a:ext cx="218124" cy="20669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17" name="Ellipse 16"/>
          <p:cNvSpPr/>
          <p:nvPr/>
        </p:nvSpPr>
        <p:spPr>
          <a:xfrm>
            <a:off x="2231552" y="3840526"/>
            <a:ext cx="218124" cy="206695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8" name="Ellipse 17"/>
          <p:cNvSpPr/>
          <p:nvPr/>
        </p:nvSpPr>
        <p:spPr>
          <a:xfrm>
            <a:off x="4058298" y="2863776"/>
            <a:ext cx="218124" cy="206695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9" name="Ellipse 18"/>
          <p:cNvSpPr/>
          <p:nvPr/>
        </p:nvSpPr>
        <p:spPr>
          <a:xfrm>
            <a:off x="4286256" y="3158665"/>
            <a:ext cx="218124" cy="206695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9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20" name="Ellipse 19"/>
          <p:cNvSpPr/>
          <p:nvPr/>
        </p:nvSpPr>
        <p:spPr>
          <a:xfrm>
            <a:off x="4208931" y="3758466"/>
            <a:ext cx="218124" cy="206695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2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21" name="Ellipse 20"/>
          <p:cNvSpPr/>
          <p:nvPr/>
        </p:nvSpPr>
        <p:spPr>
          <a:xfrm>
            <a:off x="3882570" y="3511306"/>
            <a:ext cx="218124" cy="20669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22" name="Ellipse 21"/>
          <p:cNvSpPr/>
          <p:nvPr/>
        </p:nvSpPr>
        <p:spPr>
          <a:xfrm>
            <a:off x="3681779" y="3006753"/>
            <a:ext cx="218124" cy="20669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23" name="Ellipse 22"/>
          <p:cNvSpPr/>
          <p:nvPr/>
        </p:nvSpPr>
        <p:spPr>
          <a:xfrm>
            <a:off x="3696570" y="3840526"/>
            <a:ext cx="218124" cy="206695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4" name="Ellipse 23"/>
          <p:cNvSpPr/>
          <p:nvPr/>
        </p:nvSpPr>
        <p:spPr>
          <a:xfrm>
            <a:off x="5544210" y="2941633"/>
            <a:ext cx="218124" cy="206695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5" name="Ellipse 24"/>
          <p:cNvSpPr/>
          <p:nvPr/>
        </p:nvSpPr>
        <p:spPr>
          <a:xfrm>
            <a:off x="5772168" y="3236522"/>
            <a:ext cx="218124" cy="206695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9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26" name="Ellipse 25"/>
          <p:cNvSpPr/>
          <p:nvPr/>
        </p:nvSpPr>
        <p:spPr>
          <a:xfrm>
            <a:off x="5713566" y="3742586"/>
            <a:ext cx="218124" cy="206695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2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27" name="Ellipse 26"/>
          <p:cNvSpPr/>
          <p:nvPr/>
        </p:nvSpPr>
        <p:spPr>
          <a:xfrm>
            <a:off x="5406682" y="3341301"/>
            <a:ext cx="218124" cy="20669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28" name="Ellipse 27"/>
          <p:cNvSpPr/>
          <p:nvPr/>
        </p:nvSpPr>
        <p:spPr>
          <a:xfrm>
            <a:off x="5230997" y="3075666"/>
            <a:ext cx="218124" cy="20669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29" name="Ellipse 28"/>
          <p:cNvSpPr/>
          <p:nvPr/>
        </p:nvSpPr>
        <p:spPr>
          <a:xfrm>
            <a:off x="5201205" y="3824646"/>
            <a:ext cx="218124" cy="206695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30" name="Ellipse 29"/>
          <p:cNvSpPr/>
          <p:nvPr/>
        </p:nvSpPr>
        <p:spPr>
          <a:xfrm>
            <a:off x="6984629" y="2924885"/>
            <a:ext cx="218124" cy="206695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31" name="Ellipse 30"/>
          <p:cNvSpPr/>
          <p:nvPr/>
        </p:nvSpPr>
        <p:spPr>
          <a:xfrm>
            <a:off x="7212588" y="3219774"/>
            <a:ext cx="218124" cy="206695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9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32" name="Ellipse 31"/>
          <p:cNvSpPr/>
          <p:nvPr/>
        </p:nvSpPr>
        <p:spPr>
          <a:xfrm>
            <a:off x="7308660" y="3831460"/>
            <a:ext cx="218124" cy="206695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2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33" name="Ellipse 32"/>
          <p:cNvSpPr/>
          <p:nvPr/>
        </p:nvSpPr>
        <p:spPr>
          <a:xfrm>
            <a:off x="6875567" y="3444648"/>
            <a:ext cx="218124" cy="20669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34" name="Ellipse 33"/>
          <p:cNvSpPr/>
          <p:nvPr/>
        </p:nvSpPr>
        <p:spPr>
          <a:xfrm>
            <a:off x="6671416" y="3058918"/>
            <a:ext cx="218124" cy="20669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35" name="Ellipse 34"/>
          <p:cNvSpPr/>
          <p:nvPr/>
        </p:nvSpPr>
        <p:spPr>
          <a:xfrm>
            <a:off x="6548653" y="3721298"/>
            <a:ext cx="218124" cy="206695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36" name="Ellipse 35"/>
          <p:cNvSpPr/>
          <p:nvPr/>
        </p:nvSpPr>
        <p:spPr>
          <a:xfrm rot="1386068">
            <a:off x="1090578" y="2919931"/>
            <a:ext cx="330492" cy="295982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Ellipse 36"/>
          <p:cNvSpPr/>
          <p:nvPr/>
        </p:nvSpPr>
        <p:spPr>
          <a:xfrm rot="1386068">
            <a:off x="1323104" y="3219300"/>
            <a:ext cx="330492" cy="295982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Ellipse 37"/>
          <p:cNvSpPr/>
          <p:nvPr/>
        </p:nvSpPr>
        <p:spPr>
          <a:xfrm rot="1386068">
            <a:off x="776444" y="3058976"/>
            <a:ext cx="330492" cy="295982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Ellipse 38"/>
          <p:cNvSpPr/>
          <p:nvPr/>
        </p:nvSpPr>
        <p:spPr>
          <a:xfrm rot="1386068">
            <a:off x="991957" y="3432633"/>
            <a:ext cx="330492" cy="295982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Ellipse 39"/>
          <p:cNvSpPr/>
          <p:nvPr/>
        </p:nvSpPr>
        <p:spPr>
          <a:xfrm rot="1386068">
            <a:off x="1266494" y="3714054"/>
            <a:ext cx="330492" cy="295982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Ellipse 40"/>
          <p:cNvSpPr/>
          <p:nvPr/>
        </p:nvSpPr>
        <p:spPr>
          <a:xfrm rot="1386068">
            <a:off x="756744" y="3802424"/>
            <a:ext cx="330492" cy="295982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Ellipse 42"/>
          <p:cNvSpPr/>
          <p:nvPr/>
        </p:nvSpPr>
        <p:spPr>
          <a:xfrm rot="1386068">
            <a:off x="2817231" y="3191253"/>
            <a:ext cx="330492" cy="295982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Ellipse 46"/>
          <p:cNvSpPr/>
          <p:nvPr/>
        </p:nvSpPr>
        <p:spPr>
          <a:xfrm rot="20268405">
            <a:off x="3644360" y="2911519"/>
            <a:ext cx="463465" cy="877098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Ellipse 47"/>
          <p:cNvSpPr/>
          <p:nvPr/>
        </p:nvSpPr>
        <p:spPr>
          <a:xfrm rot="1386068">
            <a:off x="4151408" y="3714054"/>
            <a:ext cx="330492" cy="295982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Ellipse 48"/>
          <p:cNvSpPr/>
          <p:nvPr/>
        </p:nvSpPr>
        <p:spPr>
          <a:xfrm rot="1386068">
            <a:off x="3641658" y="3802424"/>
            <a:ext cx="330492" cy="295982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1" name="Ellipse 50"/>
          <p:cNvSpPr/>
          <p:nvPr/>
        </p:nvSpPr>
        <p:spPr>
          <a:xfrm rot="20808063">
            <a:off x="5107136" y="3691340"/>
            <a:ext cx="950850" cy="393343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Ellipse 51"/>
          <p:cNvSpPr/>
          <p:nvPr/>
        </p:nvSpPr>
        <p:spPr>
          <a:xfrm rot="7718485">
            <a:off x="6295218" y="2947449"/>
            <a:ext cx="1250562" cy="966932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3" name="Ellipse 52"/>
          <p:cNvSpPr/>
          <p:nvPr/>
        </p:nvSpPr>
        <p:spPr>
          <a:xfrm rot="1386068">
            <a:off x="7258575" y="3790649"/>
            <a:ext cx="315565" cy="295982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4" name="Ellipse 53"/>
          <p:cNvSpPr/>
          <p:nvPr/>
        </p:nvSpPr>
        <p:spPr>
          <a:xfrm rot="9877537">
            <a:off x="5178740" y="2848931"/>
            <a:ext cx="903498" cy="793294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5" name="Ellipse 54"/>
          <p:cNvSpPr/>
          <p:nvPr/>
        </p:nvSpPr>
        <p:spPr>
          <a:xfrm rot="4020137">
            <a:off x="2322854" y="2759501"/>
            <a:ext cx="407265" cy="723793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6" name="Ellipse 55"/>
          <p:cNvSpPr/>
          <p:nvPr/>
        </p:nvSpPr>
        <p:spPr>
          <a:xfrm rot="4995533">
            <a:off x="2202590" y="3324437"/>
            <a:ext cx="720797" cy="921572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Ellipse 58"/>
          <p:cNvSpPr/>
          <p:nvPr/>
        </p:nvSpPr>
        <p:spPr>
          <a:xfrm rot="19601598">
            <a:off x="4075142" y="2687998"/>
            <a:ext cx="403535" cy="803614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0" name="ZoneTexte 59"/>
          <p:cNvSpPr txBox="1"/>
          <p:nvPr/>
        </p:nvSpPr>
        <p:spPr>
          <a:xfrm>
            <a:off x="7725033" y="4003377"/>
            <a:ext cx="375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…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3281213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Complexity</a:t>
            </a:r>
            <a:r>
              <a:rPr lang="fr-FR" dirty="0" smtClean="0"/>
              <a:t> </a:t>
            </a:r>
            <a:r>
              <a:rPr lang="fr-FR" dirty="0" err="1" smtClean="0"/>
              <a:t>reduction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/>
              <p:cNvSpPr>
                <a:spLocks noGrp="1"/>
              </p:cNvSpPr>
              <p:nvPr>
                <p:ph idx="1"/>
              </p:nvPr>
            </p:nvSpPr>
            <p:spPr>
              <a:xfrm>
                <a:off x="235727" y="1380768"/>
                <a:ext cx="8648700" cy="2557410"/>
              </a:xfrm>
            </p:spPr>
            <p:txBody>
              <a:bodyPr>
                <a:normAutofit/>
              </a:bodyPr>
              <a:lstStyle/>
              <a:p>
                <a:r>
                  <a:rPr lang="fr-FR" sz="2000" b="1" dirty="0" err="1" smtClean="0"/>
                  <a:t>Complexity</a:t>
                </a:r>
                <a:r>
                  <a:rPr lang="fr-FR" sz="2000" dirty="0" smtClean="0"/>
                  <a:t>: </a:t>
                </a:r>
                <a:r>
                  <a:rPr lang="fr-FR" sz="2000" dirty="0" err="1" smtClean="0"/>
                  <a:t>quantity</a:t>
                </a:r>
                <a:r>
                  <a:rPr lang="fr-FR" sz="2000" dirty="0" smtClean="0"/>
                  <a:t> </a:t>
                </a:r>
                <a:r>
                  <a:rPr lang="fr-FR" sz="2000" dirty="0"/>
                  <a:t>of information </a:t>
                </a:r>
                <a:r>
                  <a:rPr lang="fr-FR" sz="2000" dirty="0" err="1"/>
                  <a:t>required</a:t>
                </a:r>
                <a:r>
                  <a:rPr lang="fr-FR" sz="2000" dirty="0"/>
                  <a:t> to encode a </a:t>
                </a:r>
                <a:r>
                  <a:rPr lang="fr-FR" sz="2000" dirty="0" err="1"/>
                  <a:t>representation</a:t>
                </a:r>
                <a:r>
                  <a:rPr lang="fr-FR" sz="2000" dirty="0"/>
                  <a:t> </a:t>
                </a:r>
                <a:r>
                  <a:rPr lang="fr-FR" sz="2000" dirty="0" smtClean="0"/>
                  <a:t>(Shannon </a:t>
                </a:r>
                <a:r>
                  <a:rPr lang="fr-FR" sz="2000" dirty="0" err="1" smtClean="0"/>
                  <a:t>entropy</a:t>
                </a:r>
                <a:r>
                  <a:rPr lang="fr-FR" sz="2000" dirty="0" smtClean="0"/>
                  <a:t>)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fr-FR" sz="1800" b="1" i="1">
                        <a:latin typeface="Cambria Math" panose="02040503050406030204" pitchFamily="18" charset="0"/>
                      </a:rPr>
                      <m:t>𝒊𝒏𝒇𝒐</m:t>
                    </m:r>
                    <m:d>
                      <m:dPr>
                        <m:ctrlPr>
                          <a:rPr lang="fr-FR" sz="18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18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fr-FR" sz="1800" b="1" i="1">
                        <a:latin typeface="Cambria Math" panose="02040503050406030204" pitchFamily="18" charset="0"/>
                      </a:rPr>
                      <m:t>=−</m:t>
                    </m:r>
                    <m:nary>
                      <m:naryPr>
                        <m:chr m:val="∑"/>
                        <m:supHide m:val="on"/>
                        <m:ctrlPr>
                          <a:rPr lang="fr-FR" sz="1800" b="1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fr-FR" sz="1800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fr-FR" sz="1800" b="1" i="1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fr-FR" sz="1800" b="1" i="1">
                            <a:latin typeface="Cambria Math" panose="02040503050406030204" pitchFamily="18" charset="0"/>
                          </a:rPr>
                          <m:t>𝑿</m:t>
                        </m:r>
                      </m:sub>
                      <m:sup/>
                      <m:e>
                        <m:r>
                          <a:rPr lang="fr-FR" sz="1800" b="1" i="1">
                            <a:latin typeface="Cambria Math" panose="02040503050406030204" pitchFamily="18" charset="0"/>
                          </a:rPr>
                          <m:t>𝒑</m:t>
                        </m:r>
                        <m:d>
                          <m:dPr>
                            <m:ctrlPr>
                              <a:rPr lang="fr-FR" sz="18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18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func>
                          <m:funcPr>
                            <m:ctrlPr>
                              <a:rPr lang="fr-FR" sz="1800" b="1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fr-FR" sz="18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1800" b="1">
                                    <a:latin typeface="Cambria Math" panose="02040503050406030204" pitchFamily="18" charset="0"/>
                                  </a:rPr>
                                  <m:t>𝐥𝐨𝐠</m:t>
                                </m:r>
                              </m:e>
                              <m:sub>
                                <m:r>
                                  <a:rPr lang="fr-FR" sz="1800" b="1" i="1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b>
                            </m:sSub>
                          </m:fName>
                          <m:e>
                            <m:r>
                              <a:rPr lang="fr-FR" sz="1800" b="1" i="1">
                                <a:latin typeface="Cambria Math" panose="02040503050406030204" pitchFamily="18" charset="0"/>
                              </a:rPr>
                              <m:t>𝒑</m:t>
                            </m:r>
                            <m:r>
                              <a:rPr lang="fr-FR" sz="1800" b="1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fr-FR" sz="18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fr-FR" sz="1800" b="1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e>
                    </m:nary>
                  </m:oMath>
                </a14:m>
                <a:r>
                  <a:rPr lang="fr-FR" sz="1800" b="1" dirty="0"/>
                  <a:t>       </a:t>
                </a:r>
                <a14:m>
                  <m:oMath xmlns:m="http://schemas.openxmlformats.org/officeDocument/2006/math">
                    <m:r>
                      <a:rPr lang="fr-FR" sz="1800" b="1" i="1" dirty="0">
                        <a:latin typeface="Cambria Math" panose="02040503050406030204" pitchFamily="18" charset="0"/>
                      </a:rPr>
                      <m:t>𝒊𝒏𝒇𝒐</m:t>
                    </m:r>
                    <m:d>
                      <m:dPr>
                        <m:ctrlPr>
                          <a:rPr lang="fr-FR" sz="1800" b="1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1800" b="0" i="1" dirty="0">
                            <a:latin typeface="Cambria Math" panose="02040503050406030204" pitchFamily="18" charset="0"/>
                          </a:rPr>
                          <m:t>𝒳</m:t>
                        </m:r>
                      </m:e>
                    </m:d>
                    <m:r>
                      <a:rPr lang="fr-FR" sz="1800" b="1" dirty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fr-FR" sz="1800" b="1" i="1" dirty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fr-FR" sz="1800" b="1" i="1" dirty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fr-FR" sz="1800" b="1" i="1" dirty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fr-FR" sz="1800" b="0" i="1" dirty="0">
                            <a:latin typeface="Cambria Math" panose="02040503050406030204" pitchFamily="18" charset="0"/>
                          </a:rPr>
                          <m:t>𝒳</m:t>
                        </m:r>
                      </m:sub>
                      <m:sup/>
                      <m:e>
                        <m:r>
                          <a:rPr lang="fr-FR" sz="1800" b="1" i="1" dirty="0">
                            <a:latin typeface="Cambria Math" panose="02040503050406030204" pitchFamily="18" charset="0"/>
                          </a:rPr>
                          <m:t>𝒊𝒏𝒇𝒐</m:t>
                        </m:r>
                        <m:r>
                          <a:rPr lang="fr-FR" sz="1800" b="1" i="1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sz="1800" b="1" i="1" dirty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fr-FR" sz="1800" b="1" i="1" dirty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fr-FR" sz="1200" b="0" dirty="0" smtClean="0"/>
              </a:p>
              <a:p>
                <a:endParaRPr lang="fr-FR" sz="700" dirty="0" smtClean="0"/>
              </a:p>
              <a:p>
                <a:r>
                  <a:rPr lang="fr-FR" sz="2000" b="1" dirty="0" err="1" smtClean="0"/>
                  <a:t>Complexity</a:t>
                </a:r>
                <a:r>
                  <a:rPr lang="fr-FR" sz="2000" b="1" dirty="0" smtClean="0"/>
                  <a:t> </a:t>
                </a:r>
                <a:r>
                  <a:rPr lang="fr-FR" sz="2000" b="1" dirty="0" err="1" smtClean="0"/>
                  <a:t>reduction</a:t>
                </a:r>
                <a:r>
                  <a:rPr lang="fr-FR" sz="2000" dirty="0" smtClean="0"/>
                  <a:t>: </a:t>
                </a:r>
                <a:r>
                  <a:rPr lang="fr-FR" sz="2000" dirty="0" err="1"/>
                  <a:t>q</a:t>
                </a:r>
                <a:r>
                  <a:rPr lang="fr-FR" sz="2000" dirty="0" err="1" smtClean="0"/>
                  <a:t>uantity</a:t>
                </a:r>
                <a:r>
                  <a:rPr lang="fr-FR" sz="2000" dirty="0" smtClean="0"/>
                  <a:t> </a:t>
                </a:r>
                <a:r>
                  <a:rPr lang="fr-FR" sz="2000" dirty="0"/>
                  <a:t>of information </a:t>
                </a:r>
                <a:r>
                  <a:rPr lang="fr-FR" sz="2000" dirty="0" err="1"/>
                  <a:t>saved</a:t>
                </a:r>
                <a:r>
                  <a:rPr lang="fr-FR" sz="2000" dirty="0"/>
                  <a:t> </a:t>
                </a:r>
                <a:r>
                  <a:rPr lang="fr-FR" sz="2000" dirty="0" err="1"/>
                  <a:t>compared</a:t>
                </a:r>
                <a:r>
                  <a:rPr lang="fr-FR" sz="2000" dirty="0"/>
                  <a:t> </a:t>
                </a:r>
                <a:r>
                  <a:rPr lang="fr-FR" sz="2000" dirty="0" err="1"/>
                  <a:t>with</a:t>
                </a:r>
                <a:r>
                  <a:rPr lang="fr-FR" sz="2000" dirty="0"/>
                  <a:t> the </a:t>
                </a:r>
                <a:r>
                  <a:rPr lang="fr-FR" sz="2000" dirty="0" err="1"/>
                  <a:t>microscopic</a:t>
                </a:r>
                <a:r>
                  <a:rPr lang="fr-FR" sz="2000" dirty="0"/>
                  <a:t> description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fr-FR" sz="1800" b="1" i="1" smtClean="0">
                        <a:latin typeface="Cambria Math" panose="02040503050406030204" pitchFamily="18" charset="0"/>
                      </a:rPr>
                      <m:t>𝒈𝒂𝒊𝒏</m:t>
                    </m:r>
                    <m:d>
                      <m:dPr>
                        <m:ctrlPr>
                          <a:rPr lang="fr-FR" sz="18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fr-FR" sz="1800" b="1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fr-FR" sz="1800" b="1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fr-FR" sz="18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sub>
                      <m:sup/>
                      <m:e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𝒊𝒏𝒇𝒐</m:t>
                        </m:r>
                        <m:d>
                          <m:dPr>
                            <m:ctrlPr>
                              <a:rPr lang="fr-FR" sz="18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18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𝒊𝒏𝒇𝒐</m:t>
                        </m:r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fr-FR" sz="1800" b="1" dirty="0" smtClean="0"/>
                  <a:t>       </a:t>
                </a:r>
                <a14:m>
                  <m:oMath xmlns:m="http://schemas.openxmlformats.org/officeDocument/2006/math">
                    <m:r>
                      <a:rPr lang="fr-FR" sz="1800" b="1" i="1" dirty="0" smtClean="0">
                        <a:latin typeface="Cambria Math" panose="02040503050406030204" pitchFamily="18" charset="0"/>
                      </a:rPr>
                      <m:t>𝒈𝒂𝒊𝒏</m:t>
                    </m:r>
                    <m:d>
                      <m:dPr>
                        <m:ctrlPr>
                          <a:rPr lang="fr-FR" sz="1800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1800" b="0" i="1" dirty="0" smtClean="0">
                            <a:latin typeface="Cambria Math" panose="02040503050406030204" pitchFamily="18" charset="0"/>
                          </a:rPr>
                          <m:t>𝒳</m:t>
                        </m:r>
                      </m:e>
                    </m:d>
                    <m:r>
                      <a:rPr lang="fr-FR" sz="1800" b="1" i="0" dirty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fr-FR" sz="1800" b="1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fr-FR" sz="1800" b="0" i="1" dirty="0" smtClean="0">
                            <a:latin typeface="Cambria Math" panose="02040503050406030204" pitchFamily="18" charset="0"/>
                          </a:rPr>
                          <m:t>𝒳</m:t>
                        </m:r>
                      </m:sub>
                      <m:sup/>
                      <m:e>
                        <m: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𝒈𝒂𝒊𝒏</m:t>
                        </m:r>
                        <m: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fr-FR" b="1" dirty="0" smtClean="0"/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3" name="Espace réservé du conten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35727" y="1380768"/>
                <a:ext cx="8648700" cy="2557410"/>
              </a:xfrm>
              <a:blipFill rotWithShape="0">
                <a:blip r:embed="rId3"/>
                <a:stretch>
                  <a:fillRect l="-635" t="-2864" b="-1169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21</a:t>
            </a:fld>
            <a:endParaRPr lang="fr-FR" dirty="0"/>
          </a:p>
        </p:txBody>
      </p:sp>
      <p:grpSp>
        <p:nvGrpSpPr>
          <p:cNvPr id="11" name="Groupe 10"/>
          <p:cNvGrpSpPr/>
          <p:nvPr/>
        </p:nvGrpSpPr>
        <p:grpSpPr>
          <a:xfrm>
            <a:off x="673474" y="3938178"/>
            <a:ext cx="7377451" cy="2849929"/>
            <a:chOff x="242549" y="3512047"/>
            <a:chExt cx="8132825" cy="3348725"/>
          </a:xfrm>
        </p:grpSpPr>
        <p:sp>
          <p:nvSpPr>
            <p:cNvPr id="5" name="Ellipse 4"/>
            <p:cNvSpPr/>
            <p:nvPr/>
          </p:nvSpPr>
          <p:spPr>
            <a:xfrm>
              <a:off x="855821" y="4520208"/>
              <a:ext cx="330502" cy="3598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6" name="Ellipse 5"/>
            <p:cNvSpPr/>
            <p:nvPr/>
          </p:nvSpPr>
          <p:spPr>
            <a:xfrm>
              <a:off x="1269972" y="4935144"/>
              <a:ext cx="330502" cy="35985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tx1"/>
                  </a:solidFill>
                </a:rPr>
                <a:t>9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7" name="Ellipse 6"/>
            <p:cNvSpPr/>
            <p:nvPr/>
          </p:nvSpPr>
          <p:spPr>
            <a:xfrm>
              <a:off x="1836188" y="5374395"/>
              <a:ext cx="330502" cy="35985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tx1"/>
                  </a:solidFill>
                </a:rPr>
                <a:t>2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8" name="Ellipse 7"/>
            <p:cNvSpPr/>
            <p:nvPr/>
          </p:nvSpPr>
          <p:spPr>
            <a:xfrm>
              <a:off x="1828041" y="4666073"/>
              <a:ext cx="330502" cy="35985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tx1"/>
                  </a:solidFill>
                </a:rPr>
                <a:t>1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9" name="Ellipse 8"/>
            <p:cNvSpPr/>
            <p:nvPr/>
          </p:nvSpPr>
          <p:spPr>
            <a:xfrm>
              <a:off x="351098" y="4772592"/>
              <a:ext cx="330502" cy="35985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tx1"/>
                  </a:solidFill>
                </a:rPr>
                <a:t>1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10" name="Ellipse 9"/>
            <p:cNvSpPr/>
            <p:nvPr/>
          </p:nvSpPr>
          <p:spPr>
            <a:xfrm>
              <a:off x="1112361" y="5566355"/>
              <a:ext cx="330502" cy="3598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14" name="Ellipse 13"/>
            <p:cNvSpPr/>
            <p:nvPr/>
          </p:nvSpPr>
          <p:spPr>
            <a:xfrm>
              <a:off x="3414178" y="4443221"/>
              <a:ext cx="330502" cy="3598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15" name="Ellipse 14"/>
            <p:cNvSpPr/>
            <p:nvPr/>
          </p:nvSpPr>
          <p:spPr>
            <a:xfrm>
              <a:off x="3838684" y="4875530"/>
              <a:ext cx="330502" cy="35985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tx1"/>
                  </a:solidFill>
                </a:rPr>
                <a:t>9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16" name="Ellipse 15"/>
            <p:cNvSpPr/>
            <p:nvPr/>
          </p:nvSpPr>
          <p:spPr>
            <a:xfrm>
              <a:off x="4960747" y="5473740"/>
              <a:ext cx="330502" cy="35985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tx1"/>
                  </a:solidFill>
                </a:rPr>
                <a:t>2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17" name="Ellipse 16"/>
            <p:cNvSpPr/>
            <p:nvPr/>
          </p:nvSpPr>
          <p:spPr>
            <a:xfrm>
              <a:off x="4571568" y="4709642"/>
              <a:ext cx="330502" cy="35985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tx1"/>
                  </a:solidFill>
                </a:rPr>
                <a:t>1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18" name="Ellipse 17"/>
            <p:cNvSpPr/>
            <p:nvPr/>
          </p:nvSpPr>
          <p:spPr>
            <a:xfrm>
              <a:off x="2909455" y="4695605"/>
              <a:ext cx="330502" cy="35985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tx1"/>
                  </a:solidFill>
                </a:rPr>
                <a:t>1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19" name="Ellipse 18"/>
            <p:cNvSpPr/>
            <p:nvPr/>
          </p:nvSpPr>
          <p:spPr>
            <a:xfrm>
              <a:off x="4125522" y="5653665"/>
              <a:ext cx="330502" cy="3598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20" name="Ellipse 19"/>
            <p:cNvSpPr/>
            <p:nvPr/>
          </p:nvSpPr>
          <p:spPr>
            <a:xfrm rot="1386068">
              <a:off x="2747179" y="4270595"/>
              <a:ext cx="1540901" cy="1209867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" name="Ellipse 20"/>
            <p:cNvSpPr/>
            <p:nvPr/>
          </p:nvSpPr>
          <p:spPr>
            <a:xfrm rot="1386068">
              <a:off x="4371156" y="4527373"/>
              <a:ext cx="731327" cy="740311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" name="Ellipse 21"/>
            <p:cNvSpPr/>
            <p:nvPr/>
          </p:nvSpPr>
          <p:spPr>
            <a:xfrm rot="20790911">
              <a:off x="3937143" y="5340587"/>
              <a:ext cx="1568146" cy="833044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3" name="Ellipse 22"/>
            <p:cNvSpPr/>
            <p:nvPr/>
          </p:nvSpPr>
          <p:spPr>
            <a:xfrm>
              <a:off x="6573324" y="4515783"/>
              <a:ext cx="330502" cy="3598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24" name="Ellipse 23"/>
            <p:cNvSpPr/>
            <p:nvPr/>
          </p:nvSpPr>
          <p:spPr>
            <a:xfrm>
              <a:off x="6997830" y="4948092"/>
              <a:ext cx="330502" cy="35985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tx1"/>
                  </a:solidFill>
                </a:rPr>
                <a:t>9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25" name="Ellipse 24"/>
            <p:cNvSpPr/>
            <p:nvPr/>
          </p:nvSpPr>
          <p:spPr>
            <a:xfrm>
              <a:off x="7522773" y="5425994"/>
              <a:ext cx="330502" cy="35985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tx1"/>
                  </a:solidFill>
                </a:rPr>
                <a:t>2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26" name="Ellipse 25"/>
            <p:cNvSpPr/>
            <p:nvPr/>
          </p:nvSpPr>
          <p:spPr>
            <a:xfrm>
              <a:off x="7730714" y="4782204"/>
              <a:ext cx="330502" cy="35985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tx1"/>
                  </a:solidFill>
                </a:rPr>
                <a:t>1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27" name="Ellipse 26"/>
            <p:cNvSpPr/>
            <p:nvPr/>
          </p:nvSpPr>
          <p:spPr>
            <a:xfrm>
              <a:off x="6068601" y="4768167"/>
              <a:ext cx="330502" cy="35985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tx1"/>
                  </a:solidFill>
                </a:rPr>
                <a:t>1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28" name="Ellipse 27"/>
            <p:cNvSpPr/>
            <p:nvPr/>
          </p:nvSpPr>
          <p:spPr>
            <a:xfrm>
              <a:off x="6811973" y="5546302"/>
              <a:ext cx="330502" cy="3598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29" name="Ellipse 28"/>
            <p:cNvSpPr/>
            <p:nvPr/>
          </p:nvSpPr>
          <p:spPr>
            <a:xfrm rot="1386068">
              <a:off x="5866035" y="4178054"/>
              <a:ext cx="2439068" cy="1835462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2" name="Ellipse 31"/>
            <p:cNvSpPr/>
            <p:nvPr/>
          </p:nvSpPr>
          <p:spPr>
            <a:xfrm rot="1386068">
              <a:off x="1719819" y="4581926"/>
              <a:ext cx="530447" cy="540295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3" name="Ellipse 32"/>
            <p:cNvSpPr/>
            <p:nvPr/>
          </p:nvSpPr>
          <p:spPr>
            <a:xfrm rot="1386068">
              <a:off x="1738632" y="5278666"/>
              <a:ext cx="530447" cy="540295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4" name="Ellipse 33"/>
            <p:cNvSpPr/>
            <p:nvPr/>
          </p:nvSpPr>
          <p:spPr>
            <a:xfrm rot="1386068">
              <a:off x="1012935" y="5476132"/>
              <a:ext cx="530447" cy="540295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5" name="Ellipse 34"/>
            <p:cNvSpPr/>
            <p:nvPr/>
          </p:nvSpPr>
          <p:spPr>
            <a:xfrm rot="1386068">
              <a:off x="1169876" y="4851191"/>
              <a:ext cx="530447" cy="540295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6" name="Ellipse 35"/>
            <p:cNvSpPr/>
            <p:nvPr/>
          </p:nvSpPr>
          <p:spPr>
            <a:xfrm rot="1386068">
              <a:off x="757874" y="4423716"/>
              <a:ext cx="530447" cy="540295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7" name="Ellipse 36"/>
            <p:cNvSpPr/>
            <p:nvPr/>
          </p:nvSpPr>
          <p:spPr>
            <a:xfrm rot="1386068">
              <a:off x="242549" y="4675272"/>
              <a:ext cx="530447" cy="540295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38" name="Connecteur droit avec flèche 37"/>
            <p:cNvCxnSpPr/>
            <p:nvPr/>
          </p:nvCxnSpPr>
          <p:spPr>
            <a:xfrm>
              <a:off x="351098" y="6418418"/>
              <a:ext cx="8024276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cteur droit avec flèche 39"/>
            <p:cNvCxnSpPr/>
            <p:nvPr/>
          </p:nvCxnSpPr>
          <p:spPr>
            <a:xfrm>
              <a:off x="265646" y="3988047"/>
              <a:ext cx="8024276" cy="0"/>
            </a:xfrm>
            <a:prstGeom prst="straightConnector1">
              <a:avLst/>
            </a:prstGeom>
            <a:ln w="38100">
              <a:solidFill>
                <a:srgbClr val="92D050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ZoneTexte 40"/>
            <p:cNvSpPr txBox="1"/>
            <p:nvPr/>
          </p:nvSpPr>
          <p:spPr>
            <a:xfrm>
              <a:off x="2732020" y="3512047"/>
              <a:ext cx="326243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b="1" dirty="0" err="1" smtClean="0">
                  <a:solidFill>
                    <a:schemeClr val="accent6"/>
                  </a:solidFill>
                </a:rPr>
                <a:t>Complexity</a:t>
              </a:r>
              <a:r>
                <a:rPr lang="fr-FR" sz="2400" b="1" dirty="0" smtClean="0">
                  <a:solidFill>
                    <a:schemeClr val="accent6"/>
                  </a:solidFill>
                </a:rPr>
                <a:t> </a:t>
              </a:r>
              <a:r>
                <a:rPr lang="fr-FR" sz="2400" b="1" dirty="0" err="1" smtClean="0">
                  <a:solidFill>
                    <a:schemeClr val="accent6"/>
                  </a:solidFill>
                </a:rPr>
                <a:t>reduction</a:t>
              </a:r>
              <a:endParaRPr lang="fr-FR" b="1" dirty="0">
                <a:solidFill>
                  <a:schemeClr val="accent6"/>
                </a:solidFill>
              </a:endParaRPr>
            </a:p>
          </p:txBody>
        </p:sp>
        <p:sp>
          <p:nvSpPr>
            <p:cNvPr id="42" name="ZoneTexte 41"/>
            <p:cNvSpPr txBox="1"/>
            <p:nvPr/>
          </p:nvSpPr>
          <p:spPr>
            <a:xfrm>
              <a:off x="2055451" y="6399107"/>
              <a:ext cx="494237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b="1" dirty="0" err="1" smtClean="0"/>
                <a:t>Number</a:t>
              </a:r>
              <a:r>
                <a:rPr lang="fr-FR" sz="2400" b="1" dirty="0" smtClean="0"/>
                <a:t> of </a:t>
              </a:r>
              <a:r>
                <a:rPr lang="fr-FR" sz="2400" b="1" dirty="0" err="1" smtClean="0"/>
                <a:t>elements</a:t>
              </a:r>
              <a:r>
                <a:rPr lang="fr-FR" sz="2400" b="1" dirty="0" smtClean="0"/>
                <a:t> (</a:t>
              </a:r>
              <a:r>
                <a:rPr lang="fr-FR" sz="2400" b="1" dirty="0" err="1" smtClean="0"/>
                <a:t>aggregates</a:t>
              </a:r>
              <a:r>
                <a:rPr lang="fr-FR" sz="2400" b="1" dirty="0" smtClean="0"/>
                <a:t>)</a:t>
              </a:r>
              <a:endParaRPr lang="fr-FR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884292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Information </a:t>
            </a:r>
            <a:r>
              <a:rPr lang="fr-FR" dirty="0" err="1"/>
              <a:t>l</a:t>
            </a:r>
            <a:r>
              <a:rPr lang="fr-FR" dirty="0" err="1" smtClean="0"/>
              <a:t>oss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/>
              <p:cNvSpPr>
                <a:spLocks noGrp="1"/>
              </p:cNvSpPr>
              <p:nvPr>
                <p:ph idx="1"/>
              </p:nvPr>
            </p:nvSpPr>
            <p:spPr>
              <a:xfrm>
                <a:off x="254000" y="1340907"/>
                <a:ext cx="8648700" cy="952248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fr-FR" sz="2000" dirty="0" smtClean="0"/>
                  <a:t>Quantity of information </a:t>
                </a:r>
                <a:r>
                  <a:rPr lang="fr-FR" sz="2000" dirty="0" err="1" smtClean="0"/>
                  <a:t>lost</a:t>
                </a:r>
                <a:r>
                  <a:rPr lang="fr-FR" sz="2000" dirty="0" smtClean="0"/>
                  <a:t> </a:t>
                </a:r>
                <a:r>
                  <a:rPr lang="fr-FR" sz="2000" dirty="0" err="1" smtClean="0"/>
                  <a:t>compared</a:t>
                </a:r>
                <a:r>
                  <a:rPr lang="fr-FR" sz="2000" dirty="0" smtClean="0"/>
                  <a:t> </a:t>
                </a:r>
                <a:r>
                  <a:rPr lang="fr-FR" sz="2000" dirty="0" err="1" smtClean="0"/>
                  <a:t>with</a:t>
                </a:r>
                <a:r>
                  <a:rPr lang="fr-FR" sz="2000" dirty="0" smtClean="0"/>
                  <a:t> the </a:t>
                </a:r>
                <a:r>
                  <a:rPr lang="fr-FR" sz="2000" dirty="0" err="1" smtClean="0"/>
                  <a:t>microscopic</a:t>
                </a:r>
                <a:r>
                  <a:rPr lang="fr-FR" sz="2000" dirty="0" smtClean="0"/>
                  <a:t> description (</a:t>
                </a:r>
                <a:r>
                  <a:rPr lang="fr-FR" sz="2000" dirty="0" err="1" smtClean="0"/>
                  <a:t>Kullback-Leibler</a:t>
                </a:r>
                <a:r>
                  <a:rPr lang="fr-FR" sz="2000" dirty="0" smtClean="0"/>
                  <a:t> divergence)</a:t>
                </a:r>
                <a:endParaRPr lang="fr-FR" sz="2000" b="0" dirty="0" smtClean="0"/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fr-FR" sz="1800" b="1" i="1" smtClean="0">
                        <a:latin typeface="Cambria Math" panose="02040503050406030204" pitchFamily="18" charset="0"/>
                      </a:rPr>
                      <m:t>𝒍𝒐𝒔𝒔</m:t>
                    </m:r>
                    <m:d>
                      <m:dPr>
                        <m:ctrlPr>
                          <a:rPr lang="fr-FR" sz="18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fr-FR" sz="1800" b="1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fr-FR" sz="1800" b="1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fr-FR" sz="18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sub>
                      <m:sup/>
                      <m:e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𝒑</m:t>
                        </m:r>
                        <m:d>
                          <m:dPr>
                            <m:ctrlPr>
                              <a:rPr lang="fr-FR" sz="18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18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𝒍𝒐</m:t>
                        </m:r>
                        <m:sSub>
                          <m:sSubPr>
                            <m:ctrlPr>
                              <a:rPr lang="fr-FR" sz="18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1800" b="1" i="1" smtClean="0">
                                <a:latin typeface="Cambria Math" panose="02040503050406030204" pitchFamily="18" charset="0"/>
                              </a:rPr>
                              <m:t>𝒈</m:t>
                            </m:r>
                          </m:e>
                          <m:sub>
                            <m:r>
                              <a:rPr lang="fr-FR" sz="18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d>
                          <m:dPr>
                            <m:ctrlPr>
                              <a:rPr lang="fr-FR" sz="18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fr-FR" sz="18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fr-FR" sz="1800" b="1" i="1" smtClean="0"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  <m:r>
                                  <a:rPr lang="fr-FR" sz="1800" b="1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fr-FR" sz="18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fr-FR" sz="1800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num>
                              <m:den>
                                <m:r>
                                  <a:rPr lang="fr-FR" sz="1800" b="1" i="1" smtClean="0"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  <m:r>
                                  <a:rPr lang="fr-FR" sz="1800" b="1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fr-FR" sz="1800" b="1" i="1" smtClean="0"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  <m:r>
                                  <a:rPr lang="fr-FR" sz="1800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den>
                            </m:f>
                            <m:r>
                              <a:rPr lang="fr-FR" sz="1800" b="1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fr-FR" sz="1800" b="1" i="1" smtClean="0">
                                <a:latin typeface="Cambria Math" panose="02040503050406030204" pitchFamily="18" charset="0"/>
                              </a:rPr>
                              <m:t>𝑿</m:t>
                            </m:r>
                            <m:r>
                              <a:rPr lang="fr-FR" sz="1800" b="1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</m:d>
                      </m:e>
                    </m:nary>
                  </m:oMath>
                </a14:m>
                <a:r>
                  <a:rPr lang="fr-FR" sz="1800" b="1" dirty="0" smtClean="0"/>
                  <a:t>       </a:t>
                </a:r>
                <a14:m>
                  <m:oMath xmlns:m="http://schemas.openxmlformats.org/officeDocument/2006/math">
                    <m:r>
                      <a:rPr lang="fr-FR" sz="1800" b="1" i="1" dirty="0" smtClean="0">
                        <a:latin typeface="Cambria Math" panose="02040503050406030204" pitchFamily="18" charset="0"/>
                      </a:rPr>
                      <m:t>𝒍𝒐𝒔𝒔</m:t>
                    </m:r>
                    <m:r>
                      <a:rPr lang="fr-FR" sz="1800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sz="1800" b="1" i="1" dirty="0" smtClean="0">
                        <a:latin typeface="Cambria Math" panose="02040503050406030204" pitchFamily="18" charset="0"/>
                      </a:rPr>
                      <m:t>𝒳</m:t>
                    </m:r>
                    <m:r>
                      <a:rPr lang="fr-FR" sz="1800" b="1" i="1" dirty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fr-FR" sz="1800" b="1" i="0" dirty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fr-FR" sz="1800" b="1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𝓧</m:t>
                        </m:r>
                      </m:sub>
                      <m:sup/>
                      <m:e>
                        <m: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𝒍𝒐𝒔𝒔</m:t>
                        </m:r>
                        <m: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fr-FR" b="1" dirty="0" smtClean="0"/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3" name="Espace réservé du conten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4000" y="1340907"/>
                <a:ext cx="8648700" cy="952248"/>
              </a:xfrm>
              <a:blipFill rotWithShape="0">
                <a:blip r:embed="rId2"/>
                <a:stretch>
                  <a:fillRect l="-564" t="-8974" b="-58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22</a:t>
            </a:fld>
            <a:endParaRPr lang="fr-FR" dirty="0"/>
          </a:p>
        </p:txBody>
      </p:sp>
      <p:sp>
        <p:nvSpPr>
          <p:cNvPr id="5" name="Ellipse 4"/>
          <p:cNvSpPr/>
          <p:nvPr/>
        </p:nvSpPr>
        <p:spPr>
          <a:xfrm>
            <a:off x="1021072" y="2663526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6" name="Ellipse 5"/>
          <p:cNvSpPr/>
          <p:nvPr/>
        </p:nvSpPr>
        <p:spPr>
          <a:xfrm>
            <a:off x="1445578" y="3095835"/>
            <a:ext cx="330502" cy="35985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9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" name="Ellipse 6"/>
          <p:cNvSpPr/>
          <p:nvPr/>
        </p:nvSpPr>
        <p:spPr>
          <a:xfrm>
            <a:off x="2001439" y="3517713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8" name="Ellipse 7"/>
          <p:cNvSpPr/>
          <p:nvPr/>
        </p:nvSpPr>
        <p:spPr>
          <a:xfrm>
            <a:off x="1993292" y="2809391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9" name="Ellipse 8"/>
          <p:cNvSpPr/>
          <p:nvPr/>
        </p:nvSpPr>
        <p:spPr>
          <a:xfrm>
            <a:off x="516349" y="2915910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0" name="Ellipse 9"/>
          <p:cNvSpPr/>
          <p:nvPr/>
        </p:nvSpPr>
        <p:spPr>
          <a:xfrm>
            <a:off x="1277612" y="3709673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9" name="Ellipse 28"/>
          <p:cNvSpPr/>
          <p:nvPr/>
        </p:nvSpPr>
        <p:spPr>
          <a:xfrm rot="1386068">
            <a:off x="5683608" y="2430207"/>
            <a:ext cx="2439068" cy="1835462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Ellipse 31"/>
          <p:cNvSpPr/>
          <p:nvPr/>
        </p:nvSpPr>
        <p:spPr>
          <a:xfrm rot="1386068">
            <a:off x="1885070" y="2725244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Ellipse 32"/>
          <p:cNvSpPr/>
          <p:nvPr/>
        </p:nvSpPr>
        <p:spPr>
          <a:xfrm rot="1386068">
            <a:off x="1903883" y="3421984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Ellipse 33"/>
          <p:cNvSpPr/>
          <p:nvPr/>
        </p:nvSpPr>
        <p:spPr>
          <a:xfrm rot="1386068">
            <a:off x="1178186" y="3619450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Ellipse 34"/>
          <p:cNvSpPr/>
          <p:nvPr/>
        </p:nvSpPr>
        <p:spPr>
          <a:xfrm rot="1386068">
            <a:off x="1335127" y="2994509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Ellipse 35"/>
          <p:cNvSpPr/>
          <p:nvPr/>
        </p:nvSpPr>
        <p:spPr>
          <a:xfrm rot="1386068">
            <a:off x="923125" y="2567034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Ellipse 36"/>
          <p:cNvSpPr/>
          <p:nvPr/>
        </p:nvSpPr>
        <p:spPr>
          <a:xfrm rot="1386068">
            <a:off x="407800" y="2818590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Ellipse 44"/>
          <p:cNvSpPr/>
          <p:nvPr/>
        </p:nvSpPr>
        <p:spPr>
          <a:xfrm>
            <a:off x="1022055" y="4858297"/>
            <a:ext cx="330502" cy="359850"/>
          </a:xfrm>
          <a:prstGeom prst="ellipse">
            <a:avLst/>
          </a:prstGeom>
          <a:solidFill>
            <a:schemeClr val="bg1">
              <a:lumMod val="6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46" name="Ellipse 45"/>
          <p:cNvSpPr/>
          <p:nvPr/>
        </p:nvSpPr>
        <p:spPr>
          <a:xfrm>
            <a:off x="1446561" y="5290606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47" name="Ellipse 46"/>
          <p:cNvSpPr/>
          <p:nvPr/>
        </p:nvSpPr>
        <p:spPr>
          <a:xfrm>
            <a:off x="2002422" y="5712484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4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48" name="Ellipse 47"/>
          <p:cNvSpPr/>
          <p:nvPr/>
        </p:nvSpPr>
        <p:spPr>
          <a:xfrm>
            <a:off x="1994275" y="5004162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4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49" name="Ellipse 48"/>
          <p:cNvSpPr/>
          <p:nvPr/>
        </p:nvSpPr>
        <p:spPr>
          <a:xfrm>
            <a:off x="517332" y="5110681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50" name="Ellipse 49"/>
          <p:cNvSpPr/>
          <p:nvPr/>
        </p:nvSpPr>
        <p:spPr>
          <a:xfrm>
            <a:off x="1278595" y="5904444"/>
            <a:ext cx="330502" cy="359850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3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51" name="Ellipse 50"/>
          <p:cNvSpPr/>
          <p:nvPr/>
        </p:nvSpPr>
        <p:spPr>
          <a:xfrm rot="1386068">
            <a:off x="5677876" y="4732036"/>
            <a:ext cx="2439068" cy="1835462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Ellipse 51"/>
          <p:cNvSpPr/>
          <p:nvPr/>
        </p:nvSpPr>
        <p:spPr>
          <a:xfrm rot="1386068">
            <a:off x="1886053" y="4920015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3" name="Ellipse 52"/>
          <p:cNvSpPr/>
          <p:nvPr/>
        </p:nvSpPr>
        <p:spPr>
          <a:xfrm rot="1386068">
            <a:off x="1904866" y="5616755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4" name="Ellipse 53"/>
          <p:cNvSpPr/>
          <p:nvPr/>
        </p:nvSpPr>
        <p:spPr>
          <a:xfrm rot="1386068">
            <a:off x="1179169" y="5814221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5" name="Ellipse 54"/>
          <p:cNvSpPr/>
          <p:nvPr/>
        </p:nvSpPr>
        <p:spPr>
          <a:xfrm rot="1386068">
            <a:off x="1336110" y="5189280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6" name="Ellipse 55"/>
          <p:cNvSpPr/>
          <p:nvPr/>
        </p:nvSpPr>
        <p:spPr>
          <a:xfrm rot="1386068">
            <a:off x="924108" y="4761805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7" name="Ellipse 56"/>
          <p:cNvSpPr/>
          <p:nvPr/>
        </p:nvSpPr>
        <p:spPr>
          <a:xfrm rot="1386068">
            <a:off x="408783" y="5013361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Ellipse 58"/>
          <p:cNvSpPr/>
          <p:nvPr/>
        </p:nvSpPr>
        <p:spPr>
          <a:xfrm>
            <a:off x="6402152" y="2678657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60" name="Ellipse 59"/>
          <p:cNvSpPr/>
          <p:nvPr/>
        </p:nvSpPr>
        <p:spPr>
          <a:xfrm>
            <a:off x="6826658" y="3110966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61" name="Ellipse 60"/>
          <p:cNvSpPr/>
          <p:nvPr/>
        </p:nvSpPr>
        <p:spPr>
          <a:xfrm>
            <a:off x="7382519" y="3532844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4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62" name="Ellipse 61"/>
          <p:cNvSpPr/>
          <p:nvPr/>
        </p:nvSpPr>
        <p:spPr>
          <a:xfrm>
            <a:off x="7374372" y="2824522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4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63" name="Ellipse 62"/>
          <p:cNvSpPr/>
          <p:nvPr/>
        </p:nvSpPr>
        <p:spPr>
          <a:xfrm>
            <a:off x="5897429" y="2931041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4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64" name="Ellipse 63"/>
          <p:cNvSpPr/>
          <p:nvPr/>
        </p:nvSpPr>
        <p:spPr>
          <a:xfrm>
            <a:off x="6658692" y="3724804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71" name="Ellipse 70"/>
          <p:cNvSpPr/>
          <p:nvPr/>
        </p:nvSpPr>
        <p:spPr>
          <a:xfrm>
            <a:off x="6310863" y="4952603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72" name="Ellipse 71"/>
          <p:cNvSpPr/>
          <p:nvPr/>
        </p:nvSpPr>
        <p:spPr>
          <a:xfrm>
            <a:off x="6735369" y="5384912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73" name="Ellipse 72"/>
          <p:cNvSpPr/>
          <p:nvPr/>
        </p:nvSpPr>
        <p:spPr>
          <a:xfrm>
            <a:off x="7291230" y="5806790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4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4" name="Ellipse 73"/>
          <p:cNvSpPr/>
          <p:nvPr/>
        </p:nvSpPr>
        <p:spPr>
          <a:xfrm>
            <a:off x="7283083" y="5098468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4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5" name="Ellipse 74"/>
          <p:cNvSpPr/>
          <p:nvPr/>
        </p:nvSpPr>
        <p:spPr>
          <a:xfrm>
            <a:off x="5806140" y="5204987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4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6" name="Ellipse 75"/>
          <p:cNvSpPr/>
          <p:nvPr/>
        </p:nvSpPr>
        <p:spPr>
          <a:xfrm>
            <a:off x="6567403" y="5998750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cxnSp>
        <p:nvCxnSpPr>
          <p:cNvPr id="77" name="Connecteur droit avec flèche 76"/>
          <p:cNvCxnSpPr/>
          <p:nvPr/>
        </p:nvCxnSpPr>
        <p:spPr>
          <a:xfrm flipV="1">
            <a:off x="2636868" y="3303991"/>
            <a:ext cx="2941394" cy="388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ZoneTexte 77"/>
          <p:cNvSpPr txBox="1"/>
          <p:nvPr/>
        </p:nvSpPr>
        <p:spPr>
          <a:xfrm>
            <a:off x="2856510" y="2722674"/>
            <a:ext cx="256031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400" b="1" dirty="0" smtClean="0">
                <a:solidFill>
                  <a:srgbClr val="FF0000"/>
                </a:solidFill>
              </a:rPr>
              <a:t>High</a:t>
            </a:r>
          </a:p>
          <a:p>
            <a:pPr algn="ctr"/>
            <a:endParaRPr lang="fr-FR" sz="2400" b="1" dirty="0" smtClean="0">
              <a:solidFill>
                <a:srgbClr val="FF0000"/>
              </a:solidFill>
            </a:endParaRPr>
          </a:p>
          <a:p>
            <a:pPr algn="ctr"/>
            <a:r>
              <a:rPr lang="fr-FR" sz="2400" b="1" dirty="0" smtClean="0">
                <a:solidFill>
                  <a:srgbClr val="FF0000"/>
                </a:solidFill>
              </a:rPr>
              <a:t>Information</a:t>
            </a:r>
            <a:r>
              <a:rPr lang="fr-FR" sz="2400" b="1" dirty="0" smtClean="0">
                <a:solidFill>
                  <a:schemeClr val="accent6"/>
                </a:solidFill>
              </a:rPr>
              <a:t> </a:t>
            </a:r>
            <a:r>
              <a:rPr lang="fr-FR" sz="2400" b="1" dirty="0" err="1" smtClean="0">
                <a:solidFill>
                  <a:srgbClr val="FF0000"/>
                </a:solidFill>
              </a:rPr>
              <a:t>Loss</a:t>
            </a:r>
            <a:endParaRPr lang="fr-FR" b="1" dirty="0">
              <a:solidFill>
                <a:srgbClr val="FF0000"/>
              </a:solidFill>
            </a:endParaRPr>
          </a:p>
        </p:txBody>
      </p:sp>
      <p:cxnSp>
        <p:nvCxnSpPr>
          <p:cNvPr id="79" name="Connecteur droit avec flèche 78"/>
          <p:cNvCxnSpPr/>
          <p:nvPr/>
        </p:nvCxnSpPr>
        <p:spPr>
          <a:xfrm flipV="1">
            <a:off x="2658620" y="5411313"/>
            <a:ext cx="2941394" cy="388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ZoneTexte 79"/>
          <p:cNvSpPr txBox="1"/>
          <p:nvPr/>
        </p:nvSpPr>
        <p:spPr>
          <a:xfrm>
            <a:off x="2878262" y="4829996"/>
            <a:ext cx="256031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400" b="1" dirty="0" err="1" smtClean="0"/>
              <a:t>Low</a:t>
            </a:r>
            <a:endParaRPr lang="fr-FR" sz="2400" b="1" dirty="0" smtClean="0"/>
          </a:p>
          <a:p>
            <a:pPr algn="ctr"/>
            <a:endParaRPr lang="fr-FR" sz="2400" b="1" dirty="0" smtClean="0"/>
          </a:p>
          <a:p>
            <a:pPr algn="ctr"/>
            <a:r>
              <a:rPr lang="fr-FR" sz="2400" b="1" dirty="0" smtClean="0"/>
              <a:t>Information </a:t>
            </a:r>
            <a:r>
              <a:rPr lang="fr-FR" sz="2400" b="1" dirty="0" err="1" smtClean="0"/>
              <a:t>Loss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525334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Parametrized</a:t>
            </a:r>
            <a:r>
              <a:rPr lang="fr-FR" dirty="0" smtClean="0"/>
              <a:t> Information </a:t>
            </a:r>
            <a:r>
              <a:rPr lang="fr-FR" dirty="0" err="1" smtClean="0"/>
              <a:t>Criterion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23</a:t>
            </a:fld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Espace réservé du contenu 2"/>
              <p:cNvSpPr>
                <a:spLocks noGrp="1"/>
              </p:cNvSpPr>
              <p:nvPr>
                <p:ph idx="1"/>
              </p:nvPr>
            </p:nvSpPr>
            <p:spPr>
              <a:xfrm>
                <a:off x="265646" y="1287269"/>
                <a:ext cx="8648700" cy="1808566"/>
              </a:xfrm>
            </p:spPr>
            <p:txBody>
              <a:bodyPr>
                <a:normAutofit/>
              </a:bodyPr>
              <a:lstStyle/>
              <a:p>
                <a:r>
                  <a:rPr lang="fr-FR" sz="2000" b="1" dirty="0" smtClean="0"/>
                  <a:t>Balance</a:t>
                </a:r>
                <a:r>
                  <a:rPr lang="fr-FR" sz="2000" dirty="0" smtClean="0"/>
                  <a:t> </a:t>
                </a:r>
                <a:r>
                  <a:rPr lang="fr-FR" sz="2000" dirty="0" err="1" smtClean="0"/>
                  <a:t>between</a:t>
                </a:r>
                <a:r>
                  <a:rPr lang="fr-FR" sz="2000" dirty="0" smtClean="0"/>
                  <a:t> </a:t>
                </a:r>
                <a:r>
                  <a:rPr lang="fr-FR" sz="2000" b="1" dirty="0" err="1" smtClean="0"/>
                  <a:t>complexity</a:t>
                </a:r>
                <a:r>
                  <a:rPr lang="fr-FR" sz="2000" b="1" dirty="0" smtClean="0"/>
                  <a:t> </a:t>
                </a:r>
                <a:r>
                  <a:rPr lang="fr-FR" sz="2000" b="1" dirty="0" err="1" smtClean="0"/>
                  <a:t>reduction</a:t>
                </a:r>
                <a:r>
                  <a:rPr lang="fr-FR" sz="2000" b="1" dirty="0" smtClean="0"/>
                  <a:t> </a:t>
                </a:r>
                <a:r>
                  <a:rPr lang="fr-FR" sz="2000" dirty="0" smtClean="0"/>
                  <a:t>and </a:t>
                </a:r>
                <a:r>
                  <a:rPr lang="fr-FR" sz="2000" b="1" dirty="0" smtClean="0"/>
                  <a:t>information </a:t>
                </a:r>
                <a:r>
                  <a:rPr lang="fr-FR" sz="2000" b="1" dirty="0" err="1" smtClean="0"/>
                  <a:t>loss</a:t>
                </a:r>
                <a:endParaRPr lang="fr-FR" sz="2000" b="1" dirty="0" smtClean="0"/>
              </a:p>
              <a:p>
                <a14:m>
                  <m:oMath xmlns:m="http://schemas.openxmlformats.org/officeDocument/2006/math">
                    <m:r>
                      <a:rPr lang="fr-FR" sz="2000" b="1" i="1" smtClean="0">
                        <a:latin typeface="Cambria Math" panose="02040503050406030204" pitchFamily="18" charset="0"/>
                      </a:rPr>
                      <m:t>𝒑𝑰𝑪</m:t>
                    </m:r>
                    <m:d>
                      <m:dPr>
                        <m:ctrlPr>
                          <a:rPr lang="fr-FR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0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fr-FR" sz="20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sz="20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𝒑</m:t>
                    </m:r>
                    <m:r>
                      <a:rPr lang="fr-FR" sz="2000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fr-FR" sz="2000" b="1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𝒈𝒂𝒊𝒏</m:t>
                    </m:r>
                    <m:d>
                      <m:dPr>
                        <m:ctrlPr>
                          <a:rPr lang="fr-FR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0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fr-FR" sz="2000" b="1" i="1" smtClean="0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fr-FR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0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fr-FR" sz="2000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fr-FR" sz="20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</m:d>
                    <m:r>
                      <a:rPr lang="fr-FR" sz="2000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fr-FR" sz="2000" b="1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𝒍𝒐𝒔𝒔</m:t>
                    </m:r>
                    <m:d>
                      <m:dPr>
                        <m:ctrlPr>
                          <a:rPr lang="fr-FR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0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</m:oMath>
                </a14:m>
                <a:r>
                  <a:rPr lang="fr-FR" sz="2000" b="1" dirty="0" smtClean="0"/>
                  <a:t>       </a:t>
                </a:r>
                <a14:m>
                  <m:oMath xmlns:m="http://schemas.openxmlformats.org/officeDocument/2006/math">
                    <m:r>
                      <a:rPr lang="fr-FR" sz="2000" b="1" i="1" dirty="0" smtClean="0">
                        <a:latin typeface="Cambria Math" panose="02040503050406030204" pitchFamily="18" charset="0"/>
                      </a:rPr>
                      <m:t>𝒑𝑰𝑪</m:t>
                    </m:r>
                    <m:r>
                      <a:rPr lang="fr-FR" sz="2000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sz="2000" b="1" i="1" dirty="0" smtClean="0">
                        <a:latin typeface="Cambria Math" panose="02040503050406030204" pitchFamily="18" charset="0"/>
                      </a:rPr>
                      <m:t>𝒳</m:t>
                    </m:r>
                    <m:r>
                      <a:rPr lang="fr-FR" sz="2000" b="1" i="1" dirty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fr-FR" sz="2000" b="1" i="0" dirty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fr-FR" sz="2000" b="1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fr-FR" sz="2000" b="1" i="1" dirty="0" smtClean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fr-FR" sz="2000" b="1" i="1" dirty="0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fr-FR" sz="2000" b="0" i="1" dirty="0" smtClean="0">
                            <a:latin typeface="Cambria Math" panose="02040503050406030204" pitchFamily="18" charset="0"/>
                          </a:rPr>
                          <m:t>𝒳</m:t>
                        </m:r>
                      </m:sub>
                      <m:sup/>
                      <m:e>
                        <m:r>
                          <a:rPr lang="fr-FR" sz="2000" b="1" i="1" dirty="0" smtClean="0">
                            <a:latin typeface="Cambria Math" panose="02040503050406030204" pitchFamily="18" charset="0"/>
                          </a:rPr>
                          <m:t>𝒑𝑰𝑪</m:t>
                        </m:r>
                        <m:r>
                          <a:rPr lang="fr-FR" sz="2000" b="1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sz="2000" b="1" i="1" dirty="0" smtClean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fr-FR" sz="2000" b="1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fr-FR" b="1" dirty="0" smtClean="0"/>
              </a:p>
              <a:p>
                <a:r>
                  <a:rPr lang="fr-FR" sz="2000" b="1" dirty="0"/>
                  <a:t>Maximize </a:t>
                </a:r>
                <a14:m>
                  <m:oMath xmlns:m="http://schemas.openxmlformats.org/officeDocument/2006/math">
                    <m:r>
                      <a:rPr lang="fr-FR" sz="2000" b="1" i="1" dirty="0">
                        <a:latin typeface="Cambria Math" panose="02040503050406030204" pitchFamily="18" charset="0"/>
                      </a:rPr>
                      <m:t>𝒑𝑰𝑪</m:t>
                    </m:r>
                  </m:oMath>
                </a14:m>
                <a:r>
                  <a:rPr lang="fr-FR" sz="2000" b="1" dirty="0"/>
                  <a:t>: </a:t>
                </a:r>
                <a:r>
                  <a:rPr lang="fr-FR" sz="2000" dirty="0" err="1"/>
                  <a:t>aggregate</a:t>
                </a:r>
                <a:r>
                  <a:rPr lang="fr-FR" sz="2000" dirty="0"/>
                  <a:t> </a:t>
                </a:r>
                <a:r>
                  <a:rPr lang="fr-FR" sz="2000" dirty="0" smtClean="0"/>
                  <a:t>close </a:t>
                </a:r>
                <a:r>
                  <a:rPr lang="fr-FR" sz="2000" dirty="0" err="1" smtClean="0"/>
                  <a:t>elements</a:t>
                </a:r>
                <a:r>
                  <a:rPr lang="fr-FR" sz="2000" dirty="0" smtClean="0"/>
                  <a:t> first</a:t>
                </a:r>
                <a:endParaRPr lang="fr-FR" sz="2000" dirty="0"/>
              </a:p>
              <a:p>
                <a:endParaRPr lang="fr-FR" b="1" dirty="0" smtClean="0"/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36" name="Espace réservé du conten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5646" y="1287269"/>
                <a:ext cx="8648700" cy="1808566"/>
              </a:xfrm>
              <a:blipFill rotWithShape="0">
                <a:blip r:embed="rId3"/>
                <a:stretch>
                  <a:fillRect l="-635" t="-673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Ellipse 25"/>
          <p:cNvSpPr/>
          <p:nvPr/>
        </p:nvSpPr>
        <p:spPr>
          <a:xfrm rot="1386068">
            <a:off x="6014811" y="3552565"/>
            <a:ext cx="2185464" cy="158402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Ellipse 4"/>
          <p:cNvSpPr/>
          <p:nvPr/>
        </p:nvSpPr>
        <p:spPr>
          <a:xfrm>
            <a:off x="1285658" y="3806257"/>
            <a:ext cx="307213" cy="317032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6" name="Ellipse 5"/>
          <p:cNvSpPr/>
          <p:nvPr/>
        </p:nvSpPr>
        <p:spPr>
          <a:xfrm>
            <a:off x="1662843" y="4164589"/>
            <a:ext cx="307213" cy="317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9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" name="Ellipse 6"/>
          <p:cNvSpPr/>
          <p:nvPr/>
        </p:nvSpPr>
        <p:spPr>
          <a:xfrm>
            <a:off x="2196945" y="4558807"/>
            <a:ext cx="307213" cy="317032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2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8" name="Ellipse 7"/>
          <p:cNvSpPr/>
          <p:nvPr/>
        </p:nvSpPr>
        <p:spPr>
          <a:xfrm>
            <a:off x="2189372" y="3934766"/>
            <a:ext cx="307213" cy="31703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9" name="Ellipse 8"/>
          <p:cNvSpPr/>
          <p:nvPr/>
        </p:nvSpPr>
        <p:spPr>
          <a:xfrm>
            <a:off x="816500" y="4028611"/>
            <a:ext cx="307213" cy="31703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0" name="Ellipse 9"/>
          <p:cNvSpPr/>
          <p:nvPr/>
        </p:nvSpPr>
        <p:spPr>
          <a:xfrm>
            <a:off x="1524121" y="4727926"/>
            <a:ext cx="307213" cy="317032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1" name="Ellipse 10"/>
          <p:cNvSpPr/>
          <p:nvPr/>
        </p:nvSpPr>
        <p:spPr>
          <a:xfrm>
            <a:off x="4910736" y="4762782"/>
            <a:ext cx="307213" cy="317032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2" name="Ellipse 11"/>
          <p:cNvSpPr/>
          <p:nvPr/>
        </p:nvSpPr>
        <p:spPr>
          <a:xfrm>
            <a:off x="3636952" y="3703477"/>
            <a:ext cx="307213" cy="317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9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3" name="Ellipse 12"/>
          <p:cNvSpPr/>
          <p:nvPr/>
        </p:nvSpPr>
        <p:spPr>
          <a:xfrm>
            <a:off x="4473812" y="4248665"/>
            <a:ext cx="307213" cy="317032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2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4" name="Ellipse 13"/>
          <p:cNvSpPr/>
          <p:nvPr/>
        </p:nvSpPr>
        <p:spPr>
          <a:xfrm>
            <a:off x="4717540" y="3921404"/>
            <a:ext cx="307213" cy="31703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5" name="Ellipse 14"/>
          <p:cNvSpPr/>
          <p:nvPr/>
        </p:nvSpPr>
        <p:spPr>
          <a:xfrm>
            <a:off x="4040865" y="4210996"/>
            <a:ext cx="307213" cy="31703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6" name="Ellipse 15"/>
          <p:cNvSpPr/>
          <p:nvPr/>
        </p:nvSpPr>
        <p:spPr>
          <a:xfrm>
            <a:off x="4403629" y="4907027"/>
            <a:ext cx="307213" cy="317032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7" name="Ellipse 16"/>
          <p:cNvSpPr/>
          <p:nvPr/>
        </p:nvSpPr>
        <p:spPr>
          <a:xfrm rot="1386068">
            <a:off x="3528725" y="3623099"/>
            <a:ext cx="523669" cy="50190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Ellipse 17"/>
          <p:cNvSpPr/>
          <p:nvPr/>
        </p:nvSpPr>
        <p:spPr>
          <a:xfrm rot="20322803">
            <a:off x="3880879" y="3878546"/>
            <a:ext cx="1312141" cy="825499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Ellipse 18"/>
          <p:cNvSpPr/>
          <p:nvPr/>
        </p:nvSpPr>
        <p:spPr>
          <a:xfrm rot="20790911">
            <a:off x="4171744" y="4714145"/>
            <a:ext cx="1253581" cy="570336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Ellipse 19"/>
          <p:cNvSpPr/>
          <p:nvPr/>
        </p:nvSpPr>
        <p:spPr>
          <a:xfrm>
            <a:off x="6600282" y="3802359"/>
            <a:ext cx="307213" cy="317032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1" name="Ellipse 20"/>
          <p:cNvSpPr/>
          <p:nvPr/>
        </p:nvSpPr>
        <p:spPr>
          <a:xfrm>
            <a:off x="6994876" y="4183228"/>
            <a:ext cx="307213" cy="317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9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2" name="Ellipse 21"/>
          <p:cNvSpPr/>
          <p:nvPr/>
        </p:nvSpPr>
        <p:spPr>
          <a:xfrm>
            <a:off x="7482829" y="4604266"/>
            <a:ext cx="307213" cy="317032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2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3" name="Ellipse 22"/>
          <p:cNvSpPr/>
          <p:nvPr/>
        </p:nvSpPr>
        <p:spPr>
          <a:xfrm>
            <a:off x="7676118" y="4037079"/>
            <a:ext cx="307213" cy="31703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4" name="Ellipse 23"/>
          <p:cNvSpPr/>
          <p:nvPr/>
        </p:nvSpPr>
        <p:spPr>
          <a:xfrm>
            <a:off x="6131124" y="4024712"/>
            <a:ext cx="307213" cy="31703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5" name="Ellipse 24"/>
          <p:cNvSpPr/>
          <p:nvPr/>
        </p:nvSpPr>
        <p:spPr>
          <a:xfrm>
            <a:off x="6822115" y="4710259"/>
            <a:ext cx="307213" cy="317032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7" name="Ellipse 26"/>
          <p:cNvSpPr/>
          <p:nvPr/>
        </p:nvSpPr>
        <p:spPr>
          <a:xfrm rot="1386068">
            <a:off x="2088775" y="3860632"/>
            <a:ext cx="493069" cy="476007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Ellipse 27"/>
          <p:cNvSpPr/>
          <p:nvPr/>
        </p:nvSpPr>
        <p:spPr>
          <a:xfrm rot="1386068">
            <a:off x="2106263" y="4474468"/>
            <a:ext cx="493069" cy="476007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Ellipse 28"/>
          <p:cNvSpPr/>
          <p:nvPr/>
        </p:nvSpPr>
        <p:spPr>
          <a:xfrm rot="1386068">
            <a:off x="1431701" y="4648438"/>
            <a:ext cx="493069" cy="476007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Ellipse 29"/>
          <p:cNvSpPr/>
          <p:nvPr/>
        </p:nvSpPr>
        <p:spPr>
          <a:xfrm rot="1386068">
            <a:off x="1577584" y="4097857"/>
            <a:ext cx="493069" cy="476007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Ellipse 30"/>
          <p:cNvSpPr/>
          <p:nvPr/>
        </p:nvSpPr>
        <p:spPr>
          <a:xfrm rot="1386068">
            <a:off x="1194613" y="3721247"/>
            <a:ext cx="493069" cy="476007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Ellipse 31"/>
          <p:cNvSpPr/>
          <p:nvPr/>
        </p:nvSpPr>
        <p:spPr>
          <a:xfrm rot="1386068">
            <a:off x="715600" y="3942871"/>
            <a:ext cx="493069" cy="476007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4" name="Connecteur droit avec flèche 33"/>
          <p:cNvCxnSpPr/>
          <p:nvPr/>
        </p:nvCxnSpPr>
        <p:spPr>
          <a:xfrm>
            <a:off x="781259" y="3287792"/>
            <a:ext cx="7458852" cy="0"/>
          </a:xfrm>
          <a:prstGeom prst="straightConnector1">
            <a:avLst/>
          </a:prstGeom>
          <a:ln w="38100">
            <a:solidFill>
              <a:srgbClr val="92D05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ZoneTexte 34"/>
          <p:cNvSpPr txBox="1"/>
          <p:nvPr/>
        </p:nvSpPr>
        <p:spPr>
          <a:xfrm>
            <a:off x="2994411" y="2771978"/>
            <a:ext cx="3032547" cy="4067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 smtClean="0">
                <a:solidFill>
                  <a:schemeClr val="accent6"/>
                </a:solidFill>
              </a:rPr>
              <a:t>Complexity</a:t>
            </a:r>
            <a:r>
              <a:rPr lang="fr-FR" sz="2400" b="1" dirty="0" smtClean="0">
                <a:solidFill>
                  <a:schemeClr val="accent6"/>
                </a:solidFill>
              </a:rPr>
              <a:t> </a:t>
            </a:r>
            <a:r>
              <a:rPr lang="fr-FR" sz="2400" b="1" dirty="0" err="1" smtClean="0">
                <a:solidFill>
                  <a:schemeClr val="accent6"/>
                </a:solidFill>
              </a:rPr>
              <a:t>reduction</a:t>
            </a:r>
            <a:endParaRPr lang="fr-FR" b="1" dirty="0">
              <a:solidFill>
                <a:schemeClr val="accent6"/>
              </a:solidFill>
            </a:endParaRPr>
          </a:p>
        </p:txBody>
      </p:sp>
      <p:cxnSp>
        <p:nvCxnSpPr>
          <p:cNvPr id="37" name="Connecteur droit avec flèche 36"/>
          <p:cNvCxnSpPr/>
          <p:nvPr/>
        </p:nvCxnSpPr>
        <p:spPr>
          <a:xfrm>
            <a:off x="744386" y="6187644"/>
            <a:ext cx="7458852" cy="0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ZoneTexte 37"/>
          <p:cNvSpPr txBox="1"/>
          <p:nvPr/>
        </p:nvSpPr>
        <p:spPr>
          <a:xfrm>
            <a:off x="3753687" y="6239338"/>
            <a:ext cx="194796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FR" sz="2400" b="1" dirty="0" smtClean="0">
                <a:solidFill>
                  <a:srgbClr val="FF0000"/>
                </a:solidFill>
              </a:rPr>
              <a:t>Information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33" name="ZoneTexte 32"/>
          <p:cNvSpPr txBox="1"/>
          <p:nvPr/>
        </p:nvSpPr>
        <p:spPr>
          <a:xfrm>
            <a:off x="1284450" y="5335508"/>
            <a:ext cx="734496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fr-FR" sz="2400" b="1" dirty="0" smtClean="0">
                <a:solidFill>
                  <a:srgbClr val="7030A0"/>
                </a:solidFill>
              </a:rPr>
              <a:t>p=0</a:t>
            </a:r>
            <a:endParaRPr lang="en-US" sz="2400" b="1" dirty="0">
              <a:solidFill>
                <a:srgbClr val="7030A0"/>
              </a:solidFill>
            </a:endParaRPr>
          </a:p>
        </p:txBody>
      </p:sp>
      <p:sp>
        <p:nvSpPr>
          <p:cNvPr id="41" name="ZoneTexte 40"/>
          <p:cNvSpPr txBox="1"/>
          <p:nvPr/>
        </p:nvSpPr>
        <p:spPr>
          <a:xfrm>
            <a:off x="4005641" y="5335382"/>
            <a:ext cx="1103187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fr-FR" sz="2400" b="1" dirty="0" smtClean="0">
                <a:solidFill>
                  <a:srgbClr val="7030A0"/>
                </a:solidFill>
              </a:rPr>
              <a:t>0&lt;p&lt;1</a:t>
            </a:r>
            <a:endParaRPr lang="en-US" sz="2400" b="1" dirty="0">
              <a:solidFill>
                <a:srgbClr val="7030A0"/>
              </a:solidFill>
            </a:endParaRPr>
          </a:p>
        </p:txBody>
      </p:sp>
      <p:sp>
        <p:nvSpPr>
          <p:cNvPr id="42" name="ZoneTexte 41"/>
          <p:cNvSpPr txBox="1"/>
          <p:nvPr/>
        </p:nvSpPr>
        <p:spPr>
          <a:xfrm>
            <a:off x="6871211" y="5334238"/>
            <a:ext cx="734496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fr-FR" sz="2400" b="1" dirty="0" smtClean="0">
                <a:solidFill>
                  <a:srgbClr val="7030A0"/>
                </a:solidFill>
              </a:rPr>
              <a:t>p=1</a:t>
            </a:r>
            <a:endParaRPr lang="en-US" sz="2400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6966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Temporal </a:t>
            </a:r>
            <a:r>
              <a:rPr lang="fr-FR" dirty="0" err="1" smtClean="0"/>
              <a:t>analysis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54000" y="1315590"/>
            <a:ext cx="8648700" cy="19864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400" b="1" dirty="0" err="1" smtClean="0"/>
              <a:t>Constraint</a:t>
            </a:r>
            <a:r>
              <a:rPr lang="fr-FR" sz="2400" b="1" dirty="0" smtClean="0"/>
              <a:t> : </a:t>
            </a:r>
            <a:r>
              <a:rPr lang="fr-FR" sz="2400" b="1" dirty="0" err="1" smtClean="0"/>
              <a:t>continuous</a:t>
            </a:r>
            <a:r>
              <a:rPr lang="fr-FR" sz="2400" b="1" dirty="0" smtClean="0"/>
              <a:t> time </a:t>
            </a:r>
            <a:r>
              <a:rPr lang="fr-FR" sz="2400" b="1" dirty="0" err="1" smtClean="0"/>
              <a:t>intervals</a:t>
            </a:r>
            <a:endParaRPr lang="fr-FR" sz="2400" b="1" dirty="0" smtClean="0"/>
          </a:p>
          <a:p>
            <a:pPr lvl="1"/>
            <a:r>
              <a:rPr lang="fr-FR" sz="2000" b="1" dirty="0" err="1" smtClean="0"/>
              <a:t>Reduce</a:t>
            </a:r>
            <a:r>
              <a:rPr lang="fr-FR" sz="2000" b="1" dirty="0" smtClean="0"/>
              <a:t> </a:t>
            </a:r>
            <a:r>
              <a:rPr lang="fr-FR" sz="2000" dirty="0" smtClean="0"/>
              <a:t>the</a:t>
            </a:r>
            <a:r>
              <a:rPr lang="fr-FR" sz="2000" b="1" dirty="0" smtClean="0"/>
              <a:t> </a:t>
            </a:r>
            <a:r>
              <a:rPr lang="fr-FR" sz="2000" dirty="0" err="1" smtClean="0"/>
              <a:t>number</a:t>
            </a:r>
            <a:r>
              <a:rPr lang="fr-FR" sz="2000" dirty="0" smtClean="0"/>
              <a:t> of possible partitions</a:t>
            </a:r>
          </a:p>
          <a:p>
            <a:pPr lvl="1"/>
            <a:r>
              <a:rPr lang="fr-FR" sz="2000" dirty="0" err="1" smtClean="0"/>
              <a:t>Bring</a:t>
            </a:r>
            <a:r>
              <a:rPr lang="fr-FR" sz="2000" dirty="0" smtClean="0"/>
              <a:t> </a:t>
            </a:r>
            <a:r>
              <a:rPr lang="fr-FR" sz="2000" b="1" dirty="0" err="1" smtClean="0"/>
              <a:t>coherence</a:t>
            </a:r>
            <a:r>
              <a:rPr lang="fr-FR" sz="2000" dirty="0" smtClean="0"/>
              <a:t> </a:t>
            </a:r>
            <a:r>
              <a:rPr lang="fr-FR" sz="2000" dirty="0" err="1" smtClean="0"/>
              <a:t>with</a:t>
            </a:r>
            <a:r>
              <a:rPr lang="fr-FR" sz="2000" dirty="0" smtClean="0"/>
              <a:t> </a:t>
            </a:r>
            <a:r>
              <a:rPr lang="fr-FR" sz="2000" b="1" dirty="0" err="1" smtClean="0"/>
              <a:t>syntaxic</a:t>
            </a:r>
            <a:r>
              <a:rPr lang="fr-FR" sz="2000" dirty="0" smtClean="0"/>
              <a:t> and </a:t>
            </a:r>
            <a:r>
              <a:rPr lang="fr-FR" sz="2000" b="1" dirty="0" err="1" smtClean="0"/>
              <a:t>semantic</a:t>
            </a:r>
            <a:r>
              <a:rPr lang="fr-FR" sz="2000" dirty="0" smtClean="0"/>
              <a:t> </a:t>
            </a:r>
            <a:r>
              <a:rPr lang="fr-FR" sz="2000" dirty="0" err="1" smtClean="0"/>
              <a:t>characteristics</a:t>
            </a:r>
            <a:r>
              <a:rPr lang="fr-FR" sz="2000" dirty="0" smtClean="0"/>
              <a:t> of the system</a:t>
            </a:r>
          </a:p>
          <a:p>
            <a:pPr marL="0" indent="0">
              <a:buNone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24</a:t>
            </a:fld>
            <a:endParaRPr lang="fr-FR" dirty="0"/>
          </a:p>
        </p:txBody>
      </p:sp>
      <p:sp>
        <p:nvSpPr>
          <p:cNvPr id="56" name="Rectangle 55"/>
          <p:cNvSpPr/>
          <p:nvPr/>
        </p:nvSpPr>
        <p:spPr>
          <a:xfrm>
            <a:off x="976695" y="3206447"/>
            <a:ext cx="425077" cy="35774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7" name="Rectangle 56"/>
          <p:cNvSpPr/>
          <p:nvPr/>
        </p:nvSpPr>
        <p:spPr>
          <a:xfrm>
            <a:off x="1555311" y="3206447"/>
            <a:ext cx="425077" cy="35774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8" name="Rectangle 57"/>
          <p:cNvSpPr/>
          <p:nvPr/>
        </p:nvSpPr>
        <p:spPr>
          <a:xfrm>
            <a:off x="2133926" y="3206447"/>
            <a:ext cx="425077" cy="35774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Rectangle 58"/>
          <p:cNvSpPr/>
          <p:nvPr/>
        </p:nvSpPr>
        <p:spPr>
          <a:xfrm>
            <a:off x="2712542" y="3206447"/>
            <a:ext cx="425077" cy="35774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0" name="Rectangle 59"/>
          <p:cNvSpPr/>
          <p:nvPr/>
        </p:nvSpPr>
        <p:spPr>
          <a:xfrm>
            <a:off x="963293" y="3957991"/>
            <a:ext cx="425077" cy="35774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" name="Rectangle 60"/>
          <p:cNvSpPr/>
          <p:nvPr/>
        </p:nvSpPr>
        <p:spPr>
          <a:xfrm>
            <a:off x="1541908" y="3957991"/>
            <a:ext cx="1003693" cy="357745"/>
          </a:xfrm>
          <a:prstGeom prst="rect">
            <a:avLst/>
          </a:prstGeom>
          <a:solidFill>
            <a:schemeClr val="accent6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2" name="Rectangle 61"/>
          <p:cNvSpPr/>
          <p:nvPr/>
        </p:nvSpPr>
        <p:spPr>
          <a:xfrm>
            <a:off x="2699138" y="3957991"/>
            <a:ext cx="425077" cy="35774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3" name="Rectangle 62"/>
          <p:cNvSpPr/>
          <p:nvPr/>
        </p:nvSpPr>
        <p:spPr>
          <a:xfrm>
            <a:off x="963293" y="4512398"/>
            <a:ext cx="425077" cy="35774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4" name="Rectangle 63"/>
          <p:cNvSpPr/>
          <p:nvPr/>
        </p:nvSpPr>
        <p:spPr>
          <a:xfrm>
            <a:off x="1541909" y="4512398"/>
            <a:ext cx="1582306" cy="357745"/>
          </a:xfrm>
          <a:prstGeom prst="rect">
            <a:avLst/>
          </a:prstGeom>
          <a:solidFill>
            <a:schemeClr val="accent6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5" name="Rectangle 64"/>
          <p:cNvSpPr/>
          <p:nvPr/>
        </p:nvSpPr>
        <p:spPr>
          <a:xfrm>
            <a:off x="963292" y="5066804"/>
            <a:ext cx="2160922" cy="357745"/>
          </a:xfrm>
          <a:prstGeom prst="rect">
            <a:avLst/>
          </a:prstGeom>
          <a:solidFill>
            <a:schemeClr val="accent6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6" name="Rectangle 65"/>
          <p:cNvSpPr/>
          <p:nvPr/>
        </p:nvSpPr>
        <p:spPr>
          <a:xfrm>
            <a:off x="963293" y="5684939"/>
            <a:ext cx="425077" cy="35774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7" name="Rectangle 66"/>
          <p:cNvSpPr/>
          <p:nvPr/>
        </p:nvSpPr>
        <p:spPr>
          <a:xfrm>
            <a:off x="1541908" y="5622215"/>
            <a:ext cx="1582305" cy="471942"/>
          </a:xfrm>
          <a:prstGeom prst="rect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8" name="Rectangle 67"/>
          <p:cNvSpPr/>
          <p:nvPr/>
        </p:nvSpPr>
        <p:spPr>
          <a:xfrm>
            <a:off x="2120524" y="5684939"/>
            <a:ext cx="425077" cy="35774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69" name="Connecteur droit avec flèche 68"/>
          <p:cNvCxnSpPr/>
          <p:nvPr/>
        </p:nvCxnSpPr>
        <p:spPr>
          <a:xfrm>
            <a:off x="963292" y="3680272"/>
            <a:ext cx="217432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0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748" y="5099634"/>
            <a:ext cx="299480" cy="311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701" y="4558641"/>
            <a:ext cx="299480" cy="311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131" y="4017648"/>
            <a:ext cx="299480" cy="311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4" descr="delete, error, remove ic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084" y="5711799"/>
            <a:ext cx="291144" cy="302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6" name="Connecteur droit avec flèche 75"/>
          <p:cNvCxnSpPr/>
          <p:nvPr/>
        </p:nvCxnSpPr>
        <p:spPr>
          <a:xfrm>
            <a:off x="3683000" y="4558641"/>
            <a:ext cx="469900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ZoneTexte 77"/>
              <p:cNvSpPr txBox="1"/>
              <p:nvPr/>
            </p:nvSpPr>
            <p:spPr>
              <a:xfrm>
                <a:off x="4262967" y="4355091"/>
                <a:ext cx="4900637" cy="4700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400" b="1" dirty="0" smtClean="0"/>
                  <a:t>Algorithmic </a:t>
                </a:r>
                <a:r>
                  <a:rPr lang="fr-FR" sz="2400" b="1" dirty="0" err="1" smtClean="0"/>
                  <a:t>Complexity</a:t>
                </a:r>
                <a:r>
                  <a:rPr lang="fr-FR" sz="2400" b="1" dirty="0" smtClean="0"/>
                  <a:t> = </a:t>
                </a:r>
                <a14:m>
                  <m:oMath xmlns:m="http://schemas.openxmlformats.org/officeDocument/2006/math">
                    <m:r>
                      <a:rPr lang="fr-FR" sz="2400" b="1" i="1" smtClean="0">
                        <a:latin typeface="Cambria Math" panose="02040503050406030204" pitchFamily="18" charset="0"/>
                      </a:rPr>
                      <m:t>𝓞</m:t>
                    </m:r>
                    <m:r>
                      <a:rPr lang="fr-FR" sz="2400" b="1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fr-FR" sz="24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400" b="1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fr-FR" sz="2400" b="1" i="1" smtClean="0">
                            <a:latin typeface="Cambria Math" panose="02040503050406030204" pitchFamily="18" charset="0"/>
                          </a:rPr>
                          <m:t>𝑻</m:t>
                        </m:r>
                        <m:r>
                          <a:rPr lang="fr-FR" sz="2400" b="1" i="1" smtClean="0"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p>
                        <m:r>
                          <a:rPr lang="fr-FR" sz="24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fr-FR" sz="2400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78" name="ZoneTexte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2967" y="4355091"/>
                <a:ext cx="4900637" cy="470000"/>
              </a:xfrm>
              <a:prstGeom prst="rect">
                <a:avLst/>
              </a:prstGeom>
              <a:blipFill rotWithShape="0">
                <a:blip r:embed="rId5"/>
                <a:stretch>
                  <a:fillRect l="-1866" t="-8974" r="-249" b="-26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33742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Difficulties</a:t>
            </a:r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54000" y="1722523"/>
            <a:ext cx="8648699" cy="4517410"/>
          </a:xfrm>
        </p:spPr>
        <p:txBody>
          <a:bodyPr>
            <a:normAutofit fontScale="85000" lnSpcReduction="20000"/>
          </a:bodyPr>
          <a:lstStyle/>
          <a:p>
            <a:r>
              <a:rPr lang="fr-FR" b="1" dirty="0" smtClean="0"/>
              <a:t>A </a:t>
            </a:r>
            <a:r>
              <a:rPr lang="fr-FR" b="1" dirty="0" err="1"/>
              <a:t>d</a:t>
            </a:r>
            <a:r>
              <a:rPr lang="fr-FR" b="1" dirty="0" err="1" smtClean="0"/>
              <a:t>ifferent</a:t>
            </a:r>
            <a:r>
              <a:rPr lang="fr-FR" b="1" dirty="0" smtClean="0"/>
              <a:t> </a:t>
            </a:r>
            <a:r>
              <a:rPr lang="fr-FR" b="1" dirty="0" err="1" smtClean="0"/>
              <a:t>context</a:t>
            </a:r>
            <a:endParaRPr lang="fr-FR" b="1" dirty="0" smtClean="0"/>
          </a:p>
          <a:p>
            <a:pPr lvl="1"/>
            <a:r>
              <a:rPr lang="fr-FR" b="1" dirty="0" err="1" smtClean="0"/>
              <a:t>Traced</a:t>
            </a:r>
            <a:r>
              <a:rPr lang="fr-FR" b="1" dirty="0" smtClean="0"/>
              <a:t> system </a:t>
            </a:r>
            <a:r>
              <a:rPr lang="fr-FR" b="1" dirty="0" err="1" smtClean="0"/>
              <a:t>scale</a:t>
            </a:r>
            <a:r>
              <a:rPr lang="fr-FR" b="1" dirty="0" smtClean="0"/>
              <a:t> &gt;&gt; LP use case </a:t>
            </a:r>
            <a:r>
              <a:rPr lang="fr-FR" b="1" dirty="0" err="1" smtClean="0"/>
              <a:t>scale</a:t>
            </a:r>
            <a:endParaRPr lang="fr-FR" b="1" dirty="0" smtClean="0"/>
          </a:p>
          <a:p>
            <a:pPr lvl="1"/>
            <a:r>
              <a:rPr lang="fr-FR" b="1" dirty="0" smtClean="0"/>
              <a:t>Trace structure</a:t>
            </a:r>
          </a:p>
          <a:p>
            <a:pPr lvl="2"/>
            <a:r>
              <a:rPr lang="fr-FR" dirty="0" smtClean="0"/>
              <a:t>New</a:t>
            </a:r>
            <a:r>
              <a:rPr lang="fr-FR" b="1" dirty="0" smtClean="0"/>
              <a:t> data structures</a:t>
            </a:r>
          </a:p>
          <a:p>
            <a:pPr lvl="2"/>
            <a:r>
              <a:rPr lang="fr-FR" b="1" dirty="0" err="1"/>
              <a:t>A</a:t>
            </a:r>
            <a:r>
              <a:rPr lang="fr-FR" b="1" dirty="0" err="1" smtClean="0"/>
              <a:t>dapt</a:t>
            </a:r>
            <a:r>
              <a:rPr lang="fr-FR" b="1" dirty="0" smtClean="0"/>
              <a:t> </a:t>
            </a:r>
            <a:r>
              <a:rPr lang="fr-FR" dirty="0" smtClean="0"/>
              <a:t>the</a:t>
            </a:r>
            <a:r>
              <a:rPr lang="fr-FR" b="1" dirty="0" smtClean="0"/>
              <a:t> </a:t>
            </a:r>
            <a:r>
              <a:rPr lang="fr-FR" dirty="0" err="1" smtClean="0"/>
              <a:t>aggregation</a:t>
            </a:r>
            <a:r>
              <a:rPr lang="fr-FR" dirty="0" smtClean="0"/>
              <a:t> </a:t>
            </a:r>
            <a:r>
              <a:rPr lang="fr-FR" dirty="0" err="1" smtClean="0"/>
              <a:t>algorithm</a:t>
            </a:r>
            <a:endParaRPr lang="fr-FR" dirty="0" smtClean="0"/>
          </a:p>
          <a:p>
            <a:pPr lvl="1"/>
            <a:r>
              <a:rPr lang="fr-FR" b="1" dirty="0" err="1" smtClean="0"/>
              <a:t>Metrics</a:t>
            </a:r>
            <a:endParaRPr lang="fr-FR" b="1" dirty="0" smtClean="0"/>
          </a:p>
          <a:p>
            <a:endParaRPr lang="fr-FR" b="1" dirty="0" smtClean="0"/>
          </a:p>
          <a:p>
            <a:r>
              <a:rPr lang="fr-FR" b="1" dirty="0" smtClean="0"/>
              <a:t>No effective </a:t>
            </a:r>
            <a:r>
              <a:rPr lang="fr-FR" b="1" dirty="0" err="1" smtClean="0"/>
              <a:t>implementation</a:t>
            </a:r>
            <a:endParaRPr lang="fr-FR" b="1" dirty="0" smtClean="0"/>
          </a:p>
          <a:p>
            <a:endParaRPr lang="fr-FR" b="1" dirty="0" smtClean="0"/>
          </a:p>
          <a:p>
            <a:r>
              <a:rPr lang="fr-FR" b="1" dirty="0" smtClean="0"/>
              <a:t>No </a:t>
            </a:r>
            <a:r>
              <a:rPr lang="fr-FR" b="1" dirty="0" err="1" smtClean="0"/>
              <a:t>visualization</a:t>
            </a:r>
            <a:endParaRPr lang="fr-FR" b="1" dirty="0" smtClean="0"/>
          </a:p>
          <a:p>
            <a:pPr lvl="1"/>
            <a:r>
              <a:rPr lang="fr-FR" dirty="0" err="1" smtClean="0"/>
              <a:t>Represent</a:t>
            </a:r>
            <a:r>
              <a:rPr lang="fr-FR" dirty="0" smtClean="0"/>
              <a:t> a </a:t>
            </a:r>
            <a:r>
              <a:rPr lang="fr-FR" b="1" dirty="0" err="1" smtClean="0"/>
              <a:t>multidimensional</a:t>
            </a:r>
            <a:r>
              <a:rPr lang="fr-FR" dirty="0" smtClean="0"/>
              <a:t> system</a:t>
            </a:r>
          </a:p>
          <a:p>
            <a:pPr lvl="1"/>
            <a:endParaRPr lang="fr-FR" dirty="0" smtClean="0"/>
          </a:p>
          <a:p>
            <a:r>
              <a:rPr lang="fr-FR" b="1" dirty="0" err="1" smtClean="0"/>
              <a:t>Graphical</a:t>
            </a:r>
            <a:r>
              <a:rPr lang="fr-FR" b="1" dirty="0" smtClean="0"/>
              <a:t> </a:t>
            </a:r>
            <a:r>
              <a:rPr lang="fr-FR" b="1" dirty="0" err="1" smtClean="0"/>
              <a:t>object</a:t>
            </a:r>
            <a:r>
              <a:rPr lang="fr-FR" b="1" dirty="0" smtClean="0"/>
              <a:t> budget</a:t>
            </a:r>
          </a:p>
          <a:p>
            <a:pPr lvl="1"/>
            <a:r>
              <a:rPr lang="fr-FR" dirty="0" err="1" smtClean="0"/>
              <a:t>Additional</a:t>
            </a:r>
            <a:r>
              <a:rPr lang="fr-FR" dirty="0" smtClean="0"/>
              <a:t> </a:t>
            </a:r>
            <a:r>
              <a:rPr lang="fr-FR" b="1" dirty="0" err="1" smtClean="0"/>
              <a:t>visual</a:t>
            </a:r>
            <a:r>
              <a:rPr lang="fr-FR" b="1" dirty="0" smtClean="0"/>
              <a:t> </a:t>
            </a:r>
            <a:r>
              <a:rPr lang="fr-FR" b="1" dirty="0" err="1" smtClean="0"/>
              <a:t>aggregation</a:t>
            </a:r>
            <a:endParaRPr lang="fr-FR" b="1" dirty="0" smtClean="0"/>
          </a:p>
          <a:p>
            <a:pPr lvl="1"/>
            <a:endParaRPr lang="fr-FR" b="1" dirty="0"/>
          </a:p>
          <a:p>
            <a:endParaRPr lang="fr-FR" b="1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25</a:t>
            </a:fld>
            <a:endParaRPr lang="fr-FR" dirty="0"/>
          </a:p>
        </p:txBody>
      </p:sp>
      <p:graphicFrame>
        <p:nvGraphicFramePr>
          <p:cNvPr id="30" name="Objet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70829714"/>
              </p:ext>
            </p:extLst>
          </p:nvPr>
        </p:nvGraphicFramePr>
        <p:xfrm>
          <a:off x="5915229" y="2569082"/>
          <a:ext cx="2987470" cy="14121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314" name="Visio" r:id="rId4" imgW="7391371" imgH="3791093" progId="Visio.Drawing.15">
                  <p:embed/>
                </p:oleObj>
              </mc:Choice>
              <mc:Fallback>
                <p:oleObj name="Visio" r:id="rId4" imgW="7391371" imgH="3791093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915229" y="2569082"/>
                        <a:ext cx="2987470" cy="141214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56316349"/>
              </p:ext>
            </p:extLst>
          </p:nvPr>
        </p:nvGraphicFramePr>
        <p:xfrm>
          <a:off x="5915229" y="1843674"/>
          <a:ext cx="2786009" cy="5181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315" name="Visio" r:id="rId7" imgW="6667573" imgH="1266740" progId="Visio.Drawing.15">
                  <p:embed/>
                </p:oleObj>
              </mc:Choice>
              <mc:Fallback>
                <p:oleObj name="Visio" r:id="rId7" imgW="6667573" imgH="126674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915229" y="1843674"/>
                        <a:ext cx="2786009" cy="51819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76626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51885572"/>
              </p:ext>
            </p:extLst>
          </p:nvPr>
        </p:nvGraphicFramePr>
        <p:xfrm>
          <a:off x="1156469" y="1972209"/>
          <a:ext cx="7191665" cy="42737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461" name="Visio" r:id="rId5" imgW="10144048" imgH="6029305" progId="Visio.Drawing.15">
                  <p:embed/>
                </p:oleObj>
              </mc:Choice>
              <mc:Fallback>
                <p:oleObj name="Visio" r:id="rId5" imgW="10144048" imgH="602930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156469" y="1972209"/>
                        <a:ext cx="7191665" cy="427379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3200" dirty="0" err="1" smtClean="0"/>
              <a:t>Discretize</a:t>
            </a:r>
            <a:r>
              <a:rPr lang="fr-FR" sz="3200" dirty="0" smtClean="0"/>
              <a:t> and </a:t>
            </a:r>
            <a:r>
              <a:rPr lang="fr-FR" sz="3200" dirty="0" err="1" smtClean="0"/>
              <a:t>fill</a:t>
            </a:r>
            <a:r>
              <a:rPr lang="fr-FR" sz="3200" dirty="0" smtClean="0"/>
              <a:t> the </a:t>
            </a:r>
            <a:r>
              <a:rPr lang="fr-FR" sz="3200" dirty="0" err="1" smtClean="0"/>
              <a:t>microscopic</a:t>
            </a:r>
            <a:r>
              <a:rPr lang="fr-FR" sz="3200" dirty="0" smtClean="0"/>
              <a:t> model</a:t>
            </a:r>
            <a:endParaRPr lang="fr-FR" sz="32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6524625" y="6492875"/>
            <a:ext cx="2444750" cy="365125"/>
          </a:xfrm>
        </p:spPr>
        <p:txBody>
          <a:bodyPr/>
          <a:lstStyle/>
          <a:p>
            <a:fld id="{87D9652F-9609-4EC6-8E0A-C96E14B58A2A}" type="slidenum">
              <a:rPr lang="fr-FR" smtClean="0"/>
              <a:pPr/>
              <a:t>26</a:t>
            </a:fld>
            <a:endParaRPr lang="fr-FR" dirty="0"/>
          </a:p>
        </p:txBody>
      </p:sp>
      <p:cxnSp>
        <p:nvCxnSpPr>
          <p:cNvPr id="15" name="Connecteur droit avec flèche 14"/>
          <p:cNvCxnSpPr/>
          <p:nvPr/>
        </p:nvCxnSpPr>
        <p:spPr>
          <a:xfrm flipV="1">
            <a:off x="1438782" y="5326308"/>
            <a:ext cx="6488049" cy="1044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3"/>
          <p:cNvSpPr txBox="1"/>
          <p:nvPr/>
        </p:nvSpPr>
        <p:spPr>
          <a:xfrm>
            <a:off x="2047180" y="5343875"/>
            <a:ext cx="361764" cy="302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t1</a:t>
            </a:r>
            <a:endParaRPr lang="fr-FR" sz="1600" dirty="0"/>
          </a:p>
        </p:txBody>
      </p:sp>
      <p:sp>
        <p:nvSpPr>
          <p:cNvPr id="41" name="ZoneTexte 40"/>
          <p:cNvSpPr txBox="1"/>
          <p:nvPr/>
        </p:nvSpPr>
        <p:spPr>
          <a:xfrm>
            <a:off x="3299654" y="5345526"/>
            <a:ext cx="361764" cy="302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t2</a:t>
            </a:r>
            <a:endParaRPr lang="fr-FR" sz="1600" dirty="0"/>
          </a:p>
        </p:txBody>
      </p:sp>
      <p:sp>
        <p:nvSpPr>
          <p:cNvPr id="43" name="ZoneTexte 42"/>
          <p:cNvSpPr txBox="1"/>
          <p:nvPr/>
        </p:nvSpPr>
        <p:spPr>
          <a:xfrm>
            <a:off x="4521289" y="5336993"/>
            <a:ext cx="361764" cy="302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t3</a:t>
            </a:r>
            <a:endParaRPr lang="fr-FR" sz="1600" dirty="0"/>
          </a:p>
        </p:txBody>
      </p:sp>
      <p:sp>
        <p:nvSpPr>
          <p:cNvPr id="45" name="ZoneTexte 44"/>
          <p:cNvSpPr txBox="1"/>
          <p:nvPr/>
        </p:nvSpPr>
        <p:spPr>
          <a:xfrm>
            <a:off x="5833935" y="5336993"/>
            <a:ext cx="361764" cy="302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t4</a:t>
            </a:r>
            <a:endParaRPr lang="fr-FR" sz="1600" dirty="0"/>
          </a:p>
        </p:txBody>
      </p:sp>
      <p:sp>
        <p:nvSpPr>
          <p:cNvPr id="47" name="ZoneTexte 46"/>
          <p:cNvSpPr txBox="1"/>
          <p:nvPr/>
        </p:nvSpPr>
        <p:spPr>
          <a:xfrm>
            <a:off x="7146581" y="5326544"/>
            <a:ext cx="361764" cy="302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t5</a:t>
            </a:r>
            <a:endParaRPr lang="fr-FR" sz="1600" dirty="0"/>
          </a:p>
        </p:txBody>
      </p:sp>
      <p:sp>
        <p:nvSpPr>
          <p:cNvPr id="25" name="ZoneTexte 24"/>
          <p:cNvSpPr txBox="1"/>
          <p:nvPr/>
        </p:nvSpPr>
        <p:spPr>
          <a:xfrm>
            <a:off x="3927616" y="5653914"/>
            <a:ext cx="1649369" cy="275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Time (</a:t>
            </a:r>
            <a:r>
              <a:rPr lang="fr-FR" sz="1400" dirty="0" err="1" smtClean="0"/>
              <a:t>discrete</a:t>
            </a:r>
            <a:r>
              <a:rPr lang="fr-FR" sz="1400" dirty="0" smtClean="0"/>
              <a:t>)</a:t>
            </a:r>
            <a:endParaRPr lang="fr-FR" sz="1400" dirty="0"/>
          </a:p>
        </p:txBody>
      </p:sp>
      <p:cxnSp>
        <p:nvCxnSpPr>
          <p:cNvPr id="29" name="Connecteur droit avec flèche 28"/>
          <p:cNvCxnSpPr/>
          <p:nvPr/>
        </p:nvCxnSpPr>
        <p:spPr>
          <a:xfrm flipV="1">
            <a:off x="1438782" y="1918542"/>
            <a:ext cx="6528351" cy="1183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ZoneTexte 30"/>
          <p:cNvSpPr txBox="1"/>
          <p:nvPr/>
        </p:nvSpPr>
        <p:spPr>
          <a:xfrm>
            <a:off x="3992788" y="1505411"/>
            <a:ext cx="2081907" cy="275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Time (</a:t>
            </a:r>
            <a:r>
              <a:rPr lang="fr-FR" sz="1400" dirty="0" err="1" smtClean="0"/>
              <a:t>continuous</a:t>
            </a:r>
            <a:r>
              <a:rPr lang="fr-FR" sz="1400" dirty="0" smtClean="0"/>
              <a:t>)</a:t>
            </a:r>
            <a:endParaRPr lang="fr-FR" sz="1400" dirty="0"/>
          </a:p>
        </p:txBody>
      </p:sp>
      <p:cxnSp>
        <p:nvCxnSpPr>
          <p:cNvPr id="34" name="Connecteur droit 33"/>
          <p:cNvCxnSpPr/>
          <p:nvPr/>
        </p:nvCxnSpPr>
        <p:spPr>
          <a:xfrm>
            <a:off x="1438782" y="1930372"/>
            <a:ext cx="0" cy="131236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ZoneTexte 34"/>
          <p:cNvSpPr txBox="1"/>
          <p:nvPr/>
        </p:nvSpPr>
        <p:spPr>
          <a:xfrm>
            <a:off x="1044264" y="2109269"/>
            <a:ext cx="37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s</a:t>
            </a:r>
            <a:r>
              <a:rPr lang="fr-FR" sz="1400" dirty="0" smtClean="0"/>
              <a:t>1</a:t>
            </a:r>
            <a:endParaRPr lang="fr-FR" sz="1400" dirty="0"/>
          </a:p>
        </p:txBody>
      </p:sp>
      <p:sp>
        <p:nvSpPr>
          <p:cNvPr id="36" name="ZoneTexte 35"/>
          <p:cNvSpPr txBox="1"/>
          <p:nvPr/>
        </p:nvSpPr>
        <p:spPr>
          <a:xfrm>
            <a:off x="1045300" y="2511273"/>
            <a:ext cx="354170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s</a:t>
            </a:r>
            <a:r>
              <a:rPr lang="fr-FR" sz="1400" dirty="0"/>
              <a:t>2</a:t>
            </a:r>
            <a:endParaRPr lang="fr-FR" dirty="0"/>
          </a:p>
        </p:txBody>
      </p:sp>
      <p:sp>
        <p:nvSpPr>
          <p:cNvPr id="37" name="ZoneTexte 36"/>
          <p:cNvSpPr txBox="1"/>
          <p:nvPr/>
        </p:nvSpPr>
        <p:spPr>
          <a:xfrm>
            <a:off x="1044264" y="2873934"/>
            <a:ext cx="354170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s</a:t>
            </a:r>
            <a:r>
              <a:rPr lang="fr-FR" sz="1400" dirty="0"/>
              <a:t>3</a:t>
            </a:r>
          </a:p>
        </p:txBody>
      </p:sp>
      <p:sp>
        <p:nvSpPr>
          <p:cNvPr id="49" name="ZoneTexte 48"/>
          <p:cNvSpPr txBox="1"/>
          <p:nvPr/>
        </p:nvSpPr>
        <p:spPr>
          <a:xfrm rot="16200000">
            <a:off x="538225" y="2449212"/>
            <a:ext cx="6896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 smtClean="0"/>
              <a:t>Tasks</a:t>
            </a:r>
            <a:endParaRPr lang="fr-FR" sz="1600" dirty="0"/>
          </a:p>
        </p:txBody>
      </p:sp>
      <p:cxnSp>
        <p:nvCxnSpPr>
          <p:cNvPr id="38" name="Connecteur droit 37"/>
          <p:cNvCxnSpPr/>
          <p:nvPr/>
        </p:nvCxnSpPr>
        <p:spPr>
          <a:xfrm>
            <a:off x="1438782" y="3953933"/>
            <a:ext cx="0" cy="139299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ZoneTexte 41"/>
          <p:cNvSpPr txBox="1"/>
          <p:nvPr/>
        </p:nvSpPr>
        <p:spPr>
          <a:xfrm>
            <a:off x="1024614" y="4019270"/>
            <a:ext cx="37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s</a:t>
            </a:r>
            <a:r>
              <a:rPr lang="fr-FR" sz="1400" dirty="0" smtClean="0"/>
              <a:t>1</a:t>
            </a:r>
            <a:endParaRPr lang="fr-FR" sz="1400" dirty="0"/>
          </a:p>
        </p:txBody>
      </p:sp>
      <p:sp>
        <p:nvSpPr>
          <p:cNvPr id="44" name="ZoneTexte 43"/>
          <p:cNvSpPr txBox="1"/>
          <p:nvPr/>
        </p:nvSpPr>
        <p:spPr>
          <a:xfrm>
            <a:off x="1025650" y="4421274"/>
            <a:ext cx="354170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s</a:t>
            </a:r>
            <a:r>
              <a:rPr lang="fr-FR" sz="1400" dirty="0"/>
              <a:t>2</a:t>
            </a:r>
            <a:endParaRPr lang="fr-FR" dirty="0"/>
          </a:p>
        </p:txBody>
      </p:sp>
      <p:sp>
        <p:nvSpPr>
          <p:cNvPr id="46" name="ZoneTexte 45"/>
          <p:cNvSpPr txBox="1"/>
          <p:nvPr/>
        </p:nvSpPr>
        <p:spPr>
          <a:xfrm>
            <a:off x="1024614" y="4783935"/>
            <a:ext cx="354170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s</a:t>
            </a:r>
            <a:r>
              <a:rPr lang="fr-FR" sz="1400" dirty="0"/>
              <a:t>3</a:t>
            </a:r>
          </a:p>
        </p:txBody>
      </p:sp>
      <p:sp>
        <p:nvSpPr>
          <p:cNvPr id="48" name="ZoneTexte 47"/>
          <p:cNvSpPr txBox="1"/>
          <p:nvPr/>
        </p:nvSpPr>
        <p:spPr>
          <a:xfrm rot="16200000">
            <a:off x="536623" y="4348098"/>
            <a:ext cx="6896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 smtClean="0"/>
              <a:t>Tasks</a:t>
            </a:r>
            <a:endParaRPr lang="fr-FR" sz="1600" dirty="0"/>
          </a:p>
        </p:txBody>
      </p:sp>
      <p:cxnSp>
        <p:nvCxnSpPr>
          <p:cNvPr id="9" name="Connecteur droit avec flèche 8"/>
          <p:cNvCxnSpPr/>
          <p:nvPr/>
        </p:nvCxnSpPr>
        <p:spPr>
          <a:xfrm>
            <a:off x="4752300" y="3420533"/>
            <a:ext cx="0" cy="347133"/>
          </a:xfrm>
          <a:prstGeom prst="straightConnector1">
            <a:avLst/>
          </a:prstGeom>
          <a:ln w="666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avec flèche 6"/>
          <p:cNvCxnSpPr/>
          <p:nvPr/>
        </p:nvCxnSpPr>
        <p:spPr>
          <a:xfrm>
            <a:off x="1748594" y="1674458"/>
            <a:ext cx="114073" cy="128883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avec flèche 29"/>
          <p:cNvCxnSpPr/>
          <p:nvPr/>
        </p:nvCxnSpPr>
        <p:spPr>
          <a:xfrm>
            <a:off x="1752580" y="1684867"/>
            <a:ext cx="483883" cy="127842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avec flèche 31"/>
          <p:cNvCxnSpPr/>
          <p:nvPr/>
        </p:nvCxnSpPr>
        <p:spPr>
          <a:xfrm>
            <a:off x="1748593" y="1684631"/>
            <a:ext cx="2218387" cy="93000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ZoneTexte 12"/>
          <p:cNvSpPr txBox="1"/>
          <p:nvPr/>
        </p:nvSpPr>
        <p:spPr>
          <a:xfrm>
            <a:off x="1156469" y="1327790"/>
            <a:ext cx="13019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 smtClean="0"/>
              <a:t>Function</a:t>
            </a:r>
            <a:r>
              <a:rPr lang="fr-FR" sz="1400" dirty="0" smtClean="0"/>
              <a:t> calls</a:t>
            </a:r>
            <a:endParaRPr lang="en-US" sz="1400" dirty="0"/>
          </a:p>
        </p:txBody>
      </p:sp>
      <p:sp>
        <p:nvSpPr>
          <p:cNvPr id="33" name="ZoneTexte 32"/>
          <p:cNvSpPr txBox="1"/>
          <p:nvPr/>
        </p:nvSpPr>
        <p:spPr>
          <a:xfrm>
            <a:off x="4608512" y="6462533"/>
            <a:ext cx="4597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/>
              <a:t>[D., </a:t>
            </a:r>
            <a:r>
              <a:rPr lang="fr-FR" b="1" dirty="0" err="1" smtClean="0"/>
              <a:t>Schnorr</a:t>
            </a:r>
            <a:r>
              <a:rPr lang="fr-FR" b="1" dirty="0" smtClean="0"/>
              <a:t> et al., RR-8524, </a:t>
            </a:r>
            <a:r>
              <a:rPr lang="fr-FR" b="1" dirty="0" err="1" smtClean="0"/>
              <a:t>Inria</a:t>
            </a:r>
            <a:r>
              <a:rPr lang="fr-FR" b="1" dirty="0" smtClean="0"/>
              <a:t>]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60703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78718893"/>
              </p:ext>
            </p:extLst>
          </p:nvPr>
        </p:nvGraphicFramePr>
        <p:xfrm>
          <a:off x="856467" y="2068333"/>
          <a:ext cx="7183709" cy="42690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086" name="Visio" r:id="rId5" imgW="10144048" imgH="6029305" progId="Visio.Drawing.15">
                  <p:embed/>
                </p:oleObj>
              </mc:Choice>
              <mc:Fallback>
                <p:oleObj name="Visio" r:id="rId5" imgW="10144048" imgH="602930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56467" y="2068333"/>
                        <a:ext cx="7183709" cy="426906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Task</a:t>
            </a:r>
            <a:r>
              <a:rPr lang="fr-FR" dirty="0"/>
              <a:t> s</a:t>
            </a:r>
            <a:r>
              <a:rPr lang="fr-FR" dirty="0" smtClean="0"/>
              <a:t>1 – </a:t>
            </a:r>
            <a:r>
              <a:rPr lang="fr-FR" dirty="0" err="1" smtClean="0">
                <a:solidFill>
                  <a:srgbClr val="7030A0"/>
                </a:solidFill>
              </a:rPr>
              <a:t>purple</a:t>
            </a:r>
            <a:r>
              <a:rPr lang="fr-FR" dirty="0" smtClean="0">
                <a:solidFill>
                  <a:srgbClr val="7030A0"/>
                </a:solidFill>
              </a:rPr>
              <a:t> </a:t>
            </a:r>
            <a:r>
              <a:rPr lang="fr-FR" dirty="0" err="1" smtClean="0">
                <a:solidFill>
                  <a:srgbClr val="7030A0"/>
                </a:solidFill>
              </a:rPr>
              <a:t>function</a:t>
            </a:r>
            <a:r>
              <a:rPr lang="fr-FR" dirty="0" smtClean="0">
                <a:solidFill>
                  <a:srgbClr val="7030A0"/>
                </a:solidFill>
              </a:rPr>
              <a:t> J5</a:t>
            </a:r>
            <a:endParaRPr lang="fr-FR" dirty="0">
              <a:solidFill>
                <a:srgbClr val="7030A0"/>
              </a:solidFill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6524625" y="6492875"/>
            <a:ext cx="2444750" cy="365125"/>
          </a:xfrm>
        </p:spPr>
        <p:txBody>
          <a:bodyPr/>
          <a:lstStyle/>
          <a:p>
            <a:fld id="{87D9652F-9609-4EC6-8E0A-C96E14B58A2A}" type="slidenum">
              <a:rPr lang="fr-FR" smtClean="0"/>
              <a:pPr/>
              <a:t>27</a:t>
            </a:fld>
            <a:endParaRPr lang="fr-FR" dirty="0"/>
          </a:p>
        </p:txBody>
      </p:sp>
      <p:cxnSp>
        <p:nvCxnSpPr>
          <p:cNvPr id="39" name="Connecteur droit 38"/>
          <p:cNvCxnSpPr/>
          <p:nvPr/>
        </p:nvCxnSpPr>
        <p:spPr>
          <a:xfrm flipV="1">
            <a:off x="816826" y="5746729"/>
            <a:ext cx="577556" cy="56209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/>
          <p:cNvCxnSpPr/>
          <p:nvPr/>
        </p:nvCxnSpPr>
        <p:spPr>
          <a:xfrm>
            <a:off x="802468" y="4271331"/>
            <a:ext cx="0" cy="206458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/>
          <p:nvPr/>
        </p:nvCxnSpPr>
        <p:spPr>
          <a:xfrm flipV="1">
            <a:off x="793284" y="6317144"/>
            <a:ext cx="6488049" cy="1044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3"/>
          <p:cNvSpPr txBox="1"/>
          <p:nvPr/>
        </p:nvSpPr>
        <p:spPr>
          <a:xfrm>
            <a:off x="1400426" y="6317144"/>
            <a:ext cx="361764" cy="302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t1</a:t>
            </a:r>
            <a:endParaRPr lang="fr-FR" sz="1600" dirty="0"/>
          </a:p>
        </p:txBody>
      </p:sp>
      <p:sp>
        <p:nvSpPr>
          <p:cNvPr id="41" name="ZoneTexte 40"/>
          <p:cNvSpPr txBox="1"/>
          <p:nvPr/>
        </p:nvSpPr>
        <p:spPr>
          <a:xfrm>
            <a:off x="2529187" y="6336126"/>
            <a:ext cx="361764" cy="302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t2</a:t>
            </a:r>
            <a:endParaRPr lang="fr-FR" sz="1600" dirty="0"/>
          </a:p>
        </p:txBody>
      </p:sp>
      <p:sp>
        <p:nvSpPr>
          <p:cNvPr id="43" name="ZoneTexte 42"/>
          <p:cNvSpPr txBox="1"/>
          <p:nvPr/>
        </p:nvSpPr>
        <p:spPr>
          <a:xfrm>
            <a:off x="3631024" y="6327593"/>
            <a:ext cx="361764" cy="302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t3</a:t>
            </a:r>
            <a:endParaRPr lang="fr-FR" sz="1600" dirty="0"/>
          </a:p>
        </p:txBody>
      </p:sp>
      <p:sp>
        <p:nvSpPr>
          <p:cNvPr id="45" name="ZoneTexte 44"/>
          <p:cNvSpPr txBox="1"/>
          <p:nvPr/>
        </p:nvSpPr>
        <p:spPr>
          <a:xfrm>
            <a:off x="4913743" y="6310262"/>
            <a:ext cx="361764" cy="302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t4</a:t>
            </a:r>
            <a:endParaRPr lang="fr-FR" sz="1600" dirty="0"/>
          </a:p>
        </p:txBody>
      </p:sp>
      <p:sp>
        <p:nvSpPr>
          <p:cNvPr id="47" name="ZoneTexte 46"/>
          <p:cNvSpPr txBox="1"/>
          <p:nvPr/>
        </p:nvSpPr>
        <p:spPr>
          <a:xfrm>
            <a:off x="6093715" y="6327593"/>
            <a:ext cx="361764" cy="302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t5</a:t>
            </a:r>
            <a:endParaRPr lang="fr-FR" sz="1600" dirty="0"/>
          </a:p>
        </p:txBody>
      </p:sp>
      <p:sp>
        <p:nvSpPr>
          <p:cNvPr id="51" name="ZoneTexte 50"/>
          <p:cNvSpPr txBox="1"/>
          <p:nvPr/>
        </p:nvSpPr>
        <p:spPr>
          <a:xfrm>
            <a:off x="425457" y="5069566"/>
            <a:ext cx="354170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s</a:t>
            </a:r>
            <a:r>
              <a:rPr lang="fr-FR" sz="1400" dirty="0"/>
              <a:t>2</a:t>
            </a:r>
          </a:p>
        </p:txBody>
      </p:sp>
      <p:sp>
        <p:nvSpPr>
          <p:cNvPr id="55" name="ZoneTexte 54"/>
          <p:cNvSpPr txBox="1"/>
          <p:nvPr/>
        </p:nvSpPr>
        <p:spPr>
          <a:xfrm>
            <a:off x="425457" y="5709872"/>
            <a:ext cx="354170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s</a:t>
            </a:r>
            <a:r>
              <a:rPr lang="fr-FR" sz="1400" dirty="0"/>
              <a:t>3</a:t>
            </a:r>
          </a:p>
        </p:txBody>
      </p:sp>
      <p:sp>
        <p:nvSpPr>
          <p:cNvPr id="25" name="ZoneTexte 24"/>
          <p:cNvSpPr txBox="1"/>
          <p:nvPr/>
        </p:nvSpPr>
        <p:spPr>
          <a:xfrm>
            <a:off x="3631024" y="6568015"/>
            <a:ext cx="1649369" cy="275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Time (</a:t>
            </a:r>
            <a:r>
              <a:rPr lang="fr-FR" sz="1400" dirty="0" err="1" smtClean="0"/>
              <a:t>discrete</a:t>
            </a:r>
            <a:r>
              <a:rPr lang="fr-FR" sz="1400" dirty="0" smtClean="0"/>
              <a:t>)</a:t>
            </a:r>
            <a:endParaRPr lang="fr-FR" sz="1400" dirty="0"/>
          </a:p>
        </p:txBody>
      </p:sp>
      <p:sp>
        <p:nvSpPr>
          <p:cNvPr id="26" name="ZoneTexte 25"/>
          <p:cNvSpPr txBox="1"/>
          <p:nvPr/>
        </p:nvSpPr>
        <p:spPr>
          <a:xfrm rot="16200000">
            <a:off x="-22690" y="5134345"/>
            <a:ext cx="6896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 smtClean="0"/>
              <a:t>Tasks</a:t>
            </a:r>
            <a:endParaRPr lang="fr-FR" sz="1600" dirty="0"/>
          </a:p>
        </p:txBody>
      </p:sp>
      <p:cxnSp>
        <p:nvCxnSpPr>
          <p:cNvPr id="29" name="Connecteur droit avec flèche 28"/>
          <p:cNvCxnSpPr/>
          <p:nvPr/>
        </p:nvCxnSpPr>
        <p:spPr>
          <a:xfrm flipV="1">
            <a:off x="1438782" y="1918542"/>
            <a:ext cx="6528351" cy="1183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ZoneTexte 30"/>
          <p:cNvSpPr txBox="1"/>
          <p:nvPr/>
        </p:nvSpPr>
        <p:spPr>
          <a:xfrm>
            <a:off x="3992788" y="1505411"/>
            <a:ext cx="2081907" cy="275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Time (</a:t>
            </a:r>
            <a:r>
              <a:rPr lang="fr-FR" sz="1400" dirty="0" err="1" smtClean="0"/>
              <a:t>continuous</a:t>
            </a:r>
            <a:r>
              <a:rPr lang="fr-FR" sz="1400" dirty="0" smtClean="0"/>
              <a:t>)</a:t>
            </a:r>
            <a:endParaRPr lang="fr-FR" sz="1400" dirty="0"/>
          </a:p>
        </p:txBody>
      </p:sp>
      <p:cxnSp>
        <p:nvCxnSpPr>
          <p:cNvPr id="34" name="Connecteur droit 33"/>
          <p:cNvCxnSpPr/>
          <p:nvPr/>
        </p:nvCxnSpPr>
        <p:spPr>
          <a:xfrm>
            <a:off x="1438782" y="1930372"/>
            <a:ext cx="0" cy="123782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ZoneTexte 34"/>
          <p:cNvSpPr txBox="1"/>
          <p:nvPr/>
        </p:nvSpPr>
        <p:spPr>
          <a:xfrm>
            <a:off x="1044264" y="2109269"/>
            <a:ext cx="37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>
                <a:solidFill>
                  <a:schemeClr val="accent2"/>
                </a:solidFill>
              </a:rPr>
              <a:t>s</a:t>
            </a:r>
            <a:r>
              <a:rPr lang="fr-FR" sz="1400" b="1" dirty="0" smtClean="0">
                <a:solidFill>
                  <a:schemeClr val="accent2"/>
                </a:solidFill>
              </a:rPr>
              <a:t>1</a:t>
            </a:r>
            <a:endParaRPr lang="fr-FR" sz="1400" b="1" dirty="0">
              <a:solidFill>
                <a:schemeClr val="accent2"/>
              </a:solidFill>
            </a:endParaRPr>
          </a:p>
        </p:txBody>
      </p:sp>
      <p:sp>
        <p:nvSpPr>
          <p:cNvPr id="36" name="ZoneTexte 35"/>
          <p:cNvSpPr txBox="1"/>
          <p:nvPr/>
        </p:nvSpPr>
        <p:spPr>
          <a:xfrm>
            <a:off x="1045300" y="2511273"/>
            <a:ext cx="354170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s</a:t>
            </a:r>
            <a:r>
              <a:rPr lang="fr-FR" sz="1400" dirty="0"/>
              <a:t>2</a:t>
            </a:r>
            <a:endParaRPr lang="fr-FR" dirty="0"/>
          </a:p>
        </p:txBody>
      </p:sp>
      <p:sp>
        <p:nvSpPr>
          <p:cNvPr id="37" name="ZoneTexte 36"/>
          <p:cNvSpPr txBox="1"/>
          <p:nvPr/>
        </p:nvSpPr>
        <p:spPr>
          <a:xfrm>
            <a:off x="1044264" y="2873934"/>
            <a:ext cx="354170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s</a:t>
            </a:r>
            <a:r>
              <a:rPr lang="fr-FR" sz="1400" dirty="0"/>
              <a:t>3</a:t>
            </a:r>
          </a:p>
        </p:txBody>
      </p:sp>
      <p:sp>
        <p:nvSpPr>
          <p:cNvPr id="49" name="ZoneTexte 48"/>
          <p:cNvSpPr txBox="1"/>
          <p:nvPr/>
        </p:nvSpPr>
        <p:spPr>
          <a:xfrm rot="16200000">
            <a:off x="538225" y="2449212"/>
            <a:ext cx="6896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 smtClean="0"/>
              <a:t>Tasks</a:t>
            </a:r>
            <a:endParaRPr lang="fr-FR" sz="1600" dirty="0"/>
          </a:p>
        </p:txBody>
      </p:sp>
      <p:sp>
        <p:nvSpPr>
          <p:cNvPr id="66" name="ZoneTexte 65"/>
          <p:cNvSpPr txBox="1"/>
          <p:nvPr/>
        </p:nvSpPr>
        <p:spPr>
          <a:xfrm>
            <a:off x="512928" y="3926729"/>
            <a:ext cx="343539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accent1"/>
                </a:solidFill>
              </a:rPr>
              <a:t>J</a:t>
            </a:r>
            <a:r>
              <a:rPr lang="fr-FR" sz="1400" dirty="0" smtClean="0">
                <a:solidFill>
                  <a:schemeClr val="accent1"/>
                </a:solidFill>
              </a:rPr>
              <a:t>1</a:t>
            </a:r>
            <a:endParaRPr lang="fr-FR" sz="1400" dirty="0">
              <a:solidFill>
                <a:schemeClr val="accent1"/>
              </a:solidFill>
            </a:endParaRPr>
          </a:p>
        </p:txBody>
      </p:sp>
      <p:sp>
        <p:nvSpPr>
          <p:cNvPr id="69" name="ZoneTexte 68"/>
          <p:cNvSpPr txBox="1"/>
          <p:nvPr/>
        </p:nvSpPr>
        <p:spPr>
          <a:xfrm>
            <a:off x="651484" y="3806282"/>
            <a:ext cx="343539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00B050"/>
                </a:solidFill>
              </a:rPr>
              <a:t>J</a:t>
            </a:r>
            <a:r>
              <a:rPr lang="fr-FR" sz="1400" dirty="0" smtClean="0">
                <a:solidFill>
                  <a:srgbClr val="00B050"/>
                </a:solidFill>
              </a:rPr>
              <a:t>2</a:t>
            </a:r>
            <a:endParaRPr lang="fr-FR" sz="1400" dirty="0">
              <a:solidFill>
                <a:srgbClr val="00B050"/>
              </a:solidFill>
            </a:endParaRPr>
          </a:p>
        </p:txBody>
      </p:sp>
      <p:sp>
        <p:nvSpPr>
          <p:cNvPr id="70" name="ZoneTexte 69"/>
          <p:cNvSpPr txBox="1"/>
          <p:nvPr/>
        </p:nvSpPr>
        <p:spPr>
          <a:xfrm>
            <a:off x="802017" y="3674462"/>
            <a:ext cx="343539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C00000"/>
                </a:solidFill>
              </a:rPr>
              <a:t>J</a:t>
            </a:r>
            <a:r>
              <a:rPr lang="fr-FR" sz="1400" dirty="0" smtClean="0">
                <a:solidFill>
                  <a:srgbClr val="C00000"/>
                </a:solidFill>
              </a:rPr>
              <a:t>3</a:t>
            </a:r>
            <a:endParaRPr lang="fr-FR" sz="1400" dirty="0">
              <a:solidFill>
                <a:srgbClr val="C00000"/>
              </a:solidFill>
            </a:endParaRPr>
          </a:p>
        </p:txBody>
      </p:sp>
      <p:sp>
        <p:nvSpPr>
          <p:cNvPr id="71" name="ZoneTexte 70"/>
          <p:cNvSpPr txBox="1"/>
          <p:nvPr/>
        </p:nvSpPr>
        <p:spPr>
          <a:xfrm>
            <a:off x="943817" y="3532456"/>
            <a:ext cx="343539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accent3">
                    <a:lumMod val="75000"/>
                  </a:schemeClr>
                </a:solidFill>
              </a:rPr>
              <a:t>J</a:t>
            </a:r>
            <a:r>
              <a:rPr lang="fr-FR" sz="1400" dirty="0" smtClean="0">
                <a:solidFill>
                  <a:schemeClr val="accent3">
                    <a:lumMod val="75000"/>
                  </a:schemeClr>
                </a:solidFill>
              </a:rPr>
              <a:t>4</a:t>
            </a:r>
            <a:endParaRPr lang="fr-FR" sz="14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73" name="ZoneTexte 72"/>
          <p:cNvSpPr txBox="1"/>
          <p:nvPr/>
        </p:nvSpPr>
        <p:spPr>
          <a:xfrm rot="18889622">
            <a:off x="190717" y="3629501"/>
            <a:ext cx="9733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 smtClean="0"/>
              <a:t>Functions</a:t>
            </a:r>
            <a:endParaRPr lang="fr-FR" sz="1400" dirty="0"/>
          </a:p>
        </p:txBody>
      </p:sp>
      <p:sp>
        <p:nvSpPr>
          <p:cNvPr id="74" name="ZoneTexte 73"/>
          <p:cNvSpPr txBox="1"/>
          <p:nvPr/>
        </p:nvSpPr>
        <p:spPr>
          <a:xfrm>
            <a:off x="1075587" y="3435017"/>
            <a:ext cx="343539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>
                <a:solidFill>
                  <a:srgbClr val="7030A0"/>
                </a:solidFill>
              </a:rPr>
              <a:t>J</a:t>
            </a:r>
            <a:r>
              <a:rPr lang="fr-FR" sz="1400" dirty="0">
                <a:solidFill>
                  <a:srgbClr val="7030A0"/>
                </a:solidFill>
              </a:rPr>
              <a:t>5</a:t>
            </a:r>
          </a:p>
        </p:txBody>
      </p:sp>
      <p:cxnSp>
        <p:nvCxnSpPr>
          <p:cNvPr id="75" name="Connecteur droit 74"/>
          <p:cNvCxnSpPr/>
          <p:nvPr/>
        </p:nvCxnSpPr>
        <p:spPr>
          <a:xfrm flipV="1">
            <a:off x="793284" y="3605926"/>
            <a:ext cx="645498" cy="631130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ZoneTexte 55"/>
          <p:cNvSpPr txBox="1"/>
          <p:nvPr/>
        </p:nvSpPr>
        <p:spPr>
          <a:xfrm>
            <a:off x="425457" y="4367181"/>
            <a:ext cx="37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>
                <a:solidFill>
                  <a:schemeClr val="accent2"/>
                </a:solidFill>
              </a:rPr>
              <a:t>s</a:t>
            </a:r>
            <a:r>
              <a:rPr lang="fr-FR" sz="1400" b="1" dirty="0" smtClean="0">
                <a:solidFill>
                  <a:schemeClr val="accent2"/>
                </a:solidFill>
              </a:rPr>
              <a:t>1</a:t>
            </a:r>
          </a:p>
        </p:txBody>
      </p:sp>
      <p:cxnSp>
        <p:nvCxnSpPr>
          <p:cNvPr id="20" name="Connecteur droit avec flèche 19"/>
          <p:cNvCxnSpPr/>
          <p:nvPr/>
        </p:nvCxnSpPr>
        <p:spPr>
          <a:xfrm flipH="1">
            <a:off x="4478867" y="2384439"/>
            <a:ext cx="149377" cy="1290023"/>
          </a:xfrm>
          <a:prstGeom prst="straightConnector1">
            <a:avLst/>
          </a:prstGeom>
          <a:ln w="3492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 droit avec flèche 62"/>
          <p:cNvCxnSpPr/>
          <p:nvPr/>
        </p:nvCxnSpPr>
        <p:spPr>
          <a:xfrm flipH="1">
            <a:off x="5020733" y="2384439"/>
            <a:ext cx="34147" cy="1290023"/>
          </a:xfrm>
          <a:prstGeom prst="straightConnector1">
            <a:avLst/>
          </a:prstGeom>
          <a:ln w="3492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eur droit avec flèche 71"/>
          <p:cNvCxnSpPr/>
          <p:nvPr/>
        </p:nvCxnSpPr>
        <p:spPr>
          <a:xfrm>
            <a:off x="5481515" y="2391020"/>
            <a:ext cx="377418" cy="1283442"/>
          </a:xfrm>
          <a:prstGeom prst="straightConnector1">
            <a:avLst/>
          </a:prstGeom>
          <a:ln w="3492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0784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52731472"/>
              </p:ext>
            </p:extLst>
          </p:nvPr>
        </p:nvGraphicFramePr>
        <p:xfrm>
          <a:off x="856467" y="2071484"/>
          <a:ext cx="7187968" cy="4271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8342" name="Visio" r:id="rId5" imgW="10144048" imgH="6029305" progId="Visio.Drawing.15">
                  <p:embed/>
                </p:oleObj>
              </mc:Choice>
              <mc:Fallback>
                <p:oleObj name="Visio" r:id="rId5" imgW="10144048" imgH="602930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56467" y="2071484"/>
                        <a:ext cx="7187968" cy="4271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Task</a:t>
            </a:r>
            <a:r>
              <a:rPr lang="fr-FR" dirty="0"/>
              <a:t> s1 – </a:t>
            </a:r>
            <a:r>
              <a:rPr lang="fr-FR" dirty="0" err="1" smtClean="0">
                <a:solidFill>
                  <a:schemeClr val="accent2"/>
                </a:solidFill>
              </a:rPr>
              <a:t>red</a:t>
            </a:r>
            <a:r>
              <a:rPr lang="fr-FR" dirty="0" smtClean="0">
                <a:solidFill>
                  <a:schemeClr val="accent2"/>
                </a:solidFill>
              </a:rPr>
              <a:t> </a:t>
            </a:r>
            <a:r>
              <a:rPr lang="fr-FR" dirty="0" err="1">
                <a:solidFill>
                  <a:schemeClr val="accent2"/>
                </a:solidFill>
              </a:rPr>
              <a:t>function</a:t>
            </a:r>
            <a:r>
              <a:rPr lang="fr-FR" dirty="0">
                <a:solidFill>
                  <a:schemeClr val="accent2"/>
                </a:solidFill>
              </a:rPr>
              <a:t> J</a:t>
            </a:r>
            <a:r>
              <a:rPr lang="fr-FR" dirty="0" smtClean="0">
                <a:solidFill>
                  <a:schemeClr val="accent2"/>
                </a:solidFill>
              </a:rPr>
              <a:t>3</a:t>
            </a:r>
            <a:endParaRPr lang="fr-FR" dirty="0">
              <a:solidFill>
                <a:schemeClr val="accent2"/>
              </a:solidFill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6524625" y="6492875"/>
            <a:ext cx="2444750" cy="365125"/>
          </a:xfrm>
        </p:spPr>
        <p:txBody>
          <a:bodyPr/>
          <a:lstStyle/>
          <a:p>
            <a:fld id="{87D9652F-9609-4EC6-8E0A-C96E14B58A2A}" type="slidenum">
              <a:rPr lang="fr-FR" smtClean="0"/>
              <a:pPr/>
              <a:t>28</a:t>
            </a:fld>
            <a:endParaRPr lang="fr-FR" dirty="0"/>
          </a:p>
        </p:txBody>
      </p:sp>
      <p:cxnSp>
        <p:nvCxnSpPr>
          <p:cNvPr id="39" name="Connecteur droit 38"/>
          <p:cNvCxnSpPr/>
          <p:nvPr/>
        </p:nvCxnSpPr>
        <p:spPr>
          <a:xfrm flipV="1">
            <a:off x="816826" y="5746729"/>
            <a:ext cx="577556" cy="56209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/>
          <p:cNvCxnSpPr/>
          <p:nvPr/>
        </p:nvCxnSpPr>
        <p:spPr>
          <a:xfrm>
            <a:off x="802468" y="4271331"/>
            <a:ext cx="0" cy="206458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/>
          <p:nvPr/>
        </p:nvCxnSpPr>
        <p:spPr>
          <a:xfrm flipV="1">
            <a:off x="793284" y="6317144"/>
            <a:ext cx="6488049" cy="1044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3"/>
          <p:cNvSpPr txBox="1"/>
          <p:nvPr/>
        </p:nvSpPr>
        <p:spPr>
          <a:xfrm>
            <a:off x="1400426" y="6317144"/>
            <a:ext cx="361764" cy="302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t1</a:t>
            </a:r>
            <a:endParaRPr lang="fr-FR" sz="1600" dirty="0"/>
          </a:p>
        </p:txBody>
      </p:sp>
      <p:sp>
        <p:nvSpPr>
          <p:cNvPr id="41" name="ZoneTexte 40"/>
          <p:cNvSpPr txBox="1"/>
          <p:nvPr/>
        </p:nvSpPr>
        <p:spPr>
          <a:xfrm>
            <a:off x="2529187" y="6336126"/>
            <a:ext cx="361764" cy="302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t2</a:t>
            </a:r>
            <a:endParaRPr lang="fr-FR" sz="1600" dirty="0"/>
          </a:p>
        </p:txBody>
      </p:sp>
      <p:sp>
        <p:nvSpPr>
          <p:cNvPr id="43" name="ZoneTexte 42"/>
          <p:cNvSpPr txBox="1"/>
          <p:nvPr/>
        </p:nvSpPr>
        <p:spPr>
          <a:xfrm>
            <a:off x="3631024" y="6327593"/>
            <a:ext cx="361764" cy="302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t3</a:t>
            </a:r>
            <a:endParaRPr lang="fr-FR" sz="1600" dirty="0"/>
          </a:p>
        </p:txBody>
      </p:sp>
      <p:sp>
        <p:nvSpPr>
          <p:cNvPr id="45" name="ZoneTexte 44"/>
          <p:cNvSpPr txBox="1"/>
          <p:nvPr/>
        </p:nvSpPr>
        <p:spPr>
          <a:xfrm>
            <a:off x="4913743" y="6310262"/>
            <a:ext cx="361764" cy="302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t4</a:t>
            </a:r>
            <a:endParaRPr lang="fr-FR" sz="1600" dirty="0"/>
          </a:p>
        </p:txBody>
      </p:sp>
      <p:sp>
        <p:nvSpPr>
          <p:cNvPr id="47" name="ZoneTexte 46"/>
          <p:cNvSpPr txBox="1"/>
          <p:nvPr/>
        </p:nvSpPr>
        <p:spPr>
          <a:xfrm>
            <a:off x="6093715" y="6327593"/>
            <a:ext cx="361764" cy="302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t5</a:t>
            </a:r>
            <a:endParaRPr lang="fr-FR" sz="1600" dirty="0"/>
          </a:p>
        </p:txBody>
      </p:sp>
      <p:sp>
        <p:nvSpPr>
          <p:cNvPr id="51" name="ZoneTexte 50"/>
          <p:cNvSpPr txBox="1"/>
          <p:nvPr/>
        </p:nvSpPr>
        <p:spPr>
          <a:xfrm>
            <a:off x="425457" y="5069566"/>
            <a:ext cx="354170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s</a:t>
            </a:r>
            <a:r>
              <a:rPr lang="fr-FR" sz="1400" dirty="0"/>
              <a:t>2</a:t>
            </a:r>
          </a:p>
        </p:txBody>
      </p:sp>
      <p:sp>
        <p:nvSpPr>
          <p:cNvPr id="55" name="ZoneTexte 54"/>
          <p:cNvSpPr txBox="1"/>
          <p:nvPr/>
        </p:nvSpPr>
        <p:spPr>
          <a:xfrm>
            <a:off x="425457" y="5709872"/>
            <a:ext cx="354170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s</a:t>
            </a:r>
            <a:r>
              <a:rPr lang="fr-FR" sz="1400" dirty="0"/>
              <a:t>3</a:t>
            </a:r>
          </a:p>
        </p:txBody>
      </p:sp>
      <p:sp>
        <p:nvSpPr>
          <p:cNvPr id="25" name="ZoneTexte 24"/>
          <p:cNvSpPr txBox="1"/>
          <p:nvPr/>
        </p:nvSpPr>
        <p:spPr>
          <a:xfrm>
            <a:off x="3631024" y="6568015"/>
            <a:ext cx="1649369" cy="275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Time (</a:t>
            </a:r>
            <a:r>
              <a:rPr lang="fr-FR" sz="1400" dirty="0" err="1" smtClean="0"/>
              <a:t>discrete</a:t>
            </a:r>
            <a:r>
              <a:rPr lang="fr-FR" sz="1400" dirty="0" smtClean="0"/>
              <a:t>)</a:t>
            </a:r>
            <a:endParaRPr lang="fr-FR" sz="1400" dirty="0"/>
          </a:p>
        </p:txBody>
      </p:sp>
      <p:sp>
        <p:nvSpPr>
          <p:cNvPr id="26" name="ZoneTexte 25"/>
          <p:cNvSpPr txBox="1"/>
          <p:nvPr/>
        </p:nvSpPr>
        <p:spPr>
          <a:xfrm rot="16200000">
            <a:off x="-22690" y="5134345"/>
            <a:ext cx="6896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 smtClean="0"/>
              <a:t>Tasks</a:t>
            </a:r>
            <a:endParaRPr lang="fr-FR" sz="1600" dirty="0"/>
          </a:p>
        </p:txBody>
      </p:sp>
      <p:cxnSp>
        <p:nvCxnSpPr>
          <p:cNvPr id="29" name="Connecteur droit avec flèche 28"/>
          <p:cNvCxnSpPr/>
          <p:nvPr/>
        </p:nvCxnSpPr>
        <p:spPr>
          <a:xfrm flipV="1">
            <a:off x="1438782" y="1918542"/>
            <a:ext cx="6528351" cy="1183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ZoneTexte 30"/>
          <p:cNvSpPr txBox="1"/>
          <p:nvPr/>
        </p:nvSpPr>
        <p:spPr>
          <a:xfrm>
            <a:off x="3992788" y="1505411"/>
            <a:ext cx="2081907" cy="275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Time (</a:t>
            </a:r>
            <a:r>
              <a:rPr lang="fr-FR" sz="1400" dirty="0" err="1" smtClean="0"/>
              <a:t>continuous</a:t>
            </a:r>
            <a:r>
              <a:rPr lang="fr-FR" sz="1400" dirty="0" smtClean="0"/>
              <a:t>)</a:t>
            </a:r>
            <a:endParaRPr lang="fr-FR" sz="1400" dirty="0"/>
          </a:p>
        </p:txBody>
      </p:sp>
      <p:cxnSp>
        <p:nvCxnSpPr>
          <p:cNvPr id="34" name="Connecteur droit 33"/>
          <p:cNvCxnSpPr/>
          <p:nvPr/>
        </p:nvCxnSpPr>
        <p:spPr>
          <a:xfrm>
            <a:off x="1438782" y="1930372"/>
            <a:ext cx="0" cy="123782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ZoneTexte 34"/>
          <p:cNvSpPr txBox="1"/>
          <p:nvPr/>
        </p:nvSpPr>
        <p:spPr>
          <a:xfrm>
            <a:off x="1044264" y="2109269"/>
            <a:ext cx="37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>
                <a:solidFill>
                  <a:schemeClr val="accent2"/>
                </a:solidFill>
              </a:rPr>
              <a:t>s</a:t>
            </a:r>
            <a:r>
              <a:rPr lang="fr-FR" sz="1400" b="1" dirty="0" smtClean="0">
                <a:solidFill>
                  <a:schemeClr val="accent2"/>
                </a:solidFill>
              </a:rPr>
              <a:t>1</a:t>
            </a:r>
            <a:endParaRPr lang="fr-FR" sz="1400" b="1" dirty="0">
              <a:solidFill>
                <a:schemeClr val="accent2"/>
              </a:solidFill>
            </a:endParaRPr>
          </a:p>
        </p:txBody>
      </p:sp>
      <p:sp>
        <p:nvSpPr>
          <p:cNvPr id="36" name="ZoneTexte 35"/>
          <p:cNvSpPr txBox="1"/>
          <p:nvPr/>
        </p:nvSpPr>
        <p:spPr>
          <a:xfrm>
            <a:off x="1045300" y="2511273"/>
            <a:ext cx="354170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s</a:t>
            </a:r>
            <a:r>
              <a:rPr lang="fr-FR" sz="1400" dirty="0"/>
              <a:t>2</a:t>
            </a:r>
            <a:endParaRPr lang="fr-FR" dirty="0"/>
          </a:p>
        </p:txBody>
      </p:sp>
      <p:sp>
        <p:nvSpPr>
          <p:cNvPr id="37" name="ZoneTexte 36"/>
          <p:cNvSpPr txBox="1"/>
          <p:nvPr/>
        </p:nvSpPr>
        <p:spPr>
          <a:xfrm>
            <a:off x="1044264" y="2873934"/>
            <a:ext cx="354170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s</a:t>
            </a:r>
            <a:r>
              <a:rPr lang="fr-FR" sz="1400" dirty="0"/>
              <a:t>3</a:t>
            </a:r>
          </a:p>
        </p:txBody>
      </p:sp>
      <p:sp>
        <p:nvSpPr>
          <p:cNvPr id="49" name="ZoneTexte 48"/>
          <p:cNvSpPr txBox="1"/>
          <p:nvPr/>
        </p:nvSpPr>
        <p:spPr>
          <a:xfrm rot="16200000">
            <a:off x="538225" y="2449212"/>
            <a:ext cx="6896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 smtClean="0"/>
              <a:t>Tasks</a:t>
            </a:r>
            <a:endParaRPr lang="fr-FR" sz="1600" dirty="0"/>
          </a:p>
        </p:txBody>
      </p:sp>
      <p:sp>
        <p:nvSpPr>
          <p:cNvPr id="66" name="ZoneTexte 65"/>
          <p:cNvSpPr txBox="1"/>
          <p:nvPr/>
        </p:nvSpPr>
        <p:spPr>
          <a:xfrm>
            <a:off x="512928" y="3926729"/>
            <a:ext cx="343539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accent1"/>
                </a:solidFill>
              </a:rPr>
              <a:t>J</a:t>
            </a:r>
            <a:r>
              <a:rPr lang="fr-FR" sz="1400" dirty="0" smtClean="0">
                <a:solidFill>
                  <a:schemeClr val="accent1"/>
                </a:solidFill>
              </a:rPr>
              <a:t>1</a:t>
            </a:r>
            <a:endParaRPr lang="fr-FR" sz="1400" dirty="0">
              <a:solidFill>
                <a:schemeClr val="accent1"/>
              </a:solidFill>
            </a:endParaRPr>
          </a:p>
        </p:txBody>
      </p:sp>
      <p:sp>
        <p:nvSpPr>
          <p:cNvPr id="69" name="ZoneTexte 68"/>
          <p:cNvSpPr txBox="1"/>
          <p:nvPr/>
        </p:nvSpPr>
        <p:spPr>
          <a:xfrm>
            <a:off x="651484" y="3806282"/>
            <a:ext cx="343539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00B050"/>
                </a:solidFill>
              </a:rPr>
              <a:t>J</a:t>
            </a:r>
            <a:r>
              <a:rPr lang="fr-FR" sz="1400" dirty="0" smtClean="0">
                <a:solidFill>
                  <a:srgbClr val="00B050"/>
                </a:solidFill>
              </a:rPr>
              <a:t>2</a:t>
            </a:r>
            <a:endParaRPr lang="fr-FR" sz="1400" dirty="0">
              <a:solidFill>
                <a:srgbClr val="00B050"/>
              </a:solidFill>
            </a:endParaRPr>
          </a:p>
        </p:txBody>
      </p:sp>
      <p:sp>
        <p:nvSpPr>
          <p:cNvPr id="70" name="ZoneTexte 69"/>
          <p:cNvSpPr txBox="1"/>
          <p:nvPr/>
        </p:nvSpPr>
        <p:spPr>
          <a:xfrm>
            <a:off x="802017" y="3674462"/>
            <a:ext cx="343539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C00000"/>
                </a:solidFill>
              </a:rPr>
              <a:t>J</a:t>
            </a:r>
            <a:r>
              <a:rPr lang="fr-FR" sz="1400" dirty="0" smtClean="0">
                <a:solidFill>
                  <a:srgbClr val="C00000"/>
                </a:solidFill>
              </a:rPr>
              <a:t>3</a:t>
            </a:r>
            <a:endParaRPr lang="fr-FR" sz="1400" dirty="0">
              <a:solidFill>
                <a:srgbClr val="C00000"/>
              </a:solidFill>
            </a:endParaRPr>
          </a:p>
        </p:txBody>
      </p:sp>
      <p:sp>
        <p:nvSpPr>
          <p:cNvPr id="71" name="ZoneTexte 70"/>
          <p:cNvSpPr txBox="1"/>
          <p:nvPr/>
        </p:nvSpPr>
        <p:spPr>
          <a:xfrm>
            <a:off x="943817" y="3532456"/>
            <a:ext cx="343539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accent3">
                    <a:lumMod val="75000"/>
                  </a:schemeClr>
                </a:solidFill>
              </a:rPr>
              <a:t>J</a:t>
            </a:r>
            <a:r>
              <a:rPr lang="fr-FR" sz="1400" dirty="0" smtClean="0">
                <a:solidFill>
                  <a:schemeClr val="accent3">
                    <a:lumMod val="75000"/>
                  </a:schemeClr>
                </a:solidFill>
              </a:rPr>
              <a:t>4</a:t>
            </a:r>
            <a:endParaRPr lang="fr-FR" sz="14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73" name="ZoneTexte 72"/>
          <p:cNvSpPr txBox="1"/>
          <p:nvPr/>
        </p:nvSpPr>
        <p:spPr>
          <a:xfrm rot="18889622">
            <a:off x="190717" y="3629501"/>
            <a:ext cx="9733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 smtClean="0"/>
              <a:t>Functions</a:t>
            </a:r>
            <a:endParaRPr lang="fr-FR" sz="1400" dirty="0"/>
          </a:p>
        </p:txBody>
      </p:sp>
      <p:sp>
        <p:nvSpPr>
          <p:cNvPr id="74" name="ZoneTexte 73"/>
          <p:cNvSpPr txBox="1"/>
          <p:nvPr/>
        </p:nvSpPr>
        <p:spPr>
          <a:xfrm>
            <a:off x="1075587" y="3435017"/>
            <a:ext cx="343539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>
                <a:solidFill>
                  <a:srgbClr val="7030A0"/>
                </a:solidFill>
              </a:rPr>
              <a:t>J</a:t>
            </a:r>
            <a:r>
              <a:rPr lang="fr-FR" sz="1400" dirty="0">
                <a:solidFill>
                  <a:srgbClr val="7030A0"/>
                </a:solidFill>
              </a:rPr>
              <a:t>5</a:t>
            </a:r>
          </a:p>
        </p:txBody>
      </p:sp>
      <p:cxnSp>
        <p:nvCxnSpPr>
          <p:cNvPr id="75" name="Connecteur droit 74"/>
          <p:cNvCxnSpPr/>
          <p:nvPr/>
        </p:nvCxnSpPr>
        <p:spPr>
          <a:xfrm flipV="1">
            <a:off x="793284" y="3605926"/>
            <a:ext cx="645498" cy="631130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ZoneTexte 55"/>
          <p:cNvSpPr txBox="1"/>
          <p:nvPr/>
        </p:nvSpPr>
        <p:spPr>
          <a:xfrm>
            <a:off x="425457" y="4367181"/>
            <a:ext cx="37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>
                <a:solidFill>
                  <a:schemeClr val="accent2"/>
                </a:solidFill>
              </a:rPr>
              <a:t>s</a:t>
            </a:r>
            <a:r>
              <a:rPr lang="fr-FR" sz="1400" b="1" dirty="0" smtClean="0">
                <a:solidFill>
                  <a:schemeClr val="accent2"/>
                </a:solidFill>
              </a:rPr>
              <a:t>1</a:t>
            </a:r>
          </a:p>
        </p:txBody>
      </p:sp>
      <p:cxnSp>
        <p:nvCxnSpPr>
          <p:cNvPr id="72" name="Connecteur droit avec flèche 71"/>
          <p:cNvCxnSpPr/>
          <p:nvPr/>
        </p:nvCxnSpPr>
        <p:spPr>
          <a:xfrm>
            <a:off x="5589917" y="2384439"/>
            <a:ext cx="158950" cy="1542290"/>
          </a:xfrm>
          <a:prstGeom prst="straightConnector1">
            <a:avLst/>
          </a:prstGeom>
          <a:ln w="3492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9259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75473260"/>
              </p:ext>
            </p:extLst>
          </p:nvPr>
        </p:nvGraphicFramePr>
        <p:xfrm>
          <a:off x="865200" y="2092181"/>
          <a:ext cx="7127074" cy="4235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9365" name="Visio" r:id="rId5" imgW="10144048" imgH="6029305" progId="Visio.Drawing.15">
                  <p:embed/>
                </p:oleObj>
              </mc:Choice>
              <mc:Fallback>
                <p:oleObj name="Visio" r:id="rId5" imgW="10144048" imgH="602930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65200" y="2092181"/>
                        <a:ext cx="7127074" cy="42354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Task</a:t>
            </a:r>
            <a:r>
              <a:rPr lang="fr-FR" dirty="0"/>
              <a:t> s1 – </a:t>
            </a:r>
            <a:r>
              <a:rPr lang="fr-FR" dirty="0" err="1" smtClean="0">
                <a:solidFill>
                  <a:schemeClr val="accent1"/>
                </a:solidFill>
              </a:rPr>
              <a:t>blue</a:t>
            </a:r>
            <a:r>
              <a:rPr lang="fr-FR" dirty="0" smtClean="0">
                <a:solidFill>
                  <a:schemeClr val="accent1"/>
                </a:solidFill>
              </a:rPr>
              <a:t> </a:t>
            </a:r>
            <a:r>
              <a:rPr lang="fr-FR" dirty="0" err="1" smtClean="0">
                <a:solidFill>
                  <a:schemeClr val="accent1"/>
                </a:solidFill>
              </a:rPr>
              <a:t>function</a:t>
            </a:r>
            <a:r>
              <a:rPr lang="fr-FR" dirty="0" smtClean="0">
                <a:solidFill>
                  <a:schemeClr val="accent1"/>
                </a:solidFill>
              </a:rPr>
              <a:t> J1</a:t>
            </a:r>
            <a:endParaRPr lang="fr-FR" dirty="0">
              <a:solidFill>
                <a:schemeClr val="accent1"/>
              </a:solidFill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6524625" y="6492875"/>
            <a:ext cx="2444750" cy="365125"/>
          </a:xfrm>
        </p:spPr>
        <p:txBody>
          <a:bodyPr/>
          <a:lstStyle/>
          <a:p>
            <a:fld id="{87D9652F-9609-4EC6-8E0A-C96E14B58A2A}" type="slidenum">
              <a:rPr lang="fr-FR" smtClean="0"/>
              <a:pPr/>
              <a:t>29</a:t>
            </a:fld>
            <a:endParaRPr lang="fr-FR" dirty="0"/>
          </a:p>
        </p:txBody>
      </p:sp>
      <p:cxnSp>
        <p:nvCxnSpPr>
          <p:cNvPr id="39" name="Connecteur droit 38"/>
          <p:cNvCxnSpPr/>
          <p:nvPr/>
        </p:nvCxnSpPr>
        <p:spPr>
          <a:xfrm flipV="1">
            <a:off x="816826" y="5746729"/>
            <a:ext cx="577556" cy="56209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/>
          <p:cNvCxnSpPr/>
          <p:nvPr/>
        </p:nvCxnSpPr>
        <p:spPr>
          <a:xfrm>
            <a:off x="802468" y="4271331"/>
            <a:ext cx="0" cy="206458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/>
          <p:nvPr/>
        </p:nvCxnSpPr>
        <p:spPr>
          <a:xfrm flipV="1">
            <a:off x="793284" y="6317144"/>
            <a:ext cx="6488049" cy="1044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3"/>
          <p:cNvSpPr txBox="1"/>
          <p:nvPr/>
        </p:nvSpPr>
        <p:spPr>
          <a:xfrm>
            <a:off x="1400426" y="6317144"/>
            <a:ext cx="361764" cy="302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t1</a:t>
            </a:r>
            <a:endParaRPr lang="fr-FR" sz="1600" dirty="0"/>
          </a:p>
        </p:txBody>
      </p:sp>
      <p:sp>
        <p:nvSpPr>
          <p:cNvPr id="41" name="ZoneTexte 40"/>
          <p:cNvSpPr txBox="1"/>
          <p:nvPr/>
        </p:nvSpPr>
        <p:spPr>
          <a:xfrm>
            <a:off x="2529187" y="6336126"/>
            <a:ext cx="361764" cy="302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t2</a:t>
            </a:r>
            <a:endParaRPr lang="fr-FR" sz="1600" dirty="0"/>
          </a:p>
        </p:txBody>
      </p:sp>
      <p:sp>
        <p:nvSpPr>
          <p:cNvPr id="43" name="ZoneTexte 42"/>
          <p:cNvSpPr txBox="1"/>
          <p:nvPr/>
        </p:nvSpPr>
        <p:spPr>
          <a:xfrm>
            <a:off x="3631024" y="6327593"/>
            <a:ext cx="361764" cy="302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t3</a:t>
            </a:r>
            <a:endParaRPr lang="fr-FR" sz="1600" dirty="0"/>
          </a:p>
        </p:txBody>
      </p:sp>
      <p:sp>
        <p:nvSpPr>
          <p:cNvPr id="45" name="ZoneTexte 44"/>
          <p:cNvSpPr txBox="1"/>
          <p:nvPr/>
        </p:nvSpPr>
        <p:spPr>
          <a:xfrm>
            <a:off x="4913743" y="6310262"/>
            <a:ext cx="361764" cy="302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t4</a:t>
            </a:r>
            <a:endParaRPr lang="fr-FR" sz="1600" dirty="0"/>
          </a:p>
        </p:txBody>
      </p:sp>
      <p:sp>
        <p:nvSpPr>
          <p:cNvPr id="47" name="ZoneTexte 46"/>
          <p:cNvSpPr txBox="1"/>
          <p:nvPr/>
        </p:nvSpPr>
        <p:spPr>
          <a:xfrm>
            <a:off x="6093715" y="6327593"/>
            <a:ext cx="361764" cy="302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t5</a:t>
            </a:r>
            <a:endParaRPr lang="fr-FR" sz="1600" dirty="0"/>
          </a:p>
        </p:txBody>
      </p:sp>
      <p:sp>
        <p:nvSpPr>
          <p:cNvPr id="51" name="ZoneTexte 50"/>
          <p:cNvSpPr txBox="1"/>
          <p:nvPr/>
        </p:nvSpPr>
        <p:spPr>
          <a:xfrm>
            <a:off x="425457" y="5069566"/>
            <a:ext cx="354170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s</a:t>
            </a:r>
            <a:r>
              <a:rPr lang="fr-FR" sz="1400" dirty="0"/>
              <a:t>2</a:t>
            </a:r>
          </a:p>
        </p:txBody>
      </p:sp>
      <p:sp>
        <p:nvSpPr>
          <p:cNvPr id="55" name="ZoneTexte 54"/>
          <p:cNvSpPr txBox="1"/>
          <p:nvPr/>
        </p:nvSpPr>
        <p:spPr>
          <a:xfrm>
            <a:off x="425457" y="5709872"/>
            <a:ext cx="354170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s</a:t>
            </a:r>
            <a:r>
              <a:rPr lang="fr-FR" sz="1400" dirty="0"/>
              <a:t>3</a:t>
            </a:r>
          </a:p>
        </p:txBody>
      </p:sp>
      <p:sp>
        <p:nvSpPr>
          <p:cNvPr id="25" name="ZoneTexte 24"/>
          <p:cNvSpPr txBox="1"/>
          <p:nvPr/>
        </p:nvSpPr>
        <p:spPr>
          <a:xfrm>
            <a:off x="3631024" y="6568015"/>
            <a:ext cx="1649369" cy="275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Time (</a:t>
            </a:r>
            <a:r>
              <a:rPr lang="fr-FR" sz="1400" dirty="0" err="1" smtClean="0"/>
              <a:t>discrete</a:t>
            </a:r>
            <a:r>
              <a:rPr lang="fr-FR" sz="1400" dirty="0" smtClean="0"/>
              <a:t>)</a:t>
            </a:r>
            <a:endParaRPr lang="fr-FR" sz="1400" dirty="0"/>
          </a:p>
        </p:txBody>
      </p:sp>
      <p:sp>
        <p:nvSpPr>
          <p:cNvPr id="26" name="ZoneTexte 25"/>
          <p:cNvSpPr txBox="1"/>
          <p:nvPr/>
        </p:nvSpPr>
        <p:spPr>
          <a:xfrm rot="16200000">
            <a:off x="-22690" y="5134345"/>
            <a:ext cx="6896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 smtClean="0"/>
              <a:t>Tasks</a:t>
            </a:r>
            <a:endParaRPr lang="fr-FR" sz="1600" dirty="0"/>
          </a:p>
        </p:txBody>
      </p:sp>
      <p:cxnSp>
        <p:nvCxnSpPr>
          <p:cNvPr id="29" name="Connecteur droit avec flèche 28"/>
          <p:cNvCxnSpPr/>
          <p:nvPr/>
        </p:nvCxnSpPr>
        <p:spPr>
          <a:xfrm flipV="1">
            <a:off x="1438782" y="1918542"/>
            <a:ext cx="6528351" cy="1183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ZoneTexte 30"/>
          <p:cNvSpPr txBox="1"/>
          <p:nvPr/>
        </p:nvSpPr>
        <p:spPr>
          <a:xfrm>
            <a:off x="3992788" y="1505411"/>
            <a:ext cx="2081907" cy="275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Time (</a:t>
            </a:r>
            <a:r>
              <a:rPr lang="fr-FR" sz="1400" dirty="0" err="1" smtClean="0"/>
              <a:t>continuous</a:t>
            </a:r>
            <a:r>
              <a:rPr lang="fr-FR" sz="1400" dirty="0" smtClean="0"/>
              <a:t>)</a:t>
            </a:r>
            <a:endParaRPr lang="fr-FR" sz="1400" dirty="0"/>
          </a:p>
        </p:txBody>
      </p:sp>
      <p:cxnSp>
        <p:nvCxnSpPr>
          <p:cNvPr id="34" name="Connecteur droit 33"/>
          <p:cNvCxnSpPr/>
          <p:nvPr/>
        </p:nvCxnSpPr>
        <p:spPr>
          <a:xfrm>
            <a:off x="1438782" y="1930372"/>
            <a:ext cx="0" cy="123782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ZoneTexte 34"/>
          <p:cNvSpPr txBox="1"/>
          <p:nvPr/>
        </p:nvSpPr>
        <p:spPr>
          <a:xfrm>
            <a:off x="1044264" y="2109269"/>
            <a:ext cx="37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>
                <a:solidFill>
                  <a:schemeClr val="accent2"/>
                </a:solidFill>
              </a:rPr>
              <a:t>s</a:t>
            </a:r>
            <a:r>
              <a:rPr lang="fr-FR" sz="1400" b="1" dirty="0" smtClean="0">
                <a:solidFill>
                  <a:schemeClr val="accent2"/>
                </a:solidFill>
              </a:rPr>
              <a:t>1</a:t>
            </a:r>
            <a:endParaRPr lang="fr-FR" sz="1400" b="1" dirty="0">
              <a:solidFill>
                <a:schemeClr val="accent2"/>
              </a:solidFill>
            </a:endParaRPr>
          </a:p>
        </p:txBody>
      </p:sp>
      <p:sp>
        <p:nvSpPr>
          <p:cNvPr id="36" name="ZoneTexte 35"/>
          <p:cNvSpPr txBox="1"/>
          <p:nvPr/>
        </p:nvSpPr>
        <p:spPr>
          <a:xfrm>
            <a:off x="1045300" y="2511273"/>
            <a:ext cx="354170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s</a:t>
            </a:r>
            <a:r>
              <a:rPr lang="fr-FR" sz="1400" dirty="0"/>
              <a:t>2</a:t>
            </a:r>
            <a:endParaRPr lang="fr-FR" dirty="0"/>
          </a:p>
        </p:txBody>
      </p:sp>
      <p:sp>
        <p:nvSpPr>
          <p:cNvPr id="37" name="ZoneTexte 36"/>
          <p:cNvSpPr txBox="1"/>
          <p:nvPr/>
        </p:nvSpPr>
        <p:spPr>
          <a:xfrm>
            <a:off x="1044264" y="2873934"/>
            <a:ext cx="354170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s</a:t>
            </a:r>
            <a:r>
              <a:rPr lang="fr-FR" sz="1400" dirty="0"/>
              <a:t>3</a:t>
            </a:r>
          </a:p>
        </p:txBody>
      </p:sp>
      <p:sp>
        <p:nvSpPr>
          <p:cNvPr id="49" name="ZoneTexte 48"/>
          <p:cNvSpPr txBox="1"/>
          <p:nvPr/>
        </p:nvSpPr>
        <p:spPr>
          <a:xfrm rot="16200000">
            <a:off x="538225" y="2449212"/>
            <a:ext cx="6896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 smtClean="0"/>
              <a:t>Tasks</a:t>
            </a:r>
            <a:endParaRPr lang="fr-FR" sz="1600" dirty="0"/>
          </a:p>
        </p:txBody>
      </p:sp>
      <p:sp>
        <p:nvSpPr>
          <p:cNvPr id="66" name="ZoneTexte 65"/>
          <p:cNvSpPr txBox="1"/>
          <p:nvPr/>
        </p:nvSpPr>
        <p:spPr>
          <a:xfrm>
            <a:off x="512928" y="3926729"/>
            <a:ext cx="343539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accent1"/>
                </a:solidFill>
              </a:rPr>
              <a:t>J</a:t>
            </a:r>
            <a:r>
              <a:rPr lang="fr-FR" sz="1400" dirty="0" smtClean="0">
                <a:solidFill>
                  <a:schemeClr val="accent1"/>
                </a:solidFill>
              </a:rPr>
              <a:t>1</a:t>
            </a:r>
            <a:endParaRPr lang="fr-FR" sz="1400" dirty="0">
              <a:solidFill>
                <a:schemeClr val="accent1"/>
              </a:solidFill>
            </a:endParaRPr>
          </a:p>
        </p:txBody>
      </p:sp>
      <p:sp>
        <p:nvSpPr>
          <p:cNvPr id="69" name="ZoneTexte 68"/>
          <p:cNvSpPr txBox="1"/>
          <p:nvPr/>
        </p:nvSpPr>
        <p:spPr>
          <a:xfrm>
            <a:off x="651484" y="3806282"/>
            <a:ext cx="343539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00B050"/>
                </a:solidFill>
              </a:rPr>
              <a:t>J</a:t>
            </a:r>
            <a:r>
              <a:rPr lang="fr-FR" sz="1400" dirty="0" smtClean="0">
                <a:solidFill>
                  <a:srgbClr val="00B050"/>
                </a:solidFill>
              </a:rPr>
              <a:t>2</a:t>
            </a:r>
            <a:endParaRPr lang="fr-FR" sz="1400" dirty="0">
              <a:solidFill>
                <a:srgbClr val="00B050"/>
              </a:solidFill>
            </a:endParaRPr>
          </a:p>
        </p:txBody>
      </p:sp>
      <p:sp>
        <p:nvSpPr>
          <p:cNvPr id="70" name="ZoneTexte 69"/>
          <p:cNvSpPr txBox="1"/>
          <p:nvPr/>
        </p:nvSpPr>
        <p:spPr>
          <a:xfrm>
            <a:off x="802017" y="3674462"/>
            <a:ext cx="343539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C00000"/>
                </a:solidFill>
              </a:rPr>
              <a:t>J</a:t>
            </a:r>
            <a:r>
              <a:rPr lang="fr-FR" sz="1400" dirty="0" smtClean="0">
                <a:solidFill>
                  <a:srgbClr val="C00000"/>
                </a:solidFill>
              </a:rPr>
              <a:t>3</a:t>
            </a:r>
            <a:endParaRPr lang="fr-FR" sz="1400" dirty="0">
              <a:solidFill>
                <a:srgbClr val="C00000"/>
              </a:solidFill>
            </a:endParaRPr>
          </a:p>
        </p:txBody>
      </p:sp>
      <p:sp>
        <p:nvSpPr>
          <p:cNvPr id="71" name="ZoneTexte 70"/>
          <p:cNvSpPr txBox="1"/>
          <p:nvPr/>
        </p:nvSpPr>
        <p:spPr>
          <a:xfrm>
            <a:off x="943817" y="3532456"/>
            <a:ext cx="343539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accent3">
                    <a:lumMod val="75000"/>
                  </a:schemeClr>
                </a:solidFill>
              </a:rPr>
              <a:t>J</a:t>
            </a:r>
            <a:r>
              <a:rPr lang="fr-FR" sz="1400" dirty="0" smtClean="0">
                <a:solidFill>
                  <a:schemeClr val="accent3">
                    <a:lumMod val="75000"/>
                  </a:schemeClr>
                </a:solidFill>
              </a:rPr>
              <a:t>4</a:t>
            </a:r>
            <a:endParaRPr lang="fr-FR" sz="14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73" name="ZoneTexte 72"/>
          <p:cNvSpPr txBox="1"/>
          <p:nvPr/>
        </p:nvSpPr>
        <p:spPr>
          <a:xfrm rot="18889622">
            <a:off x="190717" y="3629501"/>
            <a:ext cx="9733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 smtClean="0"/>
              <a:t>Functions</a:t>
            </a:r>
            <a:endParaRPr lang="fr-FR" sz="1400" dirty="0"/>
          </a:p>
        </p:txBody>
      </p:sp>
      <p:sp>
        <p:nvSpPr>
          <p:cNvPr id="74" name="ZoneTexte 73"/>
          <p:cNvSpPr txBox="1"/>
          <p:nvPr/>
        </p:nvSpPr>
        <p:spPr>
          <a:xfrm>
            <a:off x="1075587" y="3435017"/>
            <a:ext cx="343539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>
                <a:solidFill>
                  <a:srgbClr val="7030A0"/>
                </a:solidFill>
              </a:rPr>
              <a:t>J</a:t>
            </a:r>
            <a:r>
              <a:rPr lang="fr-FR" sz="1400" dirty="0">
                <a:solidFill>
                  <a:srgbClr val="7030A0"/>
                </a:solidFill>
              </a:rPr>
              <a:t>5</a:t>
            </a:r>
          </a:p>
        </p:txBody>
      </p:sp>
      <p:cxnSp>
        <p:nvCxnSpPr>
          <p:cNvPr id="75" name="Connecteur droit 74"/>
          <p:cNvCxnSpPr/>
          <p:nvPr/>
        </p:nvCxnSpPr>
        <p:spPr>
          <a:xfrm flipV="1">
            <a:off x="793284" y="3605926"/>
            <a:ext cx="645498" cy="631130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ZoneTexte 55"/>
          <p:cNvSpPr txBox="1"/>
          <p:nvPr/>
        </p:nvSpPr>
        <p:spPr>
          <a:xfrm>
            <a:off x="425457" y="4367181"/>
            <a:ext cx="37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>
                <a:solidFill>
                  <a:schemeClr val="accent2"/>
                </a:solidFill>
              </a:rPr>
              <a:t>s</a:t>
            </a:r>
            <a:r>
              <a:rPr lang="fr-FR" sz="1400" b="1" dirty="0" smtClean="0">
                <a:solidFill>
                  <a:schemeClr val="accent2"/>
                </a:solidFill>
              </a:rPr>
              <a:t>1</a:t>
            </a:r>
          </a:p>
        </p:txBody>
      </p:sp>
      <p:cxnSp>
        <p:nvCxnSpPr>
          <p:cNvPr id="72" name="Connecteur droit avec flèche 71"/>
          <p:cNvCxnSpPr/>
          <p:nvPr/>
        </p:nvCxnSpPr>
        <p:spPr>
          <a:xfrm flipH="1">
            <a:off x="5698067" y="2391020"/>
            <a:ext cx="152400" cy="2130049"/>
          </a:xfrm>
          <a:prstGeom prst="straightConnector1">
            <a:avLst/>
          </a:prstGeom>
          <a:ln w="3492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9592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3</a:t>
            </a:fld>
            <a:endParaRPr lang="fr-FR" dirty="0"/>
          </a:p>
        </p:txBody>
      </p:sp>
      <p:pic>
        <p:nvPicPr>
          <p:cNvPr id="5" name="Picture 12" descr="communication, internet, lan, network, router, wifi, wireless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1883" y="2460443"/>
            <a:ext cx="1841687" cy="1841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4" descr="video, youtube icon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338" y="2998774"/>
            <a:ext cx="1421049" cy="1135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disk, drive, hard icon"/>
          <p:cNvPicPr>
            <a:picLocks noGrp="1" noChangeAspect="1" noChangeArrowheads="1"/>
          </p:cNvPicPr>
          <p:nvPr>
            <p:ph idx="1"/>
          </p:nvPr>
        </p:nvPicPr>
        <p:blipFill>
          <a:blip r:embed="rId5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8563" y="2815109"/>
            <a:ext cx="1502504" cy="1502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lèche droite 6"/>
          <p:cNvSpPr/>
          <p:nvPr/>
        </p:nvSpPr>
        <p:spPr>
          <a:xfrm>
            <a:off x="2684133" y="3450563"/>
            <a:ext cx="758537" cy="3429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Flèche droite 8"/>
          <p:cNvSpPr/>
          <p:nvPr/>
        </p:nvSpPr>
        <p:spPr>
          <a:xfrm>
            <a:off x="5881798" y="3450563"/>
            <a:ext cx="758537" cy="3429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ZoneTexte 9"/>
          <p:cNvSpPr txBox="1"/>
          <p:nvPr/>
        </p:nvSpPr>
        <p:spPr>
          <a:xfrm>
            <a:off x="785057" y="4279649"/>
            <a:ext cx="1393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TV program</a:t>
            </a:r>
            <a:endParaRPr lang="fr-FR" dirty="0"/>
          </a:p>
        </p:txBody>
      </p:sp>
      <p:sp>
        <p:nvSpPr>
          <p:cNvPr id="14" name="ZoneTexte 13"/>
          <p:cNvSpPr txBox="1"/>
          <p:nvPr/>
        </p:nvSpPr>
        <p:spPr>
          <a:xfrm>
            <a:off x="3983656" y="4279649"/>
            <a:ext cx="1398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Set-top box</a:t>
            </a:r>
            <a:endParaRPr lang="fr-FR" dirty="0"/>
          </a:p>
        </p:txBody>
      </p:sp>
      <p:sp>
        <p:nvSpPr>
          <p:cNvPr id="15" name="ZoneTexte 14"/>
          <p:cNvSpPr txBox="1"/>
          <p:nvPr/>
        </p:nvSpPr>
        <p:spPr>
          <a:xfrm>
            <a:off x="7032461" y="4285734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Hard drive</a:t>
            </a:r>
            <a:endParaRPr lang="fr-FR" dirty="0"/>
          </a:p>
        </p:txBody>
      </p:sp>
      <p:sp>
        <p:nvSpPr>
          <p:cNvPr id="11" name="ZoneTexte 10"/>
          <p:cNvSpPr txBox="1"/>
          <p:nvPr/>
        </p:nvSpPr>
        <p:spPr>
          <a:xfrm>
            <a:off x="2456615" y="3801151"/>
            <a:ext cx="1250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Streaming</a:t>
            </a:r>
            <a:endParaRPr lang="fr-FR" dirty="0"/>
          </a:p>
        </p:txBody>
      </p:sp>
      <p:sp>
        <p:nvSpPr>
          <p:cNvPr id="12" name="ZoneTexte 11"/>
          <p:cNvSpPr txBox="1"/>
          <p:nvPr/>
        </p:nvSpPr>
        <p:spPr>
          <a:xfrm>
            <a:off x="5803248" y="3801151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Record</a:t>
            </a:r>
            <a:endParaRPr lang="fr-FR" dirty="0"/>
          </a:p>
        </p:txBody>
      </p:sp>
      <p:sp>
        <p:nvSpPr>
          <p:cNvPr id="18" name="Titre 1"/>
          <p:cNvSpPr>
            <a:spLocks noGrp="1"/>
          </p:cNvSpPr>
          <p:nvPr>
            <p:ph type="title"/>
          </p:nvPr>
        </p:nvSpPr>
        <p:spPr>
          <a:xfrm>
            <a:off x="254000" y="365127"/>
            <a:ext cx="8648700" cy="942976"/>
          </a:xfrm>
        </p:spPr>
        <p:txBody>
          <a:bodyPr>
            <a:normAutofit/>
          </a:bodyPr>
          <a:lstStyle/>
          <a:p>
            <a:r>
              <a:rPr lang="fr-FR" b="1" dirty="0" smtClean="0"/>
              <a:t>TS Record use case</a:t>
            </a:r>
            <a:endParaRPr lang="fr-FR" b="1" dirty="0"/>
          </a:p>
        </p:txBody>
      </p:sp>
      <p:pic>
        <p:nvPicPr>
          <p:cNvPr id="19" name="Picture 4" descr="http://www.google.fr/url?source=imglanding&amp;ct=img&amp;q=https://www.whoswho.fr/usr/w/M/H/stmicroelec.jpg&amp;sa=X&amp;ei=0vpHVbT7GsOwUfaJgMgN&amp;ved=0CAkQ8wc&amp;usg=AFQjCNGMbAYGUT63HJMo-2Ggr-KpTuW7BA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5720" y="290868"/>
            <a:ext cx="1097429" cy="1097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3744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43964213"/>
              </p:ext>
            </p:extLst>
          </p:nvPr>
        </p:nvGraphicFramePr>
        <p:xfrm>
          <a:off x="865200" y="2068334"/>
          <a:ext cx="7140828" cy="42435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2444" name="Visio" r:id="rId5" imgW="10144048" imgH="6029305" progId="Visio.Drawing.15">
                  <p:embed/>
                </p:oleObj>
              </mc:Choice>
              <mc:Fallback>
                <p:oleObj name="Visio" r:id="rId5" imgW="10144048" imgH="602930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65200" y="2068334"/>
                        <a:ext cx="7140828" cy="424358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Task</a:t>
            </a:r>
            <a:r>
              <a:rPr lang="fr-FR" dirty="0" smtClean="0"/>
              <a:t> s2</a:t>
            </a:r>
            <a:endParaRPr lang="fr-FR" dirty="0">
              <a:solidFill>
                <a:schemeClr val="accent1"/>
              </a:solidFill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6524625" y="6492875"/>
            <a:ext cx="2444750" cy="365125"/>
          </a:xfrm>
        </p:spPr>
        <p:txBody>
          <a:bodyPr/>
          <a:lstStyle/>
          <a:p>
            <a:fld id="{87D9652F-9609-4EC6-8E0A-C96E14B58A2A}" type="slidenum">
              <a:rPr lang="fr-FR" smtClean="0"/>
              <a:pPr/>
              <a:t>30</a:t>
            </a:fld>
            <a:endParaRPr lang="fr-FR" dirty="0"/>
          </a:p>
        </p:txBody>
      </p:sp>
      <p:cxnSp>
        <p:nvCxnSpPr>
          <p:cNvPr id="39" name="Connecteur droit 38"/>
          <p:cNvCxnSpPr/>
          <p:nvPr/>
        </p:nvCxnSpPr>
        <p:spPr>
          <a:xfrm flipV="1">
            <a:off x="816826" y="5746729"/>
            <a:ext cx="577556" cy="56209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/>
          <p:cNvCxnSpPr/>
          <p:nvPr/>
        </p:nvCxnSpPr>
        <p:spPr>
          <a:xfrm>
            <a:off x="802468" y="4271331"/>
            <a:ext cx="0" cy="206458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/>
          <p:nvPr/>
        </p:nvCxnSpPr>
        <p:spPr>
          <a:xfrm flipV="1">
            <a:off x="793284" y="6317144"/>
            <a:ext cx="6488049" cy="1044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3"/>
          <p:cNvSpPr txBox="1"/>
          <p:nvPr/>
        </p:nvSpPr>
        <p:spPr>
          <a:xfrm>
            <a:off x="1400426" y="6317144"/>
            <a:ext cx="361764" cy="302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t1</a:t>
            </a:r>
            <a:endParaRPr lang="fr-FR" sz="1600" dirty="0"/>
          </a:p>
        </p:txBody>
      </p:sp>
      <p:sp>
        <p:nvSpPr>
          <p:cNvPr id="41" name="ZoneTexte 40"/>
          <p:cNvSpPr txBox="1"/>
          <p:nvPr/>
        </p:nvSpPr>
        <p:spPr>
          <a:xfrm>
            <a:off x="2529187" y="6336126"/>
            <a:ext cx="361764" cy="302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t2</a:t>
            </a:r>
            <a:endParaRPr lang="fr-FR" sz="1600" dirty="0"/>
          </a:p>
        </p:txBody>
      </p:sp>
      <p:sp>
        <p:nvSpPr>
          <p:cNvPr id="43" name="ZoneTexte 42"/>
          <p:cNvSpPr txBox="1"/>
          <p:nvPr/>
        </p:nvSpPr>
        <p:spPr>
          <a:xfrm>
            <a:off x="3631024" y="6327593"/>
            <a:ext cx="361764" cy="302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t3</a:t>
            </a:r>
            <a:endParaRPr lang="fr-FR" sz="1600" dirty="0"/>
          </a:p>
        </p:txBody>
      </p:sp>
      <p:sp>
        <p:nvSpPr>
          <p:cNvPr id="45" name="ZoneTexte 44"/>
          <p:cNvSpPr txBox="1"/>
          <p:nvPr/>
        </p:nvSpPr>
        <p:spPr>
          <a:xfrm>
            <a:off x="4913743" y="6310262"/>
            <a:ext cx="361764" cy="302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t4</a:t>
            </a:r>
            <a:endParaRPr lang="fr-FR" sz="1600" dirty="0"/>
          </a:p>
        </p:txBody>
      </p:sp>
      <p:sp>
        <p:nvSpPr>
          <p:cNvPr id="47" name="ZoneTexte 46"/>
          <p:cNvSpPr txBox="1"/>
          <p:nvPr/>
        </p:nvSpPr>
        <p:spPr>
          <a:xfrm>
            <a:off x="6093715" y="6327593"/>
            <a:ext cx="361764" cy="302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t5</a:t>
            </a:r>
            <a:endParaRPr lang="fr-FR" sz="1600" dirty="0"/>
          </a:p>
        </p:txBody>
      </p:sp>
      <p:sp>
        <p:nvSpPr>
          <p:cNvPr id="51" name="ZoneTexte 50"/>
          <p:cNvSpPr txBox="1"/>
          <p:nvPr/>
        </p:nvSpPr>
        <p:spPr>
          <a:xfrm>
            <a:off x="425457" y="5069566"/>
            <a:ext cx="3754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 smtClean="0">
                <a:solidFill>
                  <a:schemeClr val="accent2"/>
                </a:solidFill>
              </a:rPr>
              <a:t>s</a:t>
            </a:r>
            <a:r>
              <a:rPr lang="fr-FR" sz="1400" b="1" dirty="0">
                <a:solidFill>
                  <a:schemeClr val="accent2"/>
                </a:solidFill>
              </a:rPr>
              <a:t>2</a:t>
            </a:r>
          </a:p>
        </p:txBody>
      </p:sp>
      <p:sp>
        <p:nvSpPr>
          <p:cNvPr id="55" name="ZoneTexte 54"/>
          <p:cNvSpPr txBox="1"/>
          <p:nvPr/>
        </p:nvSpPr>
        <p:spPr>
          <a:xfrm>
            <a:off x="425457" y="5709872"/>
            <a:ext cx="354170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s</a:t>
            </a:r>
            <a:r>
              <a:rPr lang="fr-FR" sz="1400" dirty="0"/>
              <a:t>3</a:t>
            </a:r>
          </a:p>
        </p:txBody>
      </p:sp>
      <p:sp>
        <p:nvSpPr>
          <p:cNvPr id="25" name="ZoneTexte 24"/>
          <p:cNvSpPr txBox="1"/>
          <p:nvPr/>
        </p:nvSpPr>
        <p:spPr>
          <a:xfrm>
            <a:off x="3631024" y="6568015"/>
            <a:ext cx="1649369" cy="275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Time (</a:t>
            </a:r>
            <a:r>
              <a:rPr lang="fr-FR" sz="1400" dirty="0" err="1" smtClean="0"/>
              <a:t>discrete</a:t>
            </a:r>
            <a:r>
              <a:rPr lang="fr-FR" sz="1400" dirty="0" smtClean="0"/>
              <a:t>)</a:t>
            </a:r>
            <a:endParaRPr lang="fr-FR" sz="1400" dirty="0"/>
          </a:p>
        </p:txBody>
      </p:sp>
      <p:sp>
        <p:nvSpPr>
          <p:cNvPr id="26" name="ZoneTexte 25"/>
          <p:cNvSpPr txBox="1"/>
          <p:nvPr/>
        </p:nvSpPr>
        <p:spPr>
          <a:xfrm rot="16200000">
            <a:off x="-22690" y="5134345"/>
            <a:ext cx="6896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 smtClean="0"/>
              <a:t>Tasks</a:t>
            </a:r>
            <a:endParaRPr lang="fr-FR" sz="1600" dirty="0"/>
          </a:p>
        </p:txBody>
      </p:sp>
      <p:cxnSp>
        <p:nvCxnSpPr>
          <p:cNvPr id="29" name="Connecteur droit avec flèche 28"/>
          <p:cNvCxnSpPr/>
          <p:nvPr/>
        </p:nvCxnSpPr>
        <p:spPr>
          <a:xfrm flipV="1">
            <a:off x="1438782" y="1918542"/>
            <a:ext cx="6528351" cy="1183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ZoneTexte 30"/>
          <p:cNvSpPr txBox="1"/>
          <p:nvPr/>
        </p:nvSpPr>
        <p:spPr>
          <a:xfrm>
            <a:off x="3992788" y="1505411"/>
            <a:ext cx="2081907" cy="275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Time (</a:t>
            </a:r>
            <a:r>
              <a:rPr lang="fr-FR" sz="1400" dirty="0" err="1" smtClean="0"/>
              <a:t>continuous</a:t>
            </a:r>
            <a:r>
              <a:rPr lang="fr-FR" sz="1400" dirty="0" smtClean="0"/>
              <a:t>)</a:t>
            </a:r>
            <a:endParaRPr lang="fr-FR" sz="1400" dirty="0"/>
          </a:p>
        </p:txBody>
      </p:sp>
      <p:cxnSp>
        <p:nvCxnSpPr>
          <p:cNvPr id="34" name="Connecteur droit 33"/>
          <p:cNvCxnSpPr/>
          <p:nvPr/>
        </p:nvCxnSpPr>
        <p:spPr>
          <a:xfrm>
            <a:off x="1438782" y="1930372"/>
            <a:ext cx="0" cy="123782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ZoneTexte 34"/>
          <p:cNvSpPr txBox="1"/>
          <p:nvPr/>
        </p:nvSpPr>
        <p:spPr>
          <a:xfrm>
            <a:off x="1044264" y="2109269"/>
            <a:ext cx="37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s</a:t>
            </a:r>
            <a:r>
              <a:rPr lang="fr-FR" sz="1400" dirty="0" smtClean="0"/>
              <a:t>1</a:t>
            </a:r>
            <a:endParaRPr lang="fr-FR" sz="1400" dirty="0"/>
          </a:p>
        </p:txBody>
      </p:sp>
      <p:sp>
        <p:nvSpPr>
          <p:cNvPr id="36" name="ZoneTexte 35"/>
          <p:cNvSpPr txBox="1"/>
          <p:nvPr/>
        </p:nvSpPr>
        <p:spPr>
          <a:xfrm>
            <a:off x="1045300" y="2511273"/>
            <a:ext cx="3754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 smtClean="0">
                <a:solidFill>
                  <a:schemeClr val="accent2"/>
                </a:solidFill>
              </a:rPr>
              <a:t>s</a:t>
            </a:r>
            <a:r>
              <a:rPr lang="fr-FR" sz="1400" b="1" dirty="0">
                <a:solidFill>
                  <a:schemeClr val="accent2"/>
                </a:solidFill>
              </a:rPr>
              <a:t>2</a:t>
            </a:r>
            <a:endParaRPr lang="fr-FR" b="1" dirty="0">
              <a:solidFill>
                <a:schemeClr val="accent2"/>
              </a:solidFill>
            </a:endParaRPr>
          </a:p>
        </p:txBody>
      </p:sp>
      <p:sp>
        <p:nvSpPr>
          <p:cNvPr id="37" name="ZoneTexte 36"/>
          <p:cNvSpPr txBox="1"/>
          <p:nvPr/>
        </p:nvSpPr>
        <p:spPr>
          <a:xfrm>
            <a:off x="1044264" y="2873934"/>
            <a:ext cx="354170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s</a:t>
            </a:r>
            <a:r>
              <a:rPr lang="fr-FR" sz="1400" dirty="0"/>
              <a:t>3</a:t>
            </a:r>
          </a:p>
        </p:txBody>
      </p:sp>
      <p:sp>
        <p:nvSpPr>
          <p:cNvPr id="49" name="ZoneTexte 48"/>
          <p:cNvSpPr txBox="1"/>
          <p:nvPr/>
        </p:nvSpPr>
        <p:spPr>
          <a:xfrm rot="16200000">
            <a:off x="538225" y="2449212"/>
            <a:ext cx="6896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 smtClean="0"/>
              <a:t>Tasks</a:t>
            </a:r>
            <a:endParaRPr lang="fr-FR" sz="1600" dirty="0"/>
          </a:p>
        </p:txBody>
      </p:sp>
      <p:sp>
        <p:nvSpPr>
          <p:cNvPr id="66" name="ZoneTexte 65"/>
          <p:cNvSpPr txBox="1"/>
          <p:nvPr/>
        </p:nvSpPr>
        <p:spPr>
          <a:xfrm>
            <a:off x="512928" y="3926729"/>
            <a:ext cx="343539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accent1"/>
                </a:solidFill>
              </a:rPr>
              <a:t>J</a:t>
            </a:r>
            <a:r>
              <a:rPr lang="fr-FR" sz="1400" dirty="0" smtClean="0">
                <a:solidFill>
                  <a:schemeClr val="accent1"/>
                </a:solidFill>
              </a:rPr>
              <a:t>1</a:t>
            </a:r>
            <a:endParaRPr lang="fr-FR" sz="1400" dirty="0">
              <a:solidFill>
                <a:schemeClr val="accent1"/>
              </a:solidFill>
            </a:endParaRPr>
          </a:p>
        </p:txBody>
      </p:sp>
      <p:sp>
        <p:nvSpPr>
          <p:cNvPr id="69" name="ZoneTexte 68"/>
          <p:cNvSpPr txBox="1"/>
          <p:nvPr/>
        </p:nvSpPr>
        <p:spPr>
          <a:xfrm>
            <a:off x="651484" y="3806282"/>
            <a:ext cx="343539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00B050"/>
                </a:solidFill>
              </a:rPr>
              <a:t>J</a:t>
            </a:r>
            <a:r>
              <a:rPr lang="fr-FR" sz="1400" dirty="0" smtClean="0">
                <a:solidFill>
                  <a:srgbClr val="00B050"/>
                </a:solidFill>
              </a:rPr>
              <a:t>2</a:t>
            </a:r>
            <a:endParaRPr lang="fr-FR" sz="1400" dirty="0">
              <a:solidFill>
                <a:srgbClr val="00B050"/>
              </a:solidFill>
            </a:endParaRPr>
          </a:p>
        </p:txBody>
      </p:sp>
      <p:sp>
        <p:nvSpPr>
          <p:cNvPr id="70" name="ZoneTexte 69"/>
          <p:cNvSpPr txBox="1"/>
          <p:nvPr/>
        </p:nvSpPr>
        <p:spPr>
          <a:xfrm>
            <a:off x="802017" y="3674462"/>
            <a:ext cx="343539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C00000"/>
                </a:solidFill>
              </a:rPr>
              <a:t>J</a:t>
            </a:r>
            <a:r>
              <a:rPr lang="fr-FR" sz="1400" dirty="0" smtClean="0">
                <a:solidFill>
                  <a:srgbClr val="C00000"/>
                </a:solidFill>
              </a:rPr>
              <a:t>3</a:t>
            </a:r>
            <a:endParaRPr lang="fr-FR" sz="1400" dirty="0">
              <a:solidFill>
                <a:srgbClr val="C00000"/>
              </a:solidFill>
            </a:endParaRPr>
          </a:p>
        </p:txBody>
      </p:sp>
      <p:sp>
        <p:nvSpPr>
          <p:cNvPr id="71" name="ZoneTexte 70"/>
          <p:cNvSpPr txBox="1"/>
          <p:nvPr/>
        </p:nvSpPr>
        <p:spPr>
          <a:xfrm>
            <a:off x="943817" y="3532456"/>
            <a:ext cx="343539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accent3">
                    <a:lumMod val="75000"/>
                  </a:schemeClr>
                </a:solidFill>
              </a:rPr>
              <a:t>J</a:t>
            </a:r>
            <a:r>
              <a:rPr lang="fr-FR" sz="1400" dirty="0" smtClean="0">
                <a:solidFill>
                  <a:schemeClr val="accent3">
                    <a:lumMod val="75000"/>
                  </a:schemeClr>
                </a:solidFill>
              </a:rPr>
              <a:t>4</a:t>
            </a:r>
            <a:endParaRPr lang="fr-FR" sz="14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73" name="ZoneTexte 72"/>
          <p:cNvSpPr txBox="1"/>
          <p:nvPr/>
        </p:nvSpPr>
        <p:spPr>
          <a:xfrm rot="18889622">
            <a:off x="190717" y="3629501"/>
            <a:ext cx="9733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 smtClean="0"/>
              <a:t>Functions</a:t>
            </a:r>
            <a:endParaRPr lang="fr-FR" sz="1400" dirty="0"/>
          </a:p>
        </p:txBody>
      </p:sp>
      <p:sp>
        <p:nvSpPr>
          <p:cNvPr id="74" name="ZoneTexte 73"/>
          <p:cNvSpPr txBox="1"/>
          <p:nvPr/>
        </p:nvSpPr>
        <p:spPr>
          <a:xfrm>
            <a:off x="1075587" y="3435017"/>
            <a:ext cx="343539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>
                <a:solidFill>
                  <a:srgbClr val="7030A0"/>
                </a:solidFill>
              </a:rPr>
              <a:t>J</a:t>
            </a:r>
            <a:r>
              <a:rPr lang="fr-FR" sz="1400" dirty="0">
                <a:solidFill>
                  <a:srgbClr val="7030A0"/>
                </a:solidFill>
              </a:rPr>
              <a:t>5</a:t>
            </a:r>
          </a:p>
        </p:txBody>
      </p:sp>
      <p:cxnSp>
        <p:nvCxnSpPr>
          <p:cNvPr id="75" name="Connecteur droit 74"/>
          <p:cNvCxnSpPr/>
          <p:nvPr/>
        </p:nvCxnSpPr>
        <p:spPr>
          <a:xfrm flipV="1">
            <a:off x="793284" y="3605926"/>
            <a:ext cx="645498" cy="631130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ZoneTexte 55"/>
          <p:cNvSpPr txBox="1"/>
          <p:nvPr/>
        </p:nvSpPr>
        <p:spPr>
          <a:xfrm>
            <a:off x="425457" y="4367181"/>
            <a:ext cx="37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s</a:t>
            </a:r>
            <a:r>
              <a:rPr lang="fr-FR" sz="1400" dirty="0" smtClean="0"/>
              <a:t>1</a:t>
            </a:r>
          </a:p>
        </p:txBody>
      </p:sp>
      <p:cxnSp>
        <p:nvCxnSpPr>
          <p:cNvPr id="72" name="Connecteur droit avec flèche 71"/>
          <p:cNvCxnSpPr/>
          <p:nvPr/>
        </p:nvCxnSpPr>
        <p:spPr>
          <a:xfrm>
            <a:off x="4310530" y="2802807"/>
            <a:ext cx="66737" cy="2023193"/>
          </a:xfrm>
          <a:prstGeom prst="straightConnector1">
            <a:avLst/>
          </a:prstGeom>
          <a:ln w="3492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avec flèche 32"/>
          <p:cNvCxnSpPr/>
          <p:nvPr/>
        </p:nvCxnSpPr>
        <p:spPr>
          <a:xfrm>
            <a:off x="4052897" y="2802807"/>
            <a:ext cx="25400" cy="1564374"/>
          </a:xfrm>
          <a:prstGeom prst="straightConnector1">
            <a:avLst/>
          </a:prstGeom>
          <a:ln w="3492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/>
          <p:cNvCxnSpPr/>
          <p:nvPr/>
        </p:nvCxnSpPr>
        <p:spPr>
          <a:xfrm flipH="1">
            <a:off x="4746446" y="2809477"/>
            <a:ext cx="101123" cy="1865481"/>
          </a:xfrm>
          <a:prstGeom prst="straightConnector1">
            <a:avLst/>
          </a:prstGeom>
          <a:ln w="3492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droit avec flèche 37"/>
          <p:cNvCxnSpPr/>
          <p:nvPr/>
        </p:nvCxnSpPr>
        <p:spPr>
          <a:xfrm flipH="1">
            <a:off x="3683718" y="2790371"/>
            <a:ext cx="255356" cy="1576810"/>
          </a:xfrm>
          <a:prstGeom prst="straightConnector1">
            <a:avLst/>
          </a:prstGeom>
          <a:ln w="3492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1731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Whole</a:t>
            </a:r>
            <a:r>
              <a:rPr lang="fr-FR" dirty="0" smtClean="0"/>
              <a:t> </a:t>
            </a:r>
            <a:r>
              <a:rPr lang="fr-FR" dirty="0" err="1" smtClean="0"/>
              <a:t>microscopic</a:t>
            </a:r>
            <a:r>
              <a:rPr lang="fr-FR" dirty="0" smtClean="0"/>
              <a:t> model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6524625" y="6492875"/>
            <a:ext cx="2444750" cy="365125"/>
          </a:xfrm>
        </p:spPr>
        <p:txBody>
          <a:bodyPr/>
          <a:lstStyle/>
          <a:p>
            <a:fld id="{87D9652F-9609-4EC6-8E0A-C96E14B58A2A}" type="slidenum">
              <a:rPr lang="fr-FR" smtClean="0"/>
              <a:pPr/>
              <a:t>31</a:t>
            </a:fld>
            <a:endParaRPr lang="fr-FR" dirty="0"/>
          </a:p>
        </p:txBody>
      </p:sp>
      <p:cxnSp>
        <p:nvCxnSpPr>
          <p:cNvPr id="39" name="Connecteur droit 38"/>
          <p:cNvCxnSpPr/>
          <p:nvPr/>
        </p:nvCxnSpPr>
        <p:spPr>
          <a:xfrm flipV="1">
            <a:off x="816826" y="5746729"/>
            <a:ext cx="577556" cy="56209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/>
          <p:cNvCxnSpPr/>
          <p:nvPr/>
        </p:nvCxnSpPr>
        <p:spPr>
          <a:xfrm>
            <a:off x="802468" y="4271331"/>
            <a:ext cx="0" cy="206458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/>
          <p:nvPr/>
        </p:nvCxnSpPr>
        <p:spPr>
          <a:xfrm flipV="1">
            <a:off x="793284" y="6317144"/>
            <a:ext cx="6488049" cy="1044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3"/>
          <p:cNvSpPr txBox="1"/>
          <p:nvPr/>
        </p:nvSpPr>
        <p:spPr>
          <a:xfrm>
            <a:off x="1400426" y="6317144"/>
            <a:ext cx="361764" cy="302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t1</a:t>
            </a:r>
            <a:endParaRPr lang="fr-FR" sz="1600" dirty="0"/>
          </a:p>
        </p:txBody>
      </p:sp>
      <p:sp>
        <p:nvSpPr>
          <p:cNvPr id="41" name="ZoneTexte 40"/>
          <p:cNvSpPr txBox="1"/>
          <p:nvPr/>
        </p:nvSpPr>
        <p:spPr>
          <a:xfrm>
            <a:off x="2529187" y="6336126"/>
            <a:ext cx="361764" cy="302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t2</a:t>
            </a:r>
            <a:endParaRPr lang="fr-FR" sz="1600" dirty="0"/>
          </a:p>
        </p:txBody>
      </p:sp>
      <p:sp>
        <p:nvSpPr>
          <p:cNvPr id="43" name="ZoneTexte 42"/>
          <p:cNvSpPr txBox="1"/>
          <p:nvPr/>
        </p:nvSpPr>
        <p:spPr>
          <a:xfrm>
            <a:off x="3631024" y="6327593"/>
            <a:ext cx="361764" cy="302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t3</a:t>
            </a:r>
            <a:endParaRPr lang="fr-FR" sz="1600" dirty="0"/>
          </a:p>
        </p:txBody>
      </p:sp>
      <p:sp>
        <p:nvSpPr>
          <p:cNvPr id="45" name="ZoneTexte 44"/>
          <p:cNvSpPr txBox="1"/>
          <p:nvPr/>
        </p:nvSpPr>
        <p:spPr>
          <a:xfrm>
            <a:off x="4913743" y="6310262"/>
            <a:ext cx="361764" cy="302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t4</a:t>
            </a:r>
            <a:endParaRPr lang="fr-FR" sz="1600" dirty="0"/>
          </a:p>
        </p:txBody>
      </p:sp>
      <p:sp>
        <p:nvSpPr>
          <p:cNvPr id="47" name="ZoneTexte 46"/>
          <p:cNvSpPr txBox="1"/>
          <p:nvPr/>
        </p:nvSpPr>
        <p:spPr>
          <a:xfrm>
            <a:off x="6093715" y="6327593"/>
            <a:ext cx="361764" cy="302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t5</a:t>
            </a:r>
            <a:endParaRPr lang="fr-FR" sz="1600" dirty="0"/>
          </a:p>
        </p:txBody>
      </p:sp>
      <p:sp>
        <p:nvSpPr>
          <p:cNvPr id="51" name="ZoneTexte 50"/>
          <p:cNvSpPr txBox="1"/>
          <p:nvPr/>
        </p:nvSpPr>
        <p:spPr>
          <a:xfrm>
            <a:off x="425457" y="5069566"/>
            <a:ext cx="3754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 smtClean="0">
                <a:solidFill>
                  <a:schemeClr val="accent2"/>
                </a:solidFill>
              </a:rPr>
              <a:t>s</a:t>
            </a:r>
            <a:r>
              <a:rPr lang="fr-FR" sz="1400" b="1" dirty="0">
                <a:solidFill>
                  <a:schemeClr val="accent2"/>
                </a:solidFill>
              </a:rPr>
              <a:t>2</a:t>
            </a:r>
          </a:p>
        </p:txBody>
      </p:sp>
      <p:sp>
        <p:nvSpPr>
          <p:cNvPr id="55" name="ZoneTexte 54"/>
          <p:cNvSpPr txBox="1"/>
          <p:nvPr/>
        </p:nvSpPr>
        <p:spPr>
          <a:xfrm>
            <a:off x="425457" y="5709872"/>
            <a:ext cx="37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 smtClean="0">
                <a:solidFill>
                  <a:schemeClr val="accent2"/>
                </a:solidFill>
              </a:rPr>
              <a:t>s</a:t>
            </a:r>
            <a:r>
              <a:rPr lang="fr-FR" sz="1400" b="1" dirty="0">
                <a:solidFill>
                  <a:schemeClr val="accent2"/>
                </a:solidFill>
              </a:rPr>
              <a:t>3</a:t>
            </a:r>
          </a:p>
        </p:txBody>
      </p:sp>
      <p:sp>
        <p:nvSpPr>
          <p:cNvPr id="25" name="ZoneTexte 24"/>
          <p:cNvSpPr txBox="1"/>
          <p:nvPr/>
        </p:nvSpPr>
        <p:spPr>
          <a:xfrm>
            <a:off x="3631024" y="6568015"/>
            <a:ext cx="1649369" cy="275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Time (</a:t>
            </a:r>
            <a:r>
              <a:rPr lang="fr-FR" sz="1400" dirty="0" err="1" smtClean="0"/>
              <a:t>discrete</a:t>
            </a:r>
            <a:r>
              <a:rPr lang="fr-FR" sz="1400" dirty="0" smtClean="0"/>
              <a:t>)</a:t>
            </a:r>
            <a:endParaRPr lang="fr-FR" sz="1400" dirty="0"/>
          </a:p>
        </p:txBody>
      </p:sp>
      <p:sp>
        <p:nvSpPr>
          <p:cNvPr id="26" name="ZoneTexte 25"/>
          <p:cNvSpPr txBox="1"/>
          <p:nvPr/>
        </p:nvSpPr>
        <p:spPr>
          <a:xfrm rot="16200000">
            <a:off x="-22690" y="5134345"/>
            <a:ext cx="6896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 smtClean="0"/>
              <a:t>Tasks</a:t>
            </a:r>
            <a:endParaRPr lang="fr-FR" sz="1600" dirty="0"/>
          </a:p>
        </p:txBody>
      </p:sp>
      <p:cxnSp>
        <p:nvCxnSpPr>
          <p:cNvPr id="29" name="Connecteur droit avec flèche 28"/>
          <p:cNvCxnSpPr/>
          <p:nvPr/>
        </p:nvCxnSpPr>
        <p:spPr>
          <a:xfrm flipV="1">
            <a:off x="1438782" y="1918542"/>
            <a:ext cx="6528351" cy="1183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ZoneTexte 30"/>
          <p:cNvSpPr txBox="1"/>
          <p:nvPr/>
        </p:nvSpPr>
        <p:spPr>
          <a:xfrm>
            <a:off x="3992788" y="1505411"/>
            <a:ext cx="2081907" cy="275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Time (</a:t>
            </a:r>
            <a:r>
              <a:rPr lang="fr-FR" sz="1400" dirty="0" err="1" smtClean="0"/>
              <a:t>continuous</a:t>
            </a:r>
            <a:r>
              <a:rPr lang="fr-FR" sz="1400" dirty="0" smtClean="0"/>
              <a:t>)</a:t>
            </a:r>
            <a:endParaRPr lang="fr-FR" sz="1400" dirty="0"/>
          </a:p>
        </p:txBody>
      </p:sp>
      <p:cxnSp>
        <p:nvCxnSpPr>
          <p:cNvPr id="34" name="Connecteur droit 33"/>
          <p:cNvCxnSpPr/>
          <p:nvPr/>
        </p:nvCxnSpPr>
        <p:spPr>
          <a:xfrm>
            <a:off x="1438782" y="1930372"/>
            <a:ext cx="0" cy="123782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ZoneTexte 34"/>
          <p:cNvSpPr txBox="1"/>
          <p:nvPr/>
        </p:nvSpPr>
        <p:spPr>
          <a:xfrm>
            <a:off x="1044264" y="2109269"/>
            <a:ext cx="37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>
                <a:solidFill>
                  <a:schemeClr val="accent2"/>
                </a:solidFill>
              </a:rPr>
              <a:t>s</a:t>
            </a:r>
            <a:r>
              <a:rPr lang="fr-FR" sz="1400" b="1" dirty="0" smtClean="0">
                <a:solidFill>
                  <a:schemeClr val="accent2"/>
                </a:solidFill>
              </a:rPr>
              <a:t>1</a:t>
            </a:r>
            <a:endParaRPr lang="fr-FR" sz="1400" b="1" dirty="0">
              <a:solidFill>
                <a:schemeClr val="accent2"/>
              </a:solidFill>
            </a:endParaRPr>
          </a:p>
        </p:txBody>
      </p:sp>
      <p:sp>
        <p:nvSpPr>
          <p:cNvPr id="36" name="ZoneTexte 35"/>
          <p:cNvSpPr txBox="1"/>
          <p:nvPr/>
        </p:nvSpPr>
        <p:spPr>
          <a:xfrm>
            <a:off x="1045300" y="2511273"/>
            <a:ext cx="3754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 smtClean="0">
                <a:solidFill>
                  <a:schemeClr val="accent2"/>
                </a:solidFill>
              </a:rPr>
              <a:t>s</a:t>
            </a:r>
            <a:r>
              <a:rPr lang="fr-FR" sz="1400" b="1" dirty="0">
                <a:solidFill>
                  <a:schemeClr val="accent2"/>
                </a:solidFill>
              </a:rPr>
              <a:t>2</a:t>
            </a:r>
            <a:endParaRPr lang="fr-FR" b="1" dirty="0">
              <a:solidFill>
                <a:schemeClr val="accent2"/>
              </a:solidFill>
            </a:endParaRPr>
          </a:p>
        </p:txBody>
      </p:sp>
      <p:sp>
        <p:nvSpPr>
          <p:cNvPr id="37" name="ZoneTexte 36"/>
          <p:cNvSpPr txBox="1"/>
          <p:nvPr/>
        </p:nvSpPr>
        <p:spPr>
          <a:xfrm>
            <a:off x="1044264" y="2873934"/>
            <a:ext cx="3754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 smtClean="0">
                <a:solidFill>
                  <a:schemeClr val="accent2"/>
                </a:solidFill>
              </a:rPr>
              <a:t>s</a:t>
            </a:r>
            <a:r>
              <a:rPr lang="fr-FR" sz="1400" b="1" dirty="0">
                <a:solidFill>
                  <a:schemeClr val="accent2"/>
                </a:solidFill>
              </a:rPr>
              <a:t>3</a:t>
            </a:r>
          </a:p>
        </p:txBody>
      </p:sp>
      <p:sp>
        <p:nvSpPr>
          <p:cNvPr id="49" name="ZoneTexte 48"/>
          <p:cNvSpPr txBox="1"/>
          <p:nvPr/>
        </p:nvSpPr>
        <p:spPr>
          <a:xfrm rot="16200000">
            <a:off x="538225" y="2449212"/>
            <a:ext cx="6896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 smtClean="0"/>
              <a:t>Tasks</a:t>
            </a:r>
            <a:endParaRPr lang="fr-FR" sz="1600" dirty="0"/>
          </a:p>
        </p:txBody>
      </p:sp>
      <p:sp>
        <p:nvSpPr>
          <p:cNvPr id="66" name="ZoneTexte 65"/>
          <p:cNvSpPr txBox="1"/>
          <p:nvPr/>
        </p:nvSpPr>
        <p:spPr>
          <a:xfrm>
            <a:off x="512928" y="3926729"/>
            <a:ext cx="343539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accent1"/>
                </a:solidFill>
              </a:rPr>
              <a:t>J</a:t>
            </a:r>
            <a:r>
              <a:rPr lang="fr-FR" sz="1400" dirty="0" smtClean="0">
                <a:solidFill>
                  <a:schemeClr val="accent1"/>
                </a:solidFill>
              </a:rPr>
              <a:t>1</a:t>
            </a:r>
            <a:endParaRPr lang="fr-FR" sz="1400" dirty="0">
              <a:solidFill>
                <a:schemeClr val="accent1"/>
              </a:solidFill>
            </a:endParaRPr>
          </a:p>
        </p:txBody>
      </p:sp>
      <p:sp>
        <p:nvSpPr>
          <p:cNvPr id="69" name="ZoneTexte 68"/>
          <p:cNvSpPr txBox="1"/>
          <p:nvPr/>
        </p:nvSpPr>
        <p:spPr>
          <a:xfrm>
            <a:off x="651484" y="3806282"/>
            <a:ext cx="343539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00B050"/>
                </a:solidFill>
              </a:rPr>
              <a:t>J</a:t>
            </a:r>
            <a:r>
              <a:rPr lang="fr-FR" sz="1400" dirty="0" smtClean="0">
                <a:solidFill>
                  <a:srgbClr val="00B050"/>
                </a:solidFill>
              </a:rPr>
              <a:t>2</a:t>
            </a:r>
            <a:endParaRPr lang="fr-FR" sz="1400" dirty="0">
              <a:solidFill>
                <a:srgbClr val="00B050"/>
              </a:solidFill>
            </a:endParaRPr>
          </a:p>
        </p:txBody>
      </p:sp>
      <p:sp>
        <p:nvSpPr>
          <p:cNvPr id="70" name="ZoneTexte 69"/>
          <p:cNvSpPr txBox="1"/>
          <p:nvPr/>
        </p:nvSpPr>
        <p:spPr>
          <a:xfrm>
            <a:off x="802017" y="3674462"/>
            <a:ext cx="343539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C00000"/>
                </a:solidFill>
              </a:rPr>
              <a:t>J</a:t>
            </a:r>
            <a:r>
              <a:rPr lang="fr-FR" sz="1400" dirty="0" smtClean="0">
                <a:solidFill>
                  <a:srgbClr val="C00000"/>
                </a:solidFill>
              </a:rPr>
              <a:t>3</a:t>
            </a:r>
            <a:endParaRPr lang="fr-FR" sz="1400" dirty="0">
              <a:solidFill>
                <a:srgbClr val="C00000"/>
              </a:solidFill>
            </a:endParaRPr>
          </a:p>
        </p:txBody>
      </p:sp>
      <p:sp>
        <p:nvSpPr>
          <p:cNvPr id="71" name="ZoneTexte 70"/>
          <p:cNvSpPr txBox="1"/>
          <p:nvPr/>
        </p:nvSpPr>
        <p:spPr>
          <a:xfrm>
            <a:off x="943817" y="3532456"/>
            <a:ext cx="343539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accent3">
                    <a:lumMod val="75000"/>
                  </a:schemeClr>
                </a:solidFill>
              </a:rPr>
              <a:t>J</a:t>
            </a:r>
            <a:r>
              <a:rPr lang="fr-FR" sz="1400" dirty="0" smtClean="0">
                <a:solidFill>
                  <a:schemeClr val="accent3">
                    <a:lumMod val="75000"/>
                  </a:schemeClr>
                </a:solidFill>
              </a:rPr>
              <a:t>4</a:t>
            </a:r>
            <a:endParaRPr lang="fr-FR" sz="14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73" name="ZoneTexte 72"/>
          <p:cNvSpPr txBox="1"/>
          <p:nvPr/>
        </p:nvSpPr>
        <p:spPr>
          <a:xfrm rot="18889622">
            <a:off x="190717" y="3629501"/>
            <a:ext cx="9733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 smtClean="0"/>
              <a:t>Functions</a:t>
            </a:r>
            <a:endParaRPr lang="fr-FR" sz="1400" dirty="0"/>
          </a:p>
        </p:txBody>
      </p:sp>
      <p:sp>
        <p:nvSpPr>
          <p:cNvPr id="74" name="ZoneTexte 73"/>
          <p:cNvSpPr txBox="1"/>
          <p:nvPr/>
        </p:nvSpPr>
        <p:spPr>
          <a:xfrm>
            <a:off x="1075587" y="3435017"/>
            <a:ext cx="343539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>
                <a:solidFill>
                  <a:srgbClr val="7030A0"/>
                </a:solidFill>
              </a:rPr>
              <a:t>J</a:t>
            </a:r>
            <a:r>
              <a:rPr lang="fr-FR" sz="1400" dirty="0">
                <a:solidFill>
                  <a:srgbClr val="7030A0"/>
                </a:solidFill>
              </a:rPr>
              <a:t>5</a:t>
            </a:r>
          </a:p>
        </p:txBody>
      </p:sp>
      <p:cxnSp>
        <p:nvCxnSpPr>
          <p:cNvPr id="75" name="Connecteur droit 74"/>
          <p:cNvCxnSpPr/>
          <p:nvPr/>
        </p:nvCxnSpPr>
        <p:spPr>
          <a:xfrm flipV="1">
            <a:off x="793284" y="3605926"/>
            <a:ext cx="645498" cy="631130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ZoneTexte 55"/>
          <p:cNvSpPr txBox="1"/>
          <p:nvPr/>
        </p:nvSpPr>
        <p:spPr>
          <a:xfrm>
            <a:off x="425457" y="4367181"/>
            <a:ext cx="37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>
                <a:solidFill>
                  <a:schemeClr val="accent2"/>
                </a:solidFill>
              </a:rPr>
              <a:t>s</a:t>
            </a:r>
            <a:r>
              <a:rPr lang="fr-FR" sz="1400" b="1" dirty="0" smtClean="0">
                <a:solidFill>
                  <a:schemeClr val="accent2"/>
                </a:solidFill>
              </a:rPr>
              <a:t>1</a:t>
            </a:r>
          </a:p>
        </p:txBody>
      </p:sp>
      <p:graphicFrame>
        <p:nvGraphicFramePr>
          <p:cNvPr id="3" name="Obje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71331243"/>
              </p:ext>
            </p:extLst>
          </p:nvPr>
        </p:nvGraphicFramePr>
        <p:xfrm>
          <a:off x="879308" y="2068332"/>
          <a:ext cx="7135264" cy="42402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490" name="Visio" r:id="rId5" imgW="10144048" imgH="6029305" progId="Visio.Drawing.15">
                  <p:embed/>
                </p:oleObj>
              </mc:Choice>
              <mc:Fallback>
                <p:oleObj name="Visio" r:id="rId5" imgW="10144048" imgH="602930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79308" y="2068332"/>
                        <a:ext cx="7135264" cy="424027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61869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Choice</a:t>
            </a:r>
            <a:r>
              <a:rPr lang="fr-FR" dirty="0" smtClean="0"/>
              <a:t> of the </a:t>
            </a:r>
            <a:r>
              <a:rPr lang="fr-FR" dirty="0" err="1" smtClean="0"/>
              <a:t>metrics</a:t>
            </a:r>
            <a:endParaRPr lang="fr-FR" dirty="0"/>
          </a:p>
        </p:txBody>
      </p:sp>
      <p:sp>
        <p:nvSpPr>
          <p:cNvPr id="21" name="ZoneTexte 20"/>
          <p:cNvSpPr txBox="1"/>
          <p:nvPr/>
        </p:nvSpPr>
        <p:spPr>
          <a:xfrm>
            <a:off x="4589179" y="2006266"/>
            <a:ext cx="23326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err="1" smtClean="0"/>
              <a:t>Average</a:t>
            </a:r>
            <a:r>
              <a:rPr lang="fr-FR" sz="1600" b="1" dirty="0" smtClean="0"/>
              <a:t> state duration</a:t>
            </a:r>
            <a:endParaRPr lang="fr-FR" sz="1600" b="1" dirty="0"/>
          </a:p>
        </p:txBody>
      </p:sp>
      <p:sp>
        <p:nvSpPr>
          <p:cNvPr id="23" name="Rectangle 22"/>
          <p:cNvSpPr/>
          <p:nvPr/>
        </p:nvSpPr>
        <p:spPr>
          <a:xfrm>
            <a:off x="2536147" y="2760520"/>
            <a:ext cx="1845713" cy="29679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0" name="Rectangle 29"/>
          <p:cNvSpPr/>
          <p:nvPr/>
        </p:nvSpPr>
        <p:spPr>
          <a:xfrm>
            <a:off x="2781105" y="3463501"/>
            <a:ext cx="210903" cy="3370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Rectangle 51"/>
          <p:cNvSpPr/>
          <p:nvPr/>
        </p:nvSpPr>
        <p:spPr>
          <a:xfrm>
            <a:off x="3128063" y="3465904"/>
            <a:ext cx="210903" cy="3370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3" name="Rectangle 52"/>
          <p:cNvSpPr/>
          <p:nvPr/>
        </p:nvSpPr>
        <p:spPr>
          <a:xfrm>
            <a:off x="3473055" y="3463501"/>
            <a:ext cx="748011" cy="3370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Rectangle 45"/>
          <p:cNvSpPr/>
          <p:nvPr/>
        </p:nvSpPr>
        <p:spPr>
          <a:xfrm>
            <a:off x="2781105" y="4863737"/>
            <a:ext cx="1316329" cy="584554"/>
          </a:xfrm>
          <a:prstGeom prst="rect">
            <a:avLst/>
          </a:prstGeom>
          <a:solidFill>
            <a:schemeClr val="bg1"/>
          </a:solidFill>
          <a:ln w="412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smtClean="0">
                <a:solidFill>
                  <a:schemeClr val="tx1"/>
                </a:solidFill>
              </a:rPr>
              <a:t>3</a:t>
            </a:r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54" name="Flèche droite 53"/>
          <p:cNvSpPr/>
          <p:nvPr/>
        </p:nvSpPr>
        <p:spPr>
          <a:xfrm rot="5400000">
            <a:off x="3315504" y="4496531"/>
            <a:ext cx="228738" cy="181813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64" name="Connecteur droit 63"/>
          <p:cNvCxnSpPr/>
          <p:nvPr/>
        </p:nvCxnSpPr>
        <p:spPr>
          <a:xfrm>
            <a:off x="2781105" y="3329275"/>
            <a:ext cx="0" cy="595141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eur droit 64"/>
          <p:cNvCxnSpPr/>
          <p:nvPr/>
        </p:nvCxnSpPr>
        <p:spPr>
          <a:xfrm>
            <a:off x="4097434" y="3329275"/>
            <a:ext cx="0" cy="595141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cteur droit avec flèche 66"/>
          <p:cNvCxnSpPr/>
          <p:nvPr/>
        </p:nvCxnSpPr>
        <p:spPr>
          <a:xfrm>
            <a:off x="2781105" y="3169102"/>
            <a:ext cx="1316329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ZoneTexte 67"/>
          <p:cNvSpPr txBox="1"/>
          <p:nvPr/>
        </p:nvSpPr>
        <p:spPr>
          <a:xfrm>
            <a:off x="2984448" y="2858708"/>
            <a:ext cx="9989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Time slice</a:t>
            </a:r>
            <a:endParaRPr lang="fr-FR" sz="1400" dirty="0"/>
          </a:p>
        </p:txBody>
      </p:sp>
      <p:sp>
        <p:nvSpPr>
          <p:cNvPr id="75" name="Rectangle 74"/>
          <p:cNvSpPr/>
          <p:nvPr/>
        </p:nvSpPr>
        <p:spPr>
          <a:xfrm>
            <a:off x="4818616" y="2760520"/>
            <a:ext cx="1845713" cy="29679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6" name="Rectangle 75"/>
          <p:cNvSpPr/>
          <p:nvPr/>
        </p:nvSpPr>
        <p:spPr>
          <a:xfrm>
            <a:off x="5063574" y="3463501"/>
            <a:ext cx="210903" cy="3370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7" name="Rectangle 76"/>
          <p:cNvSpPr/>
          <p:nvPr/>
        </p:nvSpPr>
        <p:spPr>
          <a:xfrm>
            <a:off x="5410532" y="3465904"/>
            <a:ext cx="210903" cy="3370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8" name="Rectangle 77"/>
          <p:cNvSpPr/>
          <p:nvPr/>
        </p:nvSpPr>
        <p:spPr>
          <a:xfrm>
            <a:off x="5755524" y="3463501"/>
            <a:ext cx="748011" cy="3370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9" name="Rectangle 78"/>
          <p:cNvSpPr/>
          <p:nvPr/>
        </p:nvSpPr>
        <p:spPr>
          <a:xfrm>
            <a:off x="5063574" y="4863737"/>
            <a:ext cx="1316329" cy="584554"/>
          </a:xfrm>
          <a:prstGeom prst="rect">
            <a:avLst/>
          </a:prstGeom>
          <a:solidFill>
            <a:schemeClr val="bg1"/>
          </a:solidFill>
          <a:ln w="412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dirty="0" smtClean="0">
                <a:solidFill>
                  <a:schemeClr val="tx1"/>
                </a:solidFill>
              </a:rPr>
              <a:t>(d1+d2+p1*d3)/3</a:t>
            </a:r>
            <a:endParaRPr lang="fr-FR" sz="1050" dirty="0">
              <a:solidFill>
                <a:schemeClr val="tx1"/>
              </a:solidFill>
            </a:endParaRPr>
          </a:p>
        </p:txBody>
      </p:sp>
      <p:sp>
        <p:nvSpPr>
          <p:cNvPr id="80" name="ZoneTexte 79"/>
          <p:cNvSpPr txBox="1"/>
          <p:nvPr/>
        </p:nvSpPr>
        <p:spPr>
          <a:xfrm>
            <a:off x="5019058" y="4089695"/>
            <a:ext cx="14729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/>
              <a:t>d1 + d2  +  p1*d3</a:t>
            </a:r>
            <a:endParaRPr lang="fr-FR" sz="1200" dirty="0"/>
          </a:p>
        </p:txBody>
      </p:sp>
      <p:sp>
        <p:nvSpPr>
          <p:cNvPr id="81" name="Flèche droite 80"/>
          <p:cNvSpPr/>
          <p:nvPr/>
        </p:nvSpPr>
        <p:spPr>
          <a:xfrm rot="5400000">
            <a:off x="5597973" y="4496531"/>
            <a:ext cx="228738" cy="181813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82" name="Connecteur droit 81"/>
          <p:cNvCxnSpPr/>
          <p:nvPr/>
        </p:nvCxnSpPr>
        <p:spPr>
          <a:xfrm>
            <a:off x="5063574" y="3329275"/>
            <a:ext cx="0" cy="788932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necteur droit 82"/>
          <p:cNvCxnSpPr/>
          <p:nvPr/>
        </p:nvCxnSpPr>
        <p:spPr>
          <a:xfrm>
            <a:off x="6379903" y="3329275"/>
            <a:ext cx="0" cy="788932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necteur droit avec flèche 83"/>
          <p:cNvCxnSpPr/>
          <p:nvPr/>
        </p:nvCxnSpPr>
        <p:spPr>
          <a:xfrm>
            <a:off x="5063574" y="3169102"/>
            <a:ext cx="1316329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ZoneTexte 84"/>
          <p:cNvSpPr txBox="1"/>
          <p:nvPr/>
        </p:nvSpPr>
        <p:spPr>
          <a:xfrm>
            <a:off x="5266917" y="2858708"/>
            <a:ext cx="9989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Time slice</a:t>
            </a:r>
            <a:endParaRPr lang="fr-FR" sz="1400" dirty="0"/>
          </a:p>
        </p:txBody>
      </p:sp>
      <p:cxnSp>
        <p:nvCxnSpPr>
          <p:cNvPr id="86" name="Connecteur droit avec flèche 85"/>
          <p:cNvCxnSpPr/>
          <p:nvPr/>
        </p:nvCxnSpPr>
        <p:spPr>
          <a:xfrm>
            <a:off x="5063574" y="3924417"/>
            <a:ext cx="210903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eur droit avec flèche 86"/>
          <p:cNvCxnSpPr/>
          <p:nvPr/>
        </p:nvCxnSpPr>
        <p:spPr>
          <a:xfrm>
            <a:off x="5410532" y="3924417"/>
            <a:ext cx="210903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cteur droit avec flèche 87"/>
          <p:cNvCxnSpPr/>
          <p:nvPr/>
        </p:nvCxnSpPr>
        <p:spPr>
          <a:xfrm>
            <a:off x="5755524" y="3924417"/>
            <a:ext cx="62437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ZoneTexte 88"/>
          <p:cNvSpPr txBox="1"/>
          <p:nvPr/>
        </p:nvSpPr>
        <p:spPr>
          <a:xfrm>
            <a:off x="2542180" y="2006266"/>
            <a:ext cx="19030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/>
              <a:t>Event occurrences</a:t>
            </a:r>
            <a:endParaRPr lang="fr-FR" sz="1600" b="1" dirty="0"/>
          </a:p>
        </p:txBody>
      </p:sp>
      <p:sp>
        <p:nvSpPr>
          <p:cNvPr id="90" name="Rectangle 89"/>
          <p:cNvSpPr/>
          <p:nvPr/>
        </p:nvSpPr>
        <p:spPr>
          <a:xfrm>
            <a:off x="7071767" y="2760520"/>
            <a:ext cx="1845713" cy="29679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Rectangle 93"/>
              <p:cNvSpPr/>
              <p:nvPr/>
            </p:nvSpPr>
            <p:spPr>
              <a:xfrm>
                <a:off x="7316725" y="4863737"/>
                <a:ext cx="1316329" cy="584554"/>
              </a:xfrm>
              <a:prstGeom prst="rect">
                <a:avLst/>
              </a:prstGeom>
              <a:solidFill>
                <a:schemeClr val="bg1"/>
              </a:solidFill>
              <a:ln w="412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F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fr-F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𝐛</m:t>
                          </m:r>
                          <m:r>
                            <a:rPr lang="fr-F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fr-F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𝐚</m:t>
                          </m:r>
                        </m:den>
                      </m:f>
                      <m:nary>
                        <m:naryPr>
                          <m:ctrlPr>
                            <a:rPr lang="fr-F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fr-F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𝐚</m:t>
                          </m:r>
                        </m:sub>
                        <m:sup>
                          <m:r>
                            <a:rPr lang="fr-F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𝐛</m:t>
                          </m:r>
                        </m:sup>
                        <m:e>
                          <m:r>
                            <a:rPr lang="fr-F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𝐟</m:t>
                          </m:r>
                          <m:d>
                            <m:dPr>
                              <m:ctrlPr>
                                <a:rPr lang="fr-FR" sz="1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1400" b="1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𝐭</m:t>
                              </m:r>
                            </m:e>
                          </m:d>
                          <m:r>
                            <a:rPr lang="fr-F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𝐝𝐭</m:t>
                          </m:r>
                        </m:e>
                      </m:nary>
                    </m:oMath>
                  </m:oMathPara>
                </a14:m>
                <a:endParaRPr lang="fr-FR" sz="1400" b="1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94" name="Rectangle 9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6725" y="4863737"/>
                <a:ext cx="1316329" cy="58455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41275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5" name="Flèche droite 94"/>
          <p:cNvSpPr/>
          <p:nvPr/>
        </p:nvSpPr>
        <p:spPr>
          <a:xfrm rot="5400000">
            <a:off x="7851124" y="4496531"/>
            <a:ext cx="228738" cy="181813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96" name="Connecteur droit 95"/>
          <p:cNvCxnSpPr/>
          <p:nvPr/>
        </p:nvCxnSpPr>
        <p:spPr>
          <a:xfrm>
            <a:off x="7316725" y="3329275"/>
            <a:ext cx="0" cy="595141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necteur droit 96"/>
          <p:cNvCxnSpPr/>
          <p:nvPr/>
        </p:nvCxnSpPr>
        <p:spPr>
          <a:xfrm>
            <a:off x="8633053" y="3329275"/>
            <a:ext cx="0" cy="595141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Connecteur droit avec flèche 97"/>
          <p:cNvCxnSpPr/>
          <p:nvPr/>
        </p:nvCxnSpPr>
        <p:spPr>
          <a:xfrm>
            <a:off x="7316725" y="3169102"/>
            <a:ext cx="1316329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ZoneTexte 98"/>
          <p:cNvSpPr txBox="1"/>
          <p:nvPr/>
        </p:nvSpPr>
        <p:spPr>
          <a:xfrm>
            <a:off x="7520068" y="2858708"/>
            <a:ext cx="9989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Time slice</a:t>
            </a:r>
            <a:endParaRPr lang="fr-FR" sz="1400" dirty="0"/>
          </a:p>
        </p:txBody>
      </p:sp>
      <p:cxnSp>
        <p:nvCxnSpPr>
          <p:cNvPr id="7" name="Connecteur droit 6"/>
          <p:cNvCxnSpPr/>
          <p:nvPr/>
        </p:nvCxnSpPr>
        <p:spPr>
          <a:xfrm flipV="1">
            <a:off x="7316725" y="3463501"/>
            <a:ext cx="344492" cy="337089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Connecteur droit 99"/>
          <p:cNvCxnSpPr/>
          <p:nvPr/>
        </p:nvCxnSpPr>
        <p:spPr>
          <a:xfrm>
            <a:off x="7668040" y="3463501"/>
            <a:ext cx="297454" cy="26024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Connecteur droit 100"/>
          <p:cNvCxnSpPr/>
          <p:nvPr/>
        </p:nvCxnSpPr>
        <p:spPr>
          <a:xfrm flipV="1">
            <a:off x="7972316" y="3595784"/>
            <a:ext cx="178230" cy="12451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necteur droit 101"/>
          <p:cNvCxnSpPr/>
          <p:nvPr/>
        </p:nvCxnSpPr>
        <p:spPr>
          <a:xfrm>
            <a:off x="8157369" y="3595784"/>
            <a:ext cx="179662" cy="12451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necteur droit 102"/>
          <p:cNvCxnSpPr/>
          <p:nvPr/>
        </p:nvCxnSpPr>
        <p:spPr>
          <a:xfrm flipV="1">
            <a:off x="8337031" y="3453574"/>
            <a:ext cx="296022" cy="28428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/>
          <p:cNvCxnSpPr/>
          <p:nvPr/>
        </p:nvCxnSpPr>
        <p:spPr>
          <a:xfrm>
            <a:off x="7316725" y="3924417"/>
            <a:ext cx="131632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31"/>
          <p:cNvCxnSpPr/>
          <p:nvPr/>
        </p:nvCxnSpPr>
        <p:spPr>
          <a:xfrm flipV="1">
            <a:off x="7316725" y="3626846"/>
            <a:ext cx="1316329" cy="7603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ZoneTexte 103"/>
          <p:cNvSpPr txBox="1"/>
          <p:nvPr/>
        </p:nvSpPr>
        <p:spPr>
          <a:xfrm>
            <a:off x="7224046" y="2006266"/>
            <a:ext cx="15488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/>
              <a:t>Variable </a:t>
            </a:r>
            <a:r>
              <a:rPr lang="fr-FR" sz="1600" b="1" dirty="0" err="1" smtClean="0"/>
              <a:t>mean</a:t>
            </a:r>
            <a:endParaRPr lang="fr-FR" sz="1600" b="1" dirty="0"/>
          </a:p>
        </p:txBody>
      </p:sp>
      <p:sp>
        <p:nvSpPr>
          <p:cNvPr id="105" name="ZoneTexte 104"/>
          <p:cNvSpPr txBox="1"/>
          <p:nvPr/>
        </p:nvSpPr>
        <p:spPr>
          <a:xfrm>
            <a:off x="2854177" y="4086029"/>
            <a:ext cx="14729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/>
              <a:t>1  +   1  +       1</a:t>
            </a:r>
            <a:endParaRPr lang="fr-FR" sz="1200" dirty="0"/>
          </a:p>
        </p:txBody>
      </p:sp>
      <p:sp>
        <p:nvSpPr>
          <p:cNvPr id="2" name="ZoneTexte 1"/>
          <p:cNvSpPr txBox="1"/>
          <p:nvPr/>
        </p:nvSpPr>
        <p:spPr>
          <a:xfrm>
            <a:off x="7200941" y="3896035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a</a:t>
            </a:r>
            <a:endParaRPr lang="fr-FR" sz="1400" dirty="0"/>
          </a:p>
        </p:txBody>
      </p:sp>
      <p:sp>
        <p:nvSpPr>
          <p:cNvPr id="48" name="ZoneTexte 47"/>
          <p:cNvSpPr txBox="1"/>
          <p:nvPr/>
        </p:nvSpPr>
        <p:spPr>
          <a:xfrm>
            <a:off x="8517271" y="3896035"/>
            <a:ext cx="2904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b</a:t>
            </a:r>
          </a:p>
        </p:txBody>
      </p:sp>
      <p:sp>
        <p:nvSpPr>
          <p:cNvPr id="49" name="ZoneTexte 48"/>
          <p:cNvSpPr txBox="1"/>
          <p:nvPr/>
        </p:nvSpPr>
        <p:spPr>
          <a:xfrm>
            <a:off x="36357" y="2006266"/>
            <a:ext cx="23054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err="1" smtClean="0"/>
              <a:t>Sum</a:t>
            </a:r>
            <a:r>
              <a:rPr lang="fr-FR" sz="1600" b="1" dirty="0" smtClean="0"/>
              <a:t> of state durations</a:t>
            </a:r>
            <a:endParaRPr lang="fr-FR" sz="1600" b="1" dirty="0"/>
          </a:p>
        </p:txBody>
      </p:sp>
      <p:sp>
        <p:nvSpPr>
          <p:cNvPr id="50" name="Rectangle 49"/>
          <p:cNvSpPr/>
          <p:nvPr/>
        </p:nvSpPr>
        <p:spPr>
          <a:xfrm>
            <a:off x="275010" y="2749036"/>
            <a:ext cx="1836985" cy="297941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1" name="Rectangle 50"/>
          <p:cNvSpPr/>
          <p:nvPr/>
        </p:nvSpPr>
        <p:spPr>
          <a:xfrm>
            <a:off x="518809" y="3454737"/>
            <a:ext cx="209906" cy="3383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5" name="Rectangle 54"/>
          <p:cNvSpPr/>
          <p:nvPr/>
        </p:nvSpPr>
        <p:spPr>
          <a:xfrm>
            <a:off x="864127" y="3457149"/>
            <a:ext cx="209906" cy="3383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6" name="Rectangle 55"/>
          <p:cNvSpPr/>
          <p:nvPr/>
        </p:nvSpPr>
        <p:spPr>
          <a:xfrm>
            <a:off x="1207486" y="3454737"/>
            <a:ext cx="744474" cy="3383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57" name="Connecteur droit avec flèche 56"/>
          <p:cNvCxnSpPr/>
          <p:nvPr/>
        </p:nvCxnSpPr>
        <p:spPr>
          <a:xfrm>
            <a:off x="518809" y="3917436"/>
            <a:ext cx="20990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eur droit avec flèche 57"/>
          <p:cNvCxnSpPr/>
          <p:nvPr/>
        </p:nvCxnSpPr>
        <p:spPr>
          <a:xfrm>
            <a:off x="864127" y="3917436"/>
            <a:ext cx="20990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cteur droit avec flèche 58"/>
          <p:cNvCxnSpPr/>
          <p:nvPr/>
        </p:nvCxnSpPr>
        <p:spPr>
          <a:xfrm>
            <a:off x="1207487" y="3917436"/>
            <a:ext cx="62142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 59"/>
          <p:cNvSpPr/>
          <p:nvPr/>
        </p:nvSpPr>
        <p:spPr>
          <a:xfrm>
            <a:off x="518809" y="4860391"/>
            <a:ext cx="1310104" cy="586815"/>
          </a:xfrm>
          <a:prstGeom prst="rect">
            <a:avLst/>
          </a:prstGeom>
          <a:solidFill>
            <a:schemeClr val="bg1"/>
          </a:solidFill>
          <a:ln w="412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d1+d2+p1*d3</a:t>
            </a:r>
            <a:endParaRPr lang="fr-FR" sz="1200" dirty="0">
              <a:solidFill>
                <a:schemeClr val="tx1"/>
              </a:solidFill>
            </a:endParaRPr>
          </a:p>
        </p:txBody>
      </p:sp>
      <p:sp>
        <p:nvSpPr>
          <p:cNvPr id="61" name="ZoneTexte 60"/>
          <p:cNvSpPr txBox="1"/>
          <p:nvPr/>
        </p:nvSpPr>
        <p:spPr>
          <a:xfrm>
            <a:off x="485994" y="4081730"/>
            <a:ext cx="14659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/>
              <a:t>d1 + d2  +  p1*d3</a:t>
            </a:r>
            <a:endParaRPr lang="fr-FR" sz="1200" dirty="0"/>
          </a:p>
        </p:txBody>
      </p:sp>
      <p:sp>
        <p:nvSpPr>
          <p:cNvPr id="62" name="Flèche droite 61"/>
          <p:cNvSpPr/>
          <p:nvPr/>
        </p:nvSpPr>
        <p:spPr>
          <a:xfrm rot="5400000">
            <a:off x="1049698" y="4492546"/>
            <a:ext cx="229624" cy="180954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63" name="Connecteur droit 62"/>
          <p:cNvCxnSpPr/>
          <p:nvPr/>
        </p:nvCxnSpPr>
        <p:spPr>
          <a:xfrm>
            <a:off x="518809" y="3319992"/>
            <a:ext cx="0" cy="791985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eur droit 65"/>
          <p:cNvCxnSpPr/>
          <p:nvPr/>
        </p:nvCxnSpPr>
        <p:spPr>
          <a:xfrm>
            <a:off x="1828913" y="3319992"/>
            <a:ext cx="0" cy="791985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eur droit avec flèche 68"/>
          <p:cNvCxnSpPr/>
          <p:nvPr/>
        </p:nvCxnSpPr>
        <p:spPr>
          <a:xfrm>
            <a:off x="518809" y="3159198"/>
            <a:ext cx="1310104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ZoneTexte 69"/>
          <p:cNvSpPr txBox="1"/>
          <p:nvPr/>
        </p:nvSpPr>
        <p:spPr>
          <a:xfrm>
            <a:off x="721191" y="2847604"/>
            <a:ext cx="9989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Time slice</a:t>
            </a:r>
            <a:endParaRPr lang="fr-FR" sz="1400" dirty="0"/>
          </a:p>
        </p:txBody>
      </p:sp>
      <p:sp>
        <p:nvSpPr>
          <p:cNvPr id="6" name="Rectangle 5"/>
          <p:cNvSpPr/>
          <p:nvPr/>
        </p:nvSpPr>
        <p:spPr>
          <a:xfrm>
            <a:off x="0" y="1750741"/>
            <a:ext cx="2341796" cy="4315522"/>
          </a:xfrm>
          <a:prstGeom prst="rect">
            <a:avLst/>
          </a:prstGeom>
          <a:noFill/>
          <a:ln w="444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746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6267" y="4457826"/>
            <a:ext cx="530823" cy="530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Obje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06297581"/>
              </p:ext>
            </p:extLst>
          </p:nvPr>
        </p:nvGraphicFramePr>
        <p:xfrm>
          <a:off x="257175" y="1885950"/>
          <a:ext cx="7085013" cy="3243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314" name="Visio" r:id="rId6" imgW="18707115" imgH="8563138" progId="Visio.Drawing.15">
                  <p:embed/>
                </p:oleObj>
              </mc:Choice>
              <mc:Fallback>
                <p:oleObj name="Visio" r:id="rId6" imgW="18707115" imgH="8563138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57175" y="1885950"/>
                        <a:ext cx="7085013" cy="32432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6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8596" y="3885352"/>
            <a:ext cx="530823" cy="530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Visualize</a:t>
            </a:r>
            <a:r>
              <a:rPr lang="fr-FR" dirty="0" smtClean="0"/>
              <a:t> the trace abstraction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6728754" y="6390994"/>
            <a:ext cx="2173946" cy="321043"/>
          </a:xfrm>
        </p:spPr>
        <p:txBody>
          <a:bodyPr/>
          <a:lstStyle/>
          <a:p>
            <a:fld id="{87D9652F-9609-4EC6-8E0A-C96E14B58A2A}" type="slidenum">
              <a:rPr lang="fr-FR" smtClean="0"/>
              <a:pPr/>
              <a:t>33</a:t>
            </a:fld>
            <a:endParaRPr lang="fr-FR" dirty="0"/>
          </a:p>
        </p:txBody>
      </p:sp>
      <p:cxnSp>
        <p:nvCxnSpPr>
          <p:cNvPr id="15" name="Connecteur droit avec flèche 14"/>
          <p:cNvCxnSpPr/>
          <p:nvPr/>
        </p:nvCxnSpPr>
        <p:spPr>
          <a:xfrm flipV="1">
            <a:off x="3183946" y="2144038"/>
            <a:ext cx="1354137" cy="32398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15"/>
          <p:cNvCxnSpPr/>
          <p:nvPr/>
        </p:nvCxnSpPr>
        <p:spPr>
          <a:xfrm>
            <a:off x="3183946" y="2640751"/>
            <a:ext cx="1524000" cy="18149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/>
          <p:cNvCxnSpPr/>
          <p:nvPr/>
        </p:nvCxnSpPr>
        <p:spPr>
          <a:xfrm>
            <a:off x="3334729" y="3886196"/>
            <a:ext cx="161955" cy="13391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avec flèche 19"/>
          <p:cNvCxnSpPr/>
          <p:nvPr/>
        </p:nvCxnSpPr>
        <p:spPr>
          <a:xfrm flipV="1">
            <a:off x="4003096" y="4032379"/>
            <a:ext cx="419305" cy="459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avec flèche 21"/>
          <p:cNvCxnSpPr/>
          <p:nvPr/>
        </p:nvCxnSpPr>
        <p:spPr>
          <a:xfrm>
            <a:off x="4424260" y="4909907"/>
            <a:ext cx="229505" cy="935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/>
          <p:cNvCxnSpPr/>
          <p:nvPr/>
        </p:nvCxnSpPr>
        <p:spPr>
          <a:xfrm flipV="1">
            <a:off x="3260146" y="3016677"/>
            <a:ext cx="1447800" cy="43973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/>
          <p:cNvCxnSpPr/>
          <p:nvPr/>
        </p:nvCxnSpPr>
        <p:spPr>
          <a:xfrm>
            <a:off x="3861014" y="4430914"/>
            <a:ext cx="123032" cy="13745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ZoneTexte 42"/>
          <p:cNvSpPr txBox="1"/>
          <p:nvPr/>
        </p:nvSpPr>
        <p:spPr>
          <a:xfrm>
            <a:off x="1101039" y="5342716"/>
            <a:ext cx="19864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Spatial </a:t>
            </a:r>
            <a:r>
              <a:rPr lang="fr-FR" sz="1600" dirty="0" err="1" smtClean="0"/>
              <a:t>aggregation</a:t>
            </a:r>
            <a:endParaRPr lang="fr-FR" sz="1600" dirty="0"/>
          </a:p>
        </p:txBody>
      </p:sp>
      <p:sp>
        <p:nvSpPr>
          <p:cNvPr id="44" name="ZoneTexte 43"/>
          <p:cNvSpPr txBox="1"/>
          <p:nvPr/>
        </p:nvSpPr>
        <p:spPr>
          <a:xfrm>
            <a:off x="3072872" y="5500975"/>
            <a:ext cx="26981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 smtClean="0"/>
              <a:t>Aggregation</a:t>
            </a:r>
            <a:r>
              <a:rPr lang="fr-FR" sz="1600" dirty="0" smtClean="0"/>
              <a:t> of </a:t>
            </a:r>
            <a:r>
              <a:rPr lang="fr-FR" sz="1600" dirty="0" err="1" smtClean="0"/>
              <a:t>event</a:t>
            </a:r>
            <a:r>
              <a:rPr lang="fr-FR" sz="1600" dirty="0" smtClean="0"/>
              <a:t> types</a:t>
            </a:r>
            <a:endParaRPr lang="fr-FR" sz="1600" dirty="0"/>
          </a:p>
        </p:txBody>
      </p:sp>
      <p:cxnSp>
        <p:nvCxnSpPr>
          <p:cNvPr id="46" name="Connecteur droit avec flèche 45"/>
          <p:cNvCxnSpPr/>
          <p:nvPr/>
        </p:nvCxnSpPr>
        <p:spPr>
          <a:xfrm flipV="1">
            <a:off x="2593396" y="4293204"/>
            <a:ext cx="961820" cy="1031217"/>
          </a:xfrm>
          <a:prstGeom prst="straightConnector1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avec flèche 47"/>
          <p:cNvCxnSpPr/>
          <p:nvPr/>
        </p:nvCxnSpPr>
        <p:spPr>
          <a:xfrm flipV="1">
            <a:off x="3747540" y="4938129"/>
            <a:ext cx="336775" cy="595206"/>
          </a:xfrm>
          <a:prstGeom prst="straightConnector1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eur droit avec flèche 50"/>
          <p:cNvCxnSpPr/>
          <p:nvPr/>
        </p:nvCxnSpPr>
        <p:spPr>
          <a:xfrm>
            <a:off x="257490" y="4696936"/>
            <a:ext cx="254898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eur droit avec flèche 52"/>
          <p:cNvCxnSpPr/>
          <p:nvPr/>
        </p:nvCxnSpPr>
        <p:spPr>
          <a:xfrm>
            <a:off x="333690" y="2822247"/>
            <a:ext cx="254898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ZoneTexte 53"/>
              <p:cNvSpPr txBox="1"/>
              <p:nvPr/>
            </p:nvSpPr>
            <p:spPr>
              <a:xfrm>
                <a:off x="1376726" y="2786965"/>
                <a:ext cx="3820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54" name="ZoneTexte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6726" y="2786965"/>
                <a:ext cx="382092" cy="369332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ZoneTexte 54"/>
              <p:cNvSpPr txBox="1"/>
              <p:nvPr/>
            </p:nvSpPr>
            <p:spPr>
              <a:xfrm>
                <a:off x="1376726" y="4634109"/>
                <a:ext cx="3820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55" name="ZoneTexte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6726" y="4634109"/>
                <a:ext cx="382092" cy="369332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Connecteur droit avec flèche 55"/>
          <p:cNvCxnSpPr/>
          <p:nvPr/>
        </p:nvCxnSpPr>
        <p:spPr>
          <a:xfrm flipV="1">
            <a:off x="4765263" y="5218899"/>
            <a:ext cx="2557926" cy="207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eur droit avec flèche 60"/>
          <p:cNvCxnSpPr/>
          <p:nvPr/>
        </p:nvCxnSpPr>
        <p:spPr>
          <a:xfrm flipV="1">
            <a:off x="4765263" y="4297957"/>
            <a:ext cx="2557926" cy="207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 droit avec flèche 62"/>
          <p:cNvCxnSpPr/>
          <p:nvPr/>
        </p:nvCxnSpPr>
        <p:spPr>
          <a:xfrm flipV="1">
            <a:off x="4653766" y="3559886"/>
            <a:ext cx="1" cy="74014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cteur droit avec flèche 66"/>
          <p:cNvCxnSpPr/>
          <p:nvPr/>
        </p:nvCxnSpPr>
        <p:spPr>
          <a:xfrm flipV="1">
            <a:off x="4653765" y="1869007"/>
            <a:ext cx="1" cy="43485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ZoneTexte 69"/>
              <p:cNvSpPr txBox="1"/>
              <p:nvPr/>
            </p:nvSpPr>
            <p:spPr>
              <a:xfrm>
                <a:off x="5823564" y="5164003"/>
                <a:ext cx="3820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0" name="ZoneTexte 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3564" y="5164003"/>
                <a:ext cx="382092" cy="369332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ZoneTexte 70"/>
              <p:cNvSpPr txBox="1"/>
              <p:nvPr/>
            </p:nvSpPr>
            <p:spPr>
              <a:xfrm>
                <a:off x="5823564" y="4246713"/>
                <a:ext cx="3820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1" name="ZoneTexte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3564" y="4246713"/>
                <a:ext cx="382092" cy="369332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ZoneTexte 71"/>
              <p:cNvSpPr txBox="1"/>
              <p:nvPr/>
            </p:nvSpPr>
            <p:spPr>
              <a:xfrm>
                <a:off x="5827182" y="3138995"/>
                <a:ext cx="3820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2" name="ZoneTexte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7182" y="3138995"/>
                <a:ext cx="382092" cy="369332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ZoneTexte 72"/>
              <p:cNvSpPr txBox="1"/>
              <p:nvPr/>
            </p:nvSpPr>
            <p:spPr>
              <a:xfrm>
                <a:off x="5853180" y="2351843"/>
                <a:ext cx="3820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3" name="ZoneTexte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3180" y="2351843"/>
                <a:ext cx="382092" cy="369332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4" name="Connecteur droit avec flèche 73"/>
          <p:cNvCxnSpPr/>
          <p:nvPr/>
        </p:nvCxnSpPr>
        <p:spPr>
          <a:xfrm flipV="1">
            <a:off x="4783966" y="2398536"/>
            <a:ext cx="2557926" cy="207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eur droit avec flèche 74"/>
          <p:cNvCxnSpPr/>
          <p:nvPr/>
        </p:nvCxnSpPr>
        <p:spPr>
          <a:xfrm flipV="1">
            <a:off x="4783966" y="3204019"/>
            <a:ext cx="2557926" cy="207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ZoneTexte 75"/>
          <p:cNvSpPr txBox="1"/>
          <p:nvPr/>
        </p:nvSpPr>
        <p:spPr>
          <a:xfrm>
            <a:off x="7578925" y="1988555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Bar </a:t>
            </a:r>
            <a:r>
              <a:rPr lang="fr-FR" b="1" dirty="0" err="1" smtClean="0"/>
              <a:t>chart</a:t>
            </a:r>
            <a:endParaRPr lang="fr-FR" b="1" dirty="0"/>
          </a:p>
        </p:txBody>
      </p:sp>
      <p:sp>
        <p:nvSpPr>
          <p:cNvPr id="77" name="ZoneTexte 76"/>
          <p:cNvSpPr txBox="1"/>
          <p:nvPr/>
        </p:nvSpPr>
        <p:spPr>
          <a:xfrm>
            <a:off x="7590947" y="2558960"/>
            <a:ext cx="11224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Colored</a:t>
            </a:r>
            <a:endParaRPr lang="fr-FR" b="1" dirty="0" smtClean="0"/>
          </a:p>
          <a:p>
            <a:r>
              <a:rPr lang="fr-FR" b="1" dirty="0" smtClean="0"/>
              <a:t>partition</a:t>
            </a:r>
            <a:endParaRPr lang="fr-FR" b="1" dirty="0"/>
          </a:p>
        </p:txBody>
      </p:sp>
      <p:sp>
        <p:nvSpPr>
          <p:cNvPr id="78" name="ZoneTexte 77"/>
          <p:cNvSpPr txBox="1"/>
          <p:nvPr/>
        </p:nvSpPr>
        <p:spPr>
          <a:xfrm>
            <a:off x="7602970" y="3475834"/>
            <a:ext cx="14189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Stacked</a:t>
            </a:r>
            <a:r>
              <a:rPr lang="fr-FR" b="1" dirty="0" smtClean="0"/>
              <a:t> bar</a:t>
            </a:r>
          </a:p>
          <a:p>
            <a:r>
              <a:rPr lang="fr-FR" b="1" dirty="0" err="1" smtClean="0"/>
              <a:t>chart</a:t>
            </a:r>
            <a:endParaRPr lang="fr-FR" b="1" dirty="0"/>
          </a:p>
        </p:txBody>
      </p:sp>
      <p:sp>
        <p:nvSpPr>
          <p:cNvPr id="79" name="ZoneTexte 78"/>
          <p:cNvSpPr txBox="1"/>
          <p:nvPr/>
        </p:nvSpPr>
        <p:spPr>
          <a:xfrm>
            <a:off x="7602970" y="4704271"/>
            <a:ext cx="769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Mode</a:t>
            </a:r>
            <a:endParaRPr lang="fr-FR" b="1" dirty="0"/>
          </a:p>
        </p:txBody>
      </p:sp>
      <p:sp>
        <p:nvSpPr>
          <p:cNvPr id="39" name="ZoneTexte 38"/>
          <p:cNvSpPr txBox="1"/>
          <p:nvPr/>
        </p:nvSpPr>
        <p:spPr>
          <a:xfrm>
            <a:off x="4608512" y="6462533"/>
            <a:ext cx="4597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/>
              <a:t>[D., </a:t>
            </a:r>
            <a:r>
              <a:rPr lang="fr-FR" b="1" dirty="0" err="1" smtClean="0"/>
              <a:t>Schnorr</a:t>
            </a:r>
            <a:r>
              <a:rPr lang="fr-FR" b="1" dirty="0" smtClean="0"/>
              <a:t> et al., RR-8524, </a:t>
            </a:r>
            <a:r>
              <a:rPr lang="fr-FR" b="1" dirty="0" err="1" smtClean="0"/>
              <a:t>Inria</a:t>
            </a:r>
            <a:r>
              <a:rPr lang="fr-FR" b="1" dirty="0" smtClean="0"/>
              <a:t>]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933958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600" dirty="0" err="1" smtClean="0"/>
              <a:t>Stacked</a:t>
            </a:r>
            <a:r>
              <a:rPr lang="fr-FR" sz="3600" dirty="0" smtClean="0"/>
              <a:t> bar </a:t>
            </a:r>
            <a:r>
              <a:rPr lang="fr-FR" sz="3600" dirty="0" err="1" smtClean="0"/>
              <a:t>chart</a:t>
            </a:r>
            <a:r>
              <a:rPr lang="fr-FR" sz="3600" dirty="0" smtClean="0"/>
              <a:t> </a:t>
            </a:r>
            <a:r>
              <a:rPr lang="fr-FR" sz="3600" dirty="0" err="1" smtClean="0"/>
              <a:t>visual</a:t>
            </a:r>
            <a:r>
              <a:rPr lang="fr-FR" sz="3600" dirty="0" smtClean="0"/>
              <a:t> </a:t>
            </a:r>
            <a:r>
              <a:rPr lang="fr-FR" sz="3600" dirty="0" err="1" smtClean="0"/>
              <a:t>aggregation</a:t>
            </a:r>
            <a:endParaRPr lang="fr-FR" sz="36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34</a:t>
            </a:fld>
            <a:endParaRPr lang="fr-FR" dirty="0"/>
          </a:p>
        </p:txBody>
      </p:sp>
      <p:graphicFrame>
        <p:nvGraphicFramePr>
          <p:cNvPr id="5" name="Obje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3175439"/>
              </p:ext>
            </p:extLst>
          </p:nvPr>
        </p:nvGraphicFramePr>
        <p:xfrm>
          <a:off x="351996" y="3083644"/>
          <a:ext cx="8515350" cy="2154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322" name="Visio" r:id="rId5" imgW="22072320" imgH="5581440" progId="Visio.Drawing.15">
                  <p:embed/>
                </p:oleObj>
              </mc:Choice>
              <mc:Fallback>
                <p:oleObj name="Visio" r:id="rId5" imgW="22072320" imgH="558144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51996" y="3083644"/>
                        <a:ext cx="8515350" cy="21542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" name="Connecteur droit avec flèche 6"/>
          <p:cNvCxnSpPr/>
          <p:nvPr/>
        </p:nvCxnSpPr>
        <p:spPr>
          <a:xfrm>
            <a:off x="353583" y="5845895"/>
            <a:ext cx="8509860" cy="862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8"/>
          <p:cNvSpPr txBox="1"/>
          <p:nvPr/>
        </p:nvSpPr>
        <p:spPr>
          <a:xfrm>
            <a:off x="3144009" y="5987019"/>
            <a:ext cx="2929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Decrease</a:t>
            </a:r>
            <a:r>
              <a:rPr lang="fr-FR" b="1" dirty="0" smtClean="0"/>
              <a:t> </a:t>
            </a:r>
            <a:r>
              <a:rPr lang="fr-FR" b="1" dirty="0" err="1" smtClean="0"/>
              <a:t>available</a:t>
            </a:r>
            <a:r>
              <a:rPr lang="fr-FR" b="1" dirty="0" smtClean="0"/>
              <a:t> </a:t>
            </a:r>
            <a:r>
              <a:rPr lang="fr-FR" b="1" dirty="0" err="1" smtClean="0"/>
              <a:t>height</a:t>
            </a:r>
            <a:endParaRPr lang="fr-FR" b="1" dirty="0"/>
          </a:p>
        </p:txBody>
      </p:sp>
      <p:cxnSp>
        <p:nvCxnSpPr>
          <p:cNvPr id="13" name="Connecteur droit avec flèche 12"/>
          <p:cNvCxnSpPr>
            <a:stCxn id="14" idx="2"/>
          </p:cNvCxnSpPr>
          <p:nvPr/>
        </p:nvCxnSpPr>
        <p:spPr>
          <a:xfrm>
            <a:off x="3817568" y="2529435"/>
            <a:ext cx="457201" cy="182408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ZoneTexte 13"/>
          <p:cNvSpPr txBox="1"/>
          <p:nvPr/>
        </p:nvSpPr>
        <p:spPr>
          <a:xfrm>
            <a:off x="2637597" y="1913882"/>
            <a:ext cx="2359941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>
                <a:solidFill>
                  <a:schemeClr val="accent1"/>
                </a:solidFill>
              </a:rPr>
              <a:t>b</a:t>
            </a:r>
            <a:r>
              <a:rPr lang="fr-FR" b="1" dirty="0" err="1" smtClean="0">
                <a:solidFill>
                  <a:schemeClr val="accent1"/>
                </a:solidFill>
              </a:rPr>
              <a:t>lue</a:t>
            </a:r>
            <a:r>
              <a:rPr lang="fr-FR" b="1" dirty="0" smtClean="0"/>
              <a:t> </a:t>
            </a:r>
            <a:r>
              <a:rPr lang="fr-FR" b="1" dirty="0" err="1" smtClean="0"/>
              <a:t>event</a:t>
            </a:r>
            <a:r>
              <a:rPr lang="fr-FR" b="1" dirty="0" smtClean="0"/>
              <a:t> type</a:t>
            </a:r>
          </a:p>
          <a:p>
            <a:pPr algn="ctr"/>
            <a:r>
              <a:rPr lang="fr-FR" sz="1600" i="1" dirty="0" err="1"/>
              <a:t>h</a:t>
            </a:r>
            <a:r>
              <a:rPr lang="fr-FR" sz="1600" i="1" dirty="0" err="1" smtClean="0"/>
              <a:t>eight</a:t>
            </a:r>
            <a:r>
              <a:rPr lang="fr-FR" sz="1600" i="1" dirty="0" smtClean="0"/>
              <a:t> &lt; minimal </a:t>
            </a:r>
            <a:r>
              <a:rPr lang="fr-FR" sz="1600" i="1" dirty="0" err="1" smtClean="0"/>
              <a:t>height</a:t>
            </a:r>
            <a:endParaRPr lang="fr-FR" sz="1600" i="1" dirty="0"/>
          </a:p>
        </p:txBody>
      </p:sp>
      <p:cxnSp>
        <p:nvCxnSpPr>
          <p:cNvPr id="15" name="Connecteur droit avec flèche 14"/>
          <p:cNvCxnSpPr/>
          <p:nvPr/>
        </p:nvCxnSpPr>
        <p:spPr>
          <a:xfrm>
            <a:off x="6431372" y="3583791"/>
            <a:ext cx="58747" cy="122539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ZoneTexte 15"/>
          <p:cNvSpPr txBox="1"/>
          <p:nvPr/>
        </p:nvSpPr>
        <p:spPr>
          <a:xfrm>
            <a:off x="4771302" y="2646116"/>
            <a:ext cx="3320140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>
                <a:solidFill>
                  <a:schemeClr val="accent1"/>
                </a:solidFill>
              </a:rPr>
              <a:t>b</a:t>
            </a:r>
            <a:r>
              <a:rPr lang="fr-FR" b="1" dirty="0" err="1" smtClean="0">
                <a:solidFill>
                  <a:schemeClr val="accent1"/>
                </a:solidFill>
              </a:rPr>
              <a:t>lue</a:t>
            </a:r>
            <a:r>
              <a:rPr lang="fr-FR" b="1" dirty="0" smtClean="0"/>
              <a:t> + </a:t>
            </a:r>
            <a:r>
              <a:rPr lang="fr-FR" b="1" dirty="0" smtClean="0">
                <a:solidFill>
                  <a:srgbClr val="FFC000"/>
                </a:solidFill>
              </a:rPr>
              <a:t>orange</a:t>
            </a:r>
            <a:r>
              <a:rPr lang="fr-FR" b="1" dirty="0" smtClean="0"/>
              <a:t> </a:t>
            </a:r>
            <a:r>
              <a:rPr lang="fr-FR" b="1" dirty="0" err="1" smtClean="0"/>
              <a:t>event</a:t>
            </a:r>
            <a:r>
              <a:rPr lang="fr-FR" b="1" dirty="0" smtClean="0"/>
              <a:t> type</a:t>
            </a:r>
          </a:p>
          <a:p>
            <a:pPr algn="ctr"/>
            <a:r>
              <a:rPr lang="fr-FR" sz="1600" i="1" dirty="0" err="1"/>
              <a:t>i</a:t>
            </a:r>
            <a:r>
              <a:rPr lang="fr-FR" sz="1600" i="1" dirty="0" err="1" smtClean="0"/>
              <a:t>ndividual</a:t>
            </a:r>
            <a:r>
              <a:rPr lang="fr-FR" sz="1600" i="1" dirty="0" smtClean="0"/>
              <a:t> </a:t>
            </a:r>
            <a:r>
              <a:rPr lang="fr-FR" sz="1600" i="1" dirty="0" err="1" smtClean="0"/>
              <a:t>height</a:t>
            </a:r>
            <a:r>
              <a:rPr lang="fr-FR" sz="1600" i="1" dirty="0" smtClean="0"/>
              <a:t> </a:t>
            </a:r>
            <a:r>
              <a:rPr lang="fr-FR" sz="1600" i="1" dirty="0"/>
              <a:t>&lt; minimal </a:t>
            </a:r>
            <a:r>
              <a:rPr lang="fr-FR" sz="1600" i="1" dirty="0" err="1"/>
              <a:t>height</a:t>
            </a:r>
            <a:endParaRPr lang="fr-FR" sz="1600" i="1" dirty="0"/>
          </a:p>
          <a:p>
            <a:pPr algn="ctr"/>
            <a:r>
              <a:rPr lang="fr-FR" sz="1600" i="1" dirty="0" smtClean="0"/>
              <a:t>total </a:t>
            </a:r>
            <a:r>
              <a:rPr lang="fr-FR" sz="1600" i="1" dirty="0" err="1" smtClean="0"/>
              <a:t>height</a:t>
            </a:r>
            <a:r>
              <a:rPr lang="fr-FR" sz="1600" i="1" dirty="0" smtClean="0"/>
              <a:t> &gt; minimal </a:t>
            </a:r>
            <a:r>
              <a:rPr lang="fr-FR" sz="1600" i="1" dirty="0" err="1" smtClean="0"/>
              <a:t>height</a:t>
            </a:r>
            <a:endParaRPr lang="fr-FR" sz="1600" i="1" dirty="0"/>
          </a:p>
        </p:txBody>
      </p:sp>
      <p:sp>
        <p:nvSpPr>
          <p:cNvPr id="19" name="ZoneTexte 18"/>
          <p:cNvSpPr txBox="1"/>
          <p:nvPr/>
        </p:nvSpPr>
        <p:spPr>
          <a:xfrm>
            <a:off x="6121705" y="1779340"/>
            <a:ext cx="2838854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>
                <a:solidFill>
                  <a:schemeClr val="accent1"/>
                </a:solidFill>
              </a:rPr>
              <a:t>b</a:t>
            </a:r>
            <a:r>
              <a:rPr lang="fr-FR" b="1" dirty="0" err="1" smtClean="0">
                <a:solidFill>
                  <a:schemeClr val="accent1"/>
                </a:solidFill>
              </a:rPr>
              <a:t>lue</a:t>
            </a:r>
            <a:r>
              <a:rPr lang="fr-FR" b="1" dirty="0" smtClean="0"/>
              <a:t> + </a:t>
            </a:r>
            <a:r>
              <a:rPr lang="fr-FR" b="1" dirty="0" smtClean="0">
                <a:solidFill>
                  <a:srgbClr val="FFC000"/>
                </a:solidFill>
              </a:rPr>
              <a:t>orange</a:t>
            </a:r>
            <a:r>
              <a:rPr lang="fr-FR" b="1" dirty="0" smtClean="0"/>
              <a:t> </a:t>
            </a:r>
            <a:r>
              <a:rPr lang="fr-FR" b="1" dirty="0" err="1" smtClean="0"/>
              <a:t>event</a:t>
            </a:r>
            <a:r>
              <a:rPr lang="fr-FR" b="1" dirty="0" smtClean="0"/>
              <a:t> type</a:t>
            </a:r>
          </a:p>
          <a:p>
            <a:pPr algn="ctr"/>
            <a:r>
              <a:rPr lang="fr-FR" sz="1600" i="1" dirty="0"/>
              <a:t>t</a:t>
            </a:r>
            <a:r>
              <a:rPr lang="fr-FR" sz="1600" i="1" dirty="0" smtClean="0"/>
              <a:t>otal </a:t>
            </a:r>
            <a:r>
              <a:rPr lang="fr-FR" sz="1600" i="1" dirty="0" err="1" smtClean="0"/>
              <a:t>height</a:t>
            </a:r>
            <a:r>
              <a:rPr lang="fr-FR" sz="1600" i="1" dirty="0" smtClean="0"/>
              <a:t> &lt; minimal </a:t>
            </a:r>
            <a:r>
              <a:rPr lang="fr-FR" sz="1600" i="1" dirty="0" err="1" smtClean="0"/>
              <a:t>height</a:t>
            </a:r>
            <a:endParaRPr lang="fr-FR" sz="1600" i="1" dirty="0"/>
          </a:p>
        </p:txBody>
      </p:sp>
      <p:cxnSp>
        <p:nvCxnSpPr>
          <p:cNvPr id="20" name="Connecteur droit avec flèche 19"/>
          <p:cNvCxnSpPr/>
          <p:nvPr/>
        </p:nvCxnSpPr>
        <p:spPr>
          <a:xfrm flipH="1">
            <a:off x="8295506" y="2425671"/>
            <a:ext cx="309722" cy="254055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avec flèche 24"/>
          <p:cNvCxnSpPr/>
          <p:nvPr/>
        </p:nvCxnSpPr>
        <p:spPr>
          <a:xfrm>
            <a:off x="2075032" y="5052264"/>
            <a:ext cx="0" cy="182803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avec flèche 26"/>
          <p:cNvCxnSpPr/>
          <p:nvPr/>
        </p:nvCxnSpPr>
        <p:spPr>
          <a:xfrm>
            <a:off x="1747228" y="2114795"/>
            <a:ext cx="337428" cy="293746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ZoneTexte 29"/>
          <p:cNvSpPr txBox="1"/>
          <p:nvPr/>
        </p:nvSpPr>
        <p:spPr>
          <a:xfrm>
            <a:off x="722490" y="1767830"/>
            <a:ext cx="180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m</a:t>
            </a:r>
            <a:r>
              <a:rPr lang="fr-FR" b="1" dirty="0" smtClean="0"/>
              <a:t>inimal </a:t>
            </a:r>
            <a:r>
              <a:rPr lang="fr-FR" b="1" dirty="0" err="1" smtClean="0"/>
              <a:t>height</a:t>
            </a:r>
            <a:endParaRPr lang="fr-FR" b="1" dirty="0"/>
          </a:p>
        </p:txBody>
      </p:sp>
      <p:sp>
        <p:nvSpPr>
          <p:cNvPr id="17" name="ZoneTexte 16"/>
          <p:cNvSpPr txBox="1"/>
          <p:nvPr/>
        </p:nvSpPr>
        <p:spPr>
          <a:xfrm>
            <a:off x="4608512" y="6462533"/>
            <a:ext cx="4597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/>
              <a:t>[D., </a:t>
            </a:r>
            <a:r>
              <a:rPr lang="fr-FR" b="1" dirty="0" err="1" smtClean="0"/>
              <a:t>Schnorr</a:t>
            </a:r>
            <a:r>
              <a:rPr lang="fr-FR" b="1" dirty="0" smtClean="0"/>
              <a:t> et al., RR-8524, </a:t>
            </a:r>
            <a:r>
              <a:rPr lang="fr-FR" b="1" dirty="0" err="1" smtClean="0"/>
              <a:t>Inria</a:t>
            </a:r>
            <a:r>
              <a:rPr lang="fr-FR" b="1" dirty="0" smtClean="0"/>
              <a:t>]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917960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TS Record </a:t>
            </a:r>
            <a:r>
              <a:rPr lang="fr-FR" dirty="0" err="1" smtClean="0"/>
              <a:t>Analysis</a:t>
            </a:r>
            <a:r>
              <a:rPr lang="fr-FR" dirty="0" smtClean="0"/>
              <a:t> </a:t>
            </a:r>
            <a:r>
              <a:rPr lang="fr-FR" dirty="0" err="1" smtClean="0"/>
              <a:t>Demonstration</a:t>
            </a:r>
            <a:endParaRPr lang="fr-FR" dirty="0"/>
          </a:p>
        </p:txBody>
      </p:sp>
      <p:sp>
        <p:nvSpPr>
          <p:cNvPr id="7" name="Espace réservé du texte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35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50277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Espace réservé du contenu 5"/>
          <p:cNvSpPr txBox="1">
            <a:spLocks/>
          </p:cNvSpPr>
          <p:nvPr/>
        </p:nvSpPr>
        <p:spPr>
          <a:xfrm>
            <a:off x="1706142" y="1726013"/>
            <a:ext cx="7551682" cy="25992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Font typeface="Arial" panose="020B0604020202020204" pitchFamily="34" charset="0"/>
              <a:buNone/>
            </a:pPr>
            <a:r>
              <a:rPr lang="fr-FR" sz="3200" b="1" dirty="0" err="1" smtClean="0"/>
              <a:t>Overview</a:t>
            </a:r>
            <a:r>
              <a:rPr lang="fr-FR" sz="3200" b="1" dirty="0" smtClean="0"/>
              <a:t> 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fr-FR" sz="1200" b="1" dirty="0" smtClean="0"/>
          </a:p>
          <a:p>
            <a:pPr marL="914400" lvl="2" indent="0">
              <a:buFont typeface="Arial" panose="020B0604020202020204" pitchFamily="34" charset="0"/>
              <a:buNone/>
            </a:pPr>
            <a:r>
              <a:rPr lang="fr-FR" sz="2800" b="1" dirty="0" smtClean="0"/>
              <a:t>     		</a:t>
            </a:r>
            <a:r>
              <a:rPr lang="fr-FR" sz="2400" dirty="0" err="1" smtClean="0"/>
              <a:t>Data+visual</a:t>
            </a:r>
            <a:r>
              <a:rPr lang="fr-FR" sz="2400" dirty="0" smtClean="0"/>
              <a:t> </a:t>
            </a:r>
            <a:r>
              <a:rPr lang="fr-FR" sz="2400" dirty="0" err="1" smtClean="0"/>
              <a:t>aggregations</a:t>
            </a:r>
            <a:endParaRPr lang="fr-FR" sz="2400" dirty="0" smtClean="0"/>
          </a:p>
          <a:p>
            <a:pPr marL="914400" lvl="2" indent="0">
              <a:buFont typeface="Arial" panose="020B0604020202020204" pitchFamily="34" charset="0"/>
              <a:buNone/>
            </a:pPr>
            <a:r>
              <a:rPr lang="fr-FR" sz="2800" b="1" dirty="0" smtClean="0">
                <a:solidFill>
                  <a:schemeClr val="bg1">
                    <a:lumMod val="65000"/>
                  </a:schemeClr>
                </a:solidFill>
              </a:rPr>
              <a:t>    </a:t>
            </a:r>
            <a:r>
              <a:rPr lang="fr-FR" sz="2800" b="1" dirty="0" smtClean="0"/>
              <a:t>     		</a:t>
            </a:r>
            <a:r>
              <a:rPr lang="fr-FR" sz="2400" dirty="0" err="1" smtClean="0"/>
              <a:t>Aggregation</a:t>
            </a:r>
            <a:r>
              <a:rPr lang="fr-FR" sz="2400" dirty="0" smtClean="0"/>
              <a:t> </a:t>
            </a:r>
            <a:r>
              <a:rPr lang="fr-FR" sz="2400" dirty="0" err="1" smtClean="0"/>
              <a:t>semantics</a:t>
            </a:r>
            <a:endParaRPr lang="fr-FR" sz="2400" dirty="0" smtClean="0"/>
          </a:p>
        </p:txBody>
      </p: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3200" dirty="0" err="1" smtClean="0"/>
              <a:t>Compliance</a:t>
            </a:r>
            <a:r>
              <a:rPr lang="fr-FR" sz="3200" dirty="0" smtClean="0"/>
              <a:t> </a:t>
            </a:r>
            <a:r>
              <a:rPr lang="fr-FR" sz="3200" dirty="0" err="1" smtClean="0"/>
              <a:t>with</a:t>
            </a:r>
            <a:r>
              <a:rPr lang="fr-FR" sz="3200" dirty="0" smtClean="0"/>
              <a:t> the top down </a:t>
            </a:r>
            <a:r>
              <a:rPr lang="fr-FR" sz="3200" dirty="0" err="1" smtClean="0"/>
              <a:t>approach</a:t>
            </a:r>
            <a:endParaRPr lang="fr-FR" sz="3200" dirty="0"/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>
          <a:xfrm>
            <a:off x="1807355" y="3809168"/>
            <a:ext cx="7163790" cy="492487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fr-FR" sz="2800" b="1" dirty="0" smtClean="0"/>
              <a:t>Interaction</a:t>
            </a:r>
            <a:endParaRPr lang="fr-FR" sz="200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36</a:t>
            </a:fld>
            <a:endParaRPr lang="fr-FR" dirty="0"/>
          </a:p>
        </p:txBody>
      </p:sp>
      <p:grpSp>
        <p:nvGrpSpPr>
          <p:cNvPr id="7" name="Groupe 6"/>
          <p:cNvGrpSpPr/>
          <p:nvPr/>
        </p:nvGrpSpPr>
        <p:grpSpPr>
          <a:xfrm>
            <a:off x="538960" y="1604076"/>
            <a:ext cx="1556268" cy="5025323"/>
            <a:chOff x="587825" y="2367563"/>
            <a:chExt cx="2223769" cy="7082959"/>
          </a:xfrm>
        </p:grpSpPr>
        <p:pic>
          <p:nvPicPr>
            <p:cNvPr id="8" name="Picture 6" descr="eye icon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6552" y="2367563"/>
              <a:ext cx="1219200" cy="1219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2" descr="in, zoom ico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9475" y="5298310"/>
              <a:ext cx="1045037" cy="10450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4" descr="filter icon"/>
            <p:cNvPicPr>
              <a:picLocks noChangeAspect="1" noChangeArrowheads="1"/>
            </p:cNvPicPr>
            <p:nvPr/>
          </p:nvPicPr>
          <p:blipFill>
            <a:blip r:embed="rId4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92394" y="6455749"/>
              <a:ext cx="1219200" cy="10096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6" descr="list icon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92394" y="7260384"/>
              <a:ext cx="1219200" cy="1219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Flèche droite 11"/>
            <p:cNvSpPr/>
            <p:nvPr/>
          </p:nvSpPr>
          <p:spPr>
            <a:xfrm rot="5400000">
              <a:off x="-2616801" y="5788696"/>
              <a:ext cx="6866452" cy="457200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14" name="Picture 6" descr="Résultat de recherche d'images pour &quot;screen&quot;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9663" y="2465612"/>
            <a:ext cx="352867" cy="352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8" descr="http://www.google.fr/url?source=imglanding&amp;ct=img&amp;q=http://simpleicon.com/wp-content/uploads/user1.png&amp;sa=X&amp;ei=OhNvVeuHJcSeywOpyoPQBA&amp;ved=0CAkQ8wc&amp;usg=AFQjCNEi-YxeFZ4BUGiGj5B5XmDy6w9rtw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0624" y="2875688"/>
            <a:ext cx="470947" cy="470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Connecteur droit avec flèche 16"/>
          <p:cNvCxnSpPr/>
          <p:nvPr/>
        </p:nvCxnSpPr>
        <p:spPr>
          <a:xfrm>
            <a:off x="3872362" y="3129578"/>
            <a:ext cx="536027" cy="0"/>
          </a:xfrm>
          <a:prstGeom prst="straightConnector1">
            <a:avLst/>
          </a:prstGeom>
          <a:ln w="508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/>
          <p:cNvCxnSpPr/>
          <p:nvPr/>
        </p:nvCxnSpPr>
        <p:spPr>
          <a:xfrm>
            <a:off x="3872362" y="2693689"/>
            <a:ext cx="536027" cy="0"/>
          </a:xfrm>
          <a:prstGeom prst="straightConnector1">
            <a:avLst/>
          </a:prstGeom>
          <a:ln w="508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Espace réservé du contenu 5"/>
          <p:cNvSpPr txBox="1">
            <a:spLocks/>
          </p:cNvSpPr>
          <p:nvPr/>
        </p:nvSpPr>
        <p:spPr>
          <a:xfrm>
            <a:off x="1807355" y="5335235"/>
            <a:ext cx="7163790" cy="4924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Font typeface="Arial" panose="020B0604020202020204" pitchFamily="34" charset="0"/>
              <a:buNone/>
            </a:pPr>
            <a:r>
              <a:rPr lang="fr-FR" sz="2800" b="1" dirty="0" err="1" smtClean="0"/>
              <a:t>Statistics</a:t>
            </a:r>
            <a:r>
              <a:rPr lang="fr-FR" sz="2800" b="1" dirty="0" smtClean="0"/>
              <a:t>, </a:t>
            </a:r>
            <a:r>
              <a:rPr lang="fr-FR" sz="2800" b="1" dirty="0" err="1"/>
              <a:t>s</a:t>
            </a:r>
            <a:r>
              <a:rPr lang="fr-FR" sz="2800" b="1" dirty="0" err="1" smtClean="0"/>
              <a:t>pace</a:t>
            </a:r>
            <a:r>
              <a:rPr lang="fr-FR" sz="2800" b="1" dirty="0" smtClean="0"/>
              <a:t> time </a:t>
            </a:r>
            <a:r>
              <a:rPr lang="fr-FR" sz="2800" b="1" dirty="0" err="1" smtClean="0"/>
              <a:t>diagram</a:t>
            </a:r>
            <a:r>
              <a:rPr lang="fr-FR" sz="2800" b="1" dirty="0" smtClean="0"/>
              <a:t> </a:t>
            </a:r>
          </a:p>
        </p:txBody>
      </p:sp>
      <p:sp>
        <p:nvSpPr>
          <p:cNvPr id="22" name="Espace réservé du contenu 5"/>
          <p:cNvSpPr txBox="1">
            <a:spLocks/>
          </p:cNvSpPr>
          <p:nvPr/>
        </p:nvSpPr>
        <p:spPr>
          <a:xfrm>
            <a:off x="1807355" y="4572370"/>
            <a:ext cx="7163790" cy="4924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Font typeface="Arial" panose="020B0604020202020204" pitchFamily="34" charset="0"/>
              <a:buNone/>
            </a:pPr>
            <a:r>
              <a:rPr lang="fr-FR" sz="2800" b="1" dirty="0" err="1" smtClean="0"/>
              <a:t>Dialog</a:t>
            </a:r>
            <a:r>
              <a:rPr lang="fr-FR" sz="2800" b="1" dirty="0" smtClean="0"/>
              <a:t> boxes </a:t>
            </a:r>
          </a:p>
        </p:txBody>
      </p:sp>
      <p:sp>
        <p:nvSpPr>
          <p:cNvPr id="2" name="Rectangle 1"/>
          <p:cNvSpPr/>
          <p:nvPr/>
        </p:nvSpPr>
        <p:spPr>
          <a:xfrm>
            <a:off x="869963" y="1508238"/>
            <a:ext cx="7797800" cy="1991696"/>
          </a:xfrm>
          <a:prstGeom prst="rect">
            <a:avLst/>
          </a:prstGeom>
          <a:noFill/>
          <a:ln w="635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Espace réservé du contenu 5"/>
          <p:cNvSpPr txBox="1">
            <a:spLocks/>
          </p:cNvSpPr>
          <p:nvPr/>
        </p:nvSpPr>
        <p:spPr>
          <a:xfrm>
            <a:off x="1807355" y="6045497"/>
            <a:ext cx="7163790" cy="4924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Font typeface="Arial" panose="020B0604020202020204" pitchFamily="34" charset="0"/>
              <a:buNone/>
            </a:pPr>
            <a:r>
              <a:rPr lang="fr-FR" sz="2800" b="1" dirty="0" err="1" smtClean="0"/>
              <a:t>Localization</a:t>
            </a:r>
            <a:r>
              <a:rPr lang="fr-FR" sz="2800" b="1" dirty="0" smtClean="0"/>
              <a:t> and indentification of the </a:t>
            </a:r>
            <a:r>
              <a:rPr lang="fr-FR" sz="2800" b="1" dirty="0" err="1" smtClean="0"/>
              <a:t>problem</a:t>
            </a:r>
            <a:endParaRPr lang="fr-FR" sz="2800" b="1" dirty="0" smtClean="0"/>
          </a:p>
        </p:txBody>
      </p:sp>
      <p:pic>
        <p:nvPicPr>
          <p:cNvPr id="156674" name="Picture 2" descr="http://uxrepo.com/static/icon-sets/iconic/png32/512/000000/target-512-000000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1991" y="5968652"/>
            <a:ext cx="772167" cy="832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7090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3200" dirty="0" err="1" smtClean="0"/>
              <a:t>Analysis</a:t>
            </a:r>
            <a:r>
              <a:rPr lang="fr-FR" sz="3200" dirty="0" smtClean="0"/>
              <a:t> of </a:t>
            </a:r>
            <a:r>
              <a:rPr lang="fr-FR" sz="3200" dirty="0" err="1" smtClean="0"/>
              <a:t>parallel</a:t>
            </a:r>
            <a:r>
              <a:rPr lang="fr-FR" sz="3200" dirty="0" smtClean="0"/>
              <a:t> applications</a:t>
            </a:r>
            <a:endParaRPr lang="fr-FR" sz="32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54000" y="1790700"/>
            <a:ext cx="8648700" cy="1392090"/>
          </a:xfrm>
        </p:spPr>
        <p:txBody>
          <a:bodyPr>
            <a:normAutofit/>
          </a:bodyPr>
          <a:lstStyle/>
          <a:p>
            <a:r>
              <a:rPr lang="fr-FR" b="1" dirty="0" err="1" smtClean="0"/>
              <a:t>Lower</a:t>
            </a:r>
            <a:r>
              <a:rPr lang="fr-FR" b="1" dirty="0" smtClean="0"/>
              <a:t> </a:t>
            </a:r>
            <a:r>
              <a:rPr lang="fr-FR" b="1" dirty="0" err="1" smtClean="0"/>
              <a:t>Upper</a:t>
            </a:r>
            <a:r>
              <a:rPr lang="fr-FR" b="1" dirty="0" smtClean="0"/>
              <a:t> Gauss </a:t>
            </a:r>
            <a:r>
              <a:rPr lang="fr-FR" b="1" dirty="0" err="1" smtClean="0"/>
              <a:t>Siedel</a:t>
            </a:r>
            <a:r>
              <a:rPr lang="fr-FR" b="1" dirty="0" smtClean="0"/>
              <a:t> </a:t>
            </a:r>
            <a:r>
              <a:rPr lang="fr-FR" dirty="0" smtClean="0"/>
              <a:t>Computation</a:t>
            </a:r>
          </a:p>
          <a:p>
            <a:pPr lvl="1"/>
            <a:r>
              <a:rPr lang="fr-FR" dirty="0" err="1" smtClean="0"/>
              <a:t>Nonlinear</a:t>
            </a:r>
            <a:r>
              <a:rPr lang="fr-FR" dirty="0"/>
              <a:t> partial</a:t>
            </a:r>
            <a:r>
              <a:rPr lang="fr-FR" dirty="0" smtClean="0"/>
              <a:t> </a:t>
            </a:r>
            <a:r>
              <a:rPr lang="fr-FR" dirty="0" err="1" smtClean="0"/>
              <a:t>differential</a:t>
            </a:r>
            <a:r>
              <a:rPr lang="fr-FR" dirty="0" smtClean="0"/>
              <a:t> </a:t>
            </a:r>
            <a:r>
              <a:rPr lang="fr-FR" dirty="0" err="1" smtClean="0"/>
              <a:t>equation</a:t>
            </a:r>
            <a:r>
              <a:rPr lang="fr-FR" dirty="0" smtClean="0"/>
              <a:t> </a:t>
            </a:r>
            <a:r>
              <a:rPr lang="fr-FR" dirty="0" err="1" smtClean="0"/>
              <a:t>solver</a:t>
            </a:r>
            <a:endParaRPr lang="fr-FR" dirty="0" smtClean="0"/>
          </a:p>
          <a:p>
            <a:pPr lvl="1"/>
            <a:r>
              <a:rPr lang="fr-FR" dirty="0" smtClean="0"/>
              <a:t>Alternance </a:t>
            </a:r>
            <a:r>
              <a:rPr lang="fr-FR" dirty="0" err="1" smtClean="0"/>
              <a:t>between</a:t>
            </a:r>
            <a:r>
              <a:rPr lang="fr-FR" dirty="0" smtClean="0"/>
              <a:t> computation and communications</a:t>
            </a:r>
          </a:p>
          <a:p>
            <a:pPr lvl="1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37</a:t>
            </a:fld>
            <a:endParaRPr lang="fr-FR" dirty="0"/>
          </a:p>
        </p:txBody>
      </p:sp>
      <p:pic>
        <p:nvPicPr>
          <p:cNvPr id="5" name="Picture 8" descr="http://www.google.fr/url?source=imglanding&amp;ct=img&amp;q=https://cdn0.iconfinder.com/data/icons/simple-icons-4/512/map.png&amp;sa=X&amp;ei=585gVb60KIbfUZLmgMgM&amp;ved=0CAkQ8wc&amp;usg=AFQjCNGpIsH_s_7TeetmxTzwXeWM2zd2CQ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9614" y="3956165"/>
            <a:ext cx="722068" cy="710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Espace réservé du contenu 2"/>
          <p:cNvSpPr txBox="1">
            <a:spLocks/>
          </p:cNvSpPr>
          <p:nvPr/>
        </p:nvSpPr>
        <p:spPr>
          <a:xfrm>
            <a:off x="2972770" y="4013814"/>
            <a:ext cx="3200962" cy="5951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b="1" dirty="0" smtClean="0"/>
              <a:t>Grid’5000 </a:t>
            </a:r>
            <a:r>
              <a:rPr lang="fr-FR" dirty="0" smtClean="0"/>
              <a:t>(Nancy)</a:t>
            </a:r>
            <a:endParaRPr lang="fr-FR" dirty="0"/>
          </a:p>
        </p:txBody>
      </p:sp>
      <p:pic>
        <p:nvPicPr>
          <p:cNvPr id="7" name="Picture 2" descr="http://www.google.fr/url?source=imglanding&amp;ct=img&amp;q=http://static1.squarespace.com/static/54489d61e4b0700d7816aa5e/54509dd3e4b0b2d65cfe9d34/54509dc9e4b0b2d65cfe9439/1414570172050/server-cluster-icon.png&amp;sa=X&amp;ei=Cs5gVePRG8raU-eMgOgJ&amp;ved=0CAkQ8wc4MA&amp;usg=AFQjCNF7aXaOO7tQN7ZPoEroeFGbULZWs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0" y="4741381"/>
            <a:ext cx="924024" cy="909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Espace réservé du contenu 2"/>
          <p:cNvSpPr txBox="1">
            <a:spLocks/>
          </p:cNvSpPr>
          <p:nvPr/>
        </p:nvSpPr>
        <p:spPr>
          <a:xfrm>
            <a:off x="1075811" y="4952034"/>
            <a:ext cx="8648700" cy="5951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400" b="1" dirty="0" smtClean="0"/>
              <a:t>3 clusters</a:t>
            </a:r>
            <a:endParaRPr lang="fr-FR" sz="2400" dirty="0"/>
          </a:p>
        </p:txBody>
      </p:sp>
      <p:pic>
        <p:nvPicPr>
          <p:cNvPr id="9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2770" y="4829348"/>
            <a:ext cx="703107" cy="691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3732" y="4899129"/>
            <a:ext cx="589183" cy="57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Espace réservé du contenu 2"/>
          <p:cNvSpPr txBox="1">
            <a:spLocks/>
          </p:cNvSpPr>
          <p:nvPr/>
        </p:nvSpPr>
        <p:spPr>
          <a:xfrm>
            <a:off x="3675877" y="4967482"/>
            <a:ext cx="8648700" cy="5951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400" b="1" dirty="0" smtClean="0"/>
              <a:t>26/4/67 </a:t>
            </a:r>
            <a:r>
              <a:rPr lang="fr-FR" sz="2400" b="1" dirty="0" err="1" smtClean="0"/>
              <a:t>nodes</a:t>
            </a:r>
            <a:endParaRPr lang="fr-FR" sz="2400" dirty="0"/>
          </a:p>
        </p:txBody>
      </p:sp>
      <p:sp>
        <p:nvSpPr>
          <p:cNvPr id="12" name="Espace réservé du contenu 2"/>
          <p:cNvSpPr txBox="1">
            <a:spLocks/>
          </p:cNvSpPr>
          <p:nvPr/>
        </p:nvSpPr>
        <p:spPr>
          <a:xfrm>
            <a:off x="6650324" y="4960888"/>
            <a:ext cx="2252376" cy="5951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400" b="1" dirty="0" smtClean="0"/>
              <a:t>700 </a:t>
            </a:r>
            <a:r>
              <a:rPr lang="fr-FR" sz="2400" b="1" dirty="0" err="1" smtClean="0"/>
              <a:t>processes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729514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LU class C (700 </a:t>
            </a:r>
            <a:r>
              <a:rPr lang="fr-FR" dirty="0" err="1" smtClean="0"/>
              <a:t>processes</a:t>
            </a:r>
            <a:r>
              <a:rPr lang="fr-FR" dirty="0" smtClean="0"/>
              <a:t>) on G5K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38</a:t>
            </a:fld>
            <a:endParaRPr lang="fr-FR" dirty="0"/>
          </a:p>
        </p:txBody>
      </p:sp>
      <p:cxnSp>
        <p:nvCxnSpPr>
          <p:cNvPr id="37" name="Connecteur droit avec flèche 36"/>
          <p:cNvCxnSpPr/>
          <p:nvPr/>
        </p:nvCxnSpPr>
        <p:spPr>
          <a:xfrm>
            <a:off x="1114425" y="5372891"/>
            <a:ext cx="7610475" cy="250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ZoneTexte 39"/>
          <p:cNvSpPr txBox="1"/>
          <p:nvPr/>
        </p:nvSpPr>
        <p:spPr>
          <a:xfrm>
            <a:off x="1001713" y="5496540"/>
            <a:ext cx="482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0 s</a:t>
            </a:r>
            <a:endParaRPr lang="fr-FR" dirty="0"/>
          </a:p>
        </p:txBody>
      </p:sp>
      <p:sp>
        <p:nvSpPr>
          <p:cNvPr id="41" name="ZoneTexte 40"/>
          <p:cNvSpPr txBox="1"/>
          <p:nvPr/>
        </p:nvSpPr>
        <p:spPr>
          <a:xfrm>
            <a:off x="8215342" y="5496540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74 s</a:t>
            </a:r>
            <a:endParaRPr lang="fr-FR" dirty="0"/>
          </a:p>
        </p:txBody>
      </p:sp>
      <p:sp>
        <p:nvSpPr>
          <p:cNvPr id="42" name="ZoneTexte 41"/>
          <p:cNvSpPr txBox="1"/>
          <p:nvPr/>
        </p:nvSpPr>
        <p:spPr>
          <a:xfrm>
            <a:off x="4594561" y="5676444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Time</a:t>
            </a:r>
            <a:endParaRPr lang="fr-FR" dirty="0"/>
          </a:p>
        </p:txBody>
      </p:sp>
      <p:cxnSp>
        <p:nvCxnSpPr>
          <p:cNvPr id="48" name="Connecteur droit avec flèche 47"/>
          <p:cNvCxnSpPr/>
          <p:nvPr/>
        </p:nvCxnSpPr>
        <p:spPr>
          <a:xfrm flipV="1">
            <a:off x="930728" y="2409825"/>
            <a:ext cx="2722" cy="278688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ZoneTexte 49"/>
          <p:cNvSpPr txBox="1"/>
          <p:nvPr/>
        </p:nvSpPr>
        <p:spPr>
          <a:xfrm>
            <a:off x="608204" y="5012039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0</a:t>
            </a:r>
            <a:endParaRPr lang="fr-FR" dirty="0"/>
          </a:p>
        </p:txBody>
      </p:sp>
      <p:sp>
        <p:nvSpPr>
          <p:cNvPr id="51" name="ZoneTexte 50"/>
          <p:cNvSpPr txBox="1"/>
          <p:nvPr/>
        </p:nvSpPr>
        <p:spPr>
          <a:xfrm>
            <a:off x="324550" y="2225159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700</a:t>
            </a:r>
            <a:endParaRPr lang="fr-FR" dirty="0"/>
          </a:p>
        </p:txBody>
      </p:sp>
      <p:sp>
        <p:nvSpPr>
          <p:cNvPr id="52" name="ZoneTexte 51"/>
          <p:cNvSpPr txBox="1"/>
          <p:nvPr/>
        </p:nvSpPr>
        <p:spPr>
          <a:xfrm rot="16200000">
            <a:off x="-93107" y="3725651"/>
            <a:ext cx="1572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Activity</a:t>
            </a:r>
            <a:r>
              <a:rPr lang="fr-FR" dirty="0" smtClean="0"/>
              <a:t> Ratio</a:t>
            </a:r>
            <a:endParaRPr lang="fr-FR" dirty="0"/>
          </a:p>
        </p:txBody>
      </p:sp>
      <p:pic>
        <p:nvPicPr>
          <p:cNvPr id="53" name="Picture 4" descr="Capture d'écran de 2015-05-30 18:51:03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3" t="26499" r="28438" b="15723"/>
          <a:stretch/>
        </p:blipFill>
        <p:spPr bwMode="auto">
          <a:xfrm>
            <a:off x="1001713" y="2340516"/>
            <a:ext cx="7723187" cy="2971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4" name="Connecteur droit avec flèche 53"/>
          <p:cNvCxnSpPr/>
          <p:nvPr/>
        </p:nvCxnSpPr>
        <p:spPr>
          <a:xfrm flipH="1" flipV="1">
            <a:off x="2087266" y="4886326"/>
            <a:ext cx="90784" cy="105727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eur droit avec flèche 54"/>
          <p:cNvCxnSpPr/>
          <p:nvPr/>
        </p:nvCxnSpPr>
        <p:spPr>
          <a:xfrm>
            <a:off x="2371725" y="1861658"/>
            <a:ext cx="559683" cy="237696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cteur droit avec flèche 55"/>
          <p:cNvCxnSpPr/>
          <p:nvPr/>
        </p:nvCxnSpPr>
        <p:spPr>
          <a:xfrm flipH="1" flipV="1">
            <a:off x="6562726" y="4886326"/>
            <a:ext cx="685799" cy="7901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ZoneTexte 56"/>
          <p:cNvSpPr txBox="1"/>
          <p:nvPr/>
        </p:nvSpPr>
        <p:spPr>
          <a:xfrm>
            <a:off x="1671407" y="5943575"/>
            <a:ext cx="1034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MPI_init</a:t>
            </a:r>
            <a:endParaRPr lang="fr-FR" i="1" dirty="0"/>
          </a:p>
        </p:txBody>
      </p:sp>
      <p:sp>
        <p:nvSpPr>
          <p:cNvPr id="58" name="ZoneTexte 57"/>
          <p:cNvSpPr txBox="1"/>
          <p:nvPr/>
        </p:nvSpPr>
        <p:spPr>
          <a:xfrm>
            <a:off x="1243125" y="1492326"/>
            <a:ext cx="1688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MPI_Allreduce</a:t>
            </a:r>
            <a:endParaRPr lang="fr-FR" i="1" dirty="0"/>
          </a:p>
        </p:txBody>
      </p:sp>
      <p:sp>
        <p:nvSpPr>
          <p:cNvPr id="59" name="ZoneTexte 58"/>
          <p:cNvSpPr txBox="1"/>
          <p:nvPr/>
        </p:nvSpPr>
        <p:spPr>
          <a:xfrm>
            <a:off x="6790959" y="5682863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MPI_Recv</a:t>
            </a:r>
            <a:endParaRPr lang="fr-FR" i="1" dirty="0"/>
          </a:p>
        </p:txBody>
      </p:sp>
      <p:cxnSp>
        <p:nvCxnSpPr>
          <p:cNvPr id="65" name="Connecteur droit avec flèche 64"/>
          <p:cNvCxnSpPr/>
          <p:nvPr/>
        </p:nvCxnSpPr>
        <p:spPr>
          <a:xfrm flipH="1">
            <a:off x="5648325" y="2222587"/>
            <a:ext cx="541412" cy="36999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ZoneTexte 65"/>
          <p:cNvSpPr txBox="1"/>
          <p:nvPr/>
        </p:nvSpPr>
        <p:spPr>
          <a:xfrm>
            <a:off x="6189737" y="2002115"/>
            <a:ext cx="1149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MPI_Wait</a:t>
            </a:r>
            <a:endParaRPr lang="fr-FR" i="1" dirty="0"/>
          </a:p>
        </p:txBody>
      </p:sp>
      <p:cxnSp>
        <p:nvCxnSpPr>
          <p:cNvPr id="69" name="Connecteur droit avec flèche 68"/>
          <p:cNvCxnSpPr/>
          <p:nvPr/>
        </p:nvCxnSpPr>
        <p:spPr>
          <a:xfrm flipH="1">
            <a:off x="7211678" y="2326971"/>
            <a:ext cx="541412" cy="36999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ZoneTexte 69"/>
          <p:cNvSpPr txBox="1"/>
          <p:nvPr/>
        </p:nvSpPr>
        <p:spPr>
          <a:xfrm>
            <a:off x="7753090" y="2106499"/>
            <a:ext cx="1176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MPI_Send</a:t>
            </a:r>
            <a:endParaRPr lang="fr-FR" i="1" dirty="0"/>
          </a:p>
        </p:txBody>
      </p:sp>
    </p:spTree>
    <p:extLst>
      <p:ext uri="{BB962C8B-B14F-4D97-AF65-F5344CB8AC3E}">
        <p14:creationId xmlns:p14="http://schemas.microsoft.com/office/powerpoint/2010/main" val="4287294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3600" dirty="0" err="1" smtClean="0"/>
              <a:t>Particularities</a:t>
            </a:r>
            <a:r>
              <a:rPr lang="fr-FR" sz="3600" dirty="0" smtClean="0"/>
              <a:t> of </a:t>
            </a:r>
            <a:r>
              <a:rPr lang="fr-FR" sz="3600" dirty="0" err="1" smtClean="0"/>
              <a:t>parallel</a:t>
            </a:r>
            <a:r>
              <a:rPr lang="fr-FR" sz="3600" dirty="0" smtClean="0"/>
              <a:t> applications</a:t>
            </a:r>
            <a:endParaRPr lang="fr-FR" sz="36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39</a:t>
            </a:fld>
            <a:endParaRPr lang="fr-FR" dirty="0"/>
          </a:p>
        </p:txBody>
      </p:sp>
      <p:grpSp>
        <p:nvGrpSpPr>
          <p:cNvPr id="7" name="Groupe 6"/>
          <p:cNvGrpSpPr/>
          <p:nvPr/>
        </p:nvGrpSpPr>
        <p:grpSpPr>
          <a:xfrm>
            <a:off x="350179" y="4545168"/>
            <a:ext cx="8299835" cy="1810611"/>
            <a:chOff x="350179" y="4243082"/>
            <a:chExt cx="8499416" cy="2112697"/>
          </a:xfrm>
        </p:grpSpPr>
        <p:cxnSp>
          <p:nvCxnSpPr>
            <p:cNvPr id="26" name="Connecteur droit avec flèche 25"/>
            <p:cNvCxnSpPr/>
            <p:nvPr/>
          </p:nvCxnSpPr>
          <p:spPr>
            <a:xfrm>
              <a:off x="1865501" y="6355779"/>
              <a:ext cx="6984094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cteur droit 26"/>
            <p:cNvCxnSpPr/>
            <p:nvPr/>
          </p:nvCxnSpPr>
          <p:spPr>
            <a:xfrm>
              <a:off x="1865501" y="4243082"/>
              <a:ext cx="0" cy="210963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ZoneTexte 29"/>
            <p:cNvSpPr txBox="1"/>
            <p:nvPr/>
          </p:nvSpPr>
          <p:spPr>
            <a:xfrm>
              <a:off x="350181" y="4243082"/>
              <a:ext cx="11785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err="1" smtClean="0"/>
                <a:t>Process</a:t>
              </a:r>
              <a:r>
                <a:rPr lang="fr-FR" dirty="0" smtClean="0"/>
                <a:t> 1</a:t>
              </a:r>
              <a:endParaRPr lang="fr-FR" dirty="0"/>
            </a:p>
          </p:txBody>
        </p:sp>
        <p:sp>
          <p:nvSpPr>
            <p:cNvPr id="31" name="ZoneTexte 30"/>
            <p:cNvSpPr txBox="1"/>
            <p:nvPr/>
          </p:nvSpPr>
          <p:spPr>
            <a:xfrm>
              <a:off x="350180" y="4985971"/>
              <a:ext cx="11785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err="1" smtClean="0"/>
                <a:t>Process</a:t>
              </a:r>
              <a:r>
                <a:rPr lang="fr-FR" dirty="0" smtClean="0"/>
                <a:t> 2</a:t>
              </a:r>
              <a:endParaRPr lang="fr-FR" dirty="0"/>
            </a:p>
          </p:txBody>
        </p:sp>
        <p:sp>
          <p:nvSpPr>
            <p:cNvPr id="32" name="ZoneTexte 31"/>
            <p:cNvSpPr txBox="1"/>
            <p:nvPr/>
          </p:nvSpPr>
          <p:spPr>
            <a:xfrm>
              <a:off x="350179" y="5696469"/>
              <a:ext cx="11785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err="1" smtClean="0"/>
                <a:t>Process</a:t>
              </a:r>
              <a:r>
                <a:rPr lang="fr-FR" dirty="0" smtClean="0"/>
                <a:t> 3</a:t>
              </a:r>
              <a:endParaRPr lang="fr-FR" dirty="0"/>
            </a:p>
          </p:txBody>
        </p:sp>
      </p:grpSp>
      <p:grpSp>
        <p:nvGrpSpPr>
          <p:cNvPr id="22" name="Groupe 21"/>
          <p:cNvGrpSpPr/>
          <p:nvPr/>
        </p:nvGrpSpPr>
        <p:grpSpPr>
          <a:xfrm>
            <a:off x="344076" y="2001834"/>
            <a:ext cx="8305938" cy="1806118"/>
            <a:chOff x="344075" y="1622275"/>
            <a:chExt cx="8533222" cy="2112697"/>
          </a:xfrm>
        </p:grpSpPr>
        <p:graphicFrame>
          <p:nvGraphicFramePr>
            <p:cNvPr id="23" name="Objet 2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68592819"/>
                </p:ext>
              </p:extLst>
            </p:nvPr>
          </p:nvGraphicFramePr>
          <p:xfrm>
            <a:off x="1974830" y="1654667"/>
            <a:ext cx="6902467" cy="179032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7130" name="Visio" r:id="rId4" imgW="33708891" imgH="8743950" progId="Visio.Drawing.15">
                    <p:embed/>
                  </p:oleObj>
                </mc:Choice>
                <mc:Fallback>
                  <p:oleObj name="Visio" r:id="rId4" imgW="33708891" imgH="8743950" progId="Visio.Drawing.15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1974830" y="1654667"/>
                          <a:ext cx="6902467" cy="179032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28" name="Connecteur droit avec flèche 27"/>
            <p:cNvCxnSpPr/>
            <p:nvPr/>
          </p:nvCxnSpPr>
          <p:spPr>
            <a:xfrm>
              <a:off x="1865501" y="3734972"/>
              <a:ext cx="6984094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cteur droit 28"/>
            <p:cNvCxnSpPr/>
            <p:nvPr/>
          </p:nvCxnSpPr>
          <p:spPr>
            <a:xfrm>
              <a:off x="1865501" y="1622275"/>
              <a:ext cx="0" cy="210963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ZoneTexte 34"/>
            <p:cNvSpPr txBox="1"/>
            <p:nvPr/>
          </p:nvSpPr>
          <p:spPr>
            <a:xfrm>
              <a:off x="350181" y="1622275"/>
              <a:ext cx="8418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err="1" smtClean="0"/>
                <a:t>Task</a:t>
              </a:r>
              <a:r>
                <a:rPr lang="fr-FR" dirty="0" smtClean="0"/>
                <a:t> 1</a:t>
              </a:r>
              <a:endParaRPr lang="fr-FR" dirty="0"/>
            </a:p>
          </p:txBody>
        </p:sp>
        <p:sp>
          <p:nvSpPr>
            <p:cNvPr id="36" name="ZoneTexte 35"/>
            <p:cNvSpPr txBox="1"/>
            <p:nvPr/>
          </p:nvSpPr>
          <p:spPr>
            <a:xfrm>
              <a:off x="344076" y="2365164"/>
              <a:ext cx="8418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err="1" smtClean="0"/>
                <a:t>Task</a:t>
              </a:r>
              <a:r>
                <a:rPr lang="fr-FR" dirty="0" smtClean="0"/>
                <a:t> 2</a:t>
              </a:r>
              <a:endParaRPr lang="fr-FR" dirty="0"/>
            </a:p>
          </p:txBody>
        </p:sp>
        <p:sp>
          <p:nvSpPr>
            <p:cNvPr id="37" name="ZoneTexte 36"/>
            <p:cNvSpPr txBox="1"/>
            <p:nvPr/>
          </p:nvSpPr>
          <p:spPr>
            <a:xfrm>
              <a:off x="344075" y="3091781"/>
              <a:ext cx="8418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err="1" smtClean="0"/>
                <a:t>Task</a:t>
              </a:r>
              <a:r>
                <a:rPr lang="fr-FR" dirty="0" smtClean="0"/>
                <a:t> 3</a:t>
              </a:r>
              <a:endParaRPr lang="fr-FR" dirty="0"/>
            </a:p>
          </p:txBody>
        </p:sp>
      </p:grpSp>
      <p:sp>
        <p:nvSpPr>
          <p:cNvPr id="8" name="ZoneTexte 7"/>
          <p:cNvSpPr txBox="1"/>
          <p:nvPr/>
        </p:nvSpPr>
        <p:spPr>
          <a:xfrm>
            <a:off x="3959891" y="1365577"/>
            <a:ext cx="1350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Sequencial</a:t>
            </a:r>
            <a:endParaRPr lang="fr-FR" b="1" dirty="0"/>
          </a:p>
        </p:txBody>
      </p:sp>
      <p:sp>
        <p:nvSpPr>
          <p:cNvPr id="38" name="ZoneTexte 37"/>
          <p:cNvSpPr txBox="1"/>
          <p:nvPr/>
        </p:nvSpPr>
        <p:spPr>
          <a:xfrm>
            <a:off x="4130611" y="4055850"/>
            <a:ext cx="1008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Parallel</a:t>
            </a:r>
            <a:endParaRPr lang="fr-FR" b="1" dirty="0"/>
          </a:p>
        </p:txBody>
      </p:sp>
      <p:graphicFrame>
        <p:nvGraphicFramePr>
          <p:cNvPr id="9" name="Obje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29489959"/>
              </p:ext>
            </p:extLst>
          </p:nvPr>
        </p:nvGraphicFramePr>
        <p:xfrm>
          <a:off x="1948909" y="4628679"/>
          <a:ext cx="6691654" cy="15250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131" name="Visio" r:id="rId7" imgW="32766059" imgH="8743950" progId="Visio.Drawing.15">
                  <p:embed/>
                </p:oleObj>
              </mc:Choice>
              <mc:Fallback>
                <p:oleObj name="Visio" r:id="rId7" imgW="32766059" imgH="874395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948909" y="4628679"/>
                        <a:ext cx="6691654" cy="15250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12777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739140" y="365127"/>
            <a:ext cx="7620000" cy="1410333"/>
          </a:xfrm>
          <a:scene3d>
            <a:camera prst="perspectiveRelaxedModerately">
              <a:rot lat="18600000" lon="0" rev="0"/>
            </a:camera>
            <a:lightRig rig="threePt" dir="t"/>
          </a:scene3d>
        </p:spPr>
        <p:txBody>
          <a:bodyPr>
            <a:noAutofit/>
          </a:bodyPr>
          <a:lstStyle/>
          <a:p>
            <a:pPr algn="ctr"/>
            <a:r>
              <a:rPr lang="fr-FR" sz="5400" dirty="0" smtClean="0">
                <a:solidFill>
                  <a:srgbClr val="FFFF00"/>
                </a:solidFill>
                <a:latin typeface="Star Jedi Logo MonoLine" panose="040B0000000000000000" pitchFamily="82" charset="0"/>
              </a:rPr>
              <a:t>May the </a:t>
            </a:r>
            <a:r>
              <a:rPr lang="fr-FR" sz="5400" dirty="0" err="1" smtClean="0">
                <a:solidFill>
                  <a:srgbClr val="FFFF00"/>
                </a:solidFill>
                <a:latin typeface="Star Jedi Logo MonoLine" panose="040B0000000000000000" pitchFamily="82" charset="0"/>
              </a:rPr>
              <a:t>quality</a:t>
            </a:r>
            <a:r>
              <a:rPr lang="fr-FR" sz="5400" dirty="0" smtClean="0">
                <a:solidFill>
                  <a:srgbClr val="FFFF00"/>
                </a:solidFill>
                <a:latin typeface="Star Jedi Logo MonoLine" panose="040B0000000000000000" pitchFamily="82" charset="0"/>
              </a:rPr>
              <a:t> of service </a:t>
            </a:r>
            <a:r>
              <a:rPr lang="fr-FR" sz="5400" dirty="0" err="1" smtClean="0">
                <a:solidFill>
                  <a:srgbClr val="FFFF00"/>
                </a:solidFill>
                <a:latin typeface="Star Jedi Logo MonoLine" panose="040B0000000000000000" pitchFamily="82" charset="0"/>
              </a:rPr>
              <a:t>be</a:t>
            </a:r>
            <a:r>
              <a:rPr lang="fr-FR" sz="5400" dirty="0" smtClean="0">
                <a:solidFill>
                  <a:srgbClr val="FFFF00"/>
                </a:solidFill>
                <a:latin typeface="Star Jedi Logo MonoLine" panose="040B0000000000000000" pitchFamily="82" charset="0"/>
              </a:rPr>
              <a:t> </a:t>
            </a:r>
            <a:r>
              <a:rPr lang="fr-FR" sz="5400" dirty="0" err="1" smtClean="0">
                <a:solidFill>
                  <a:srgbClr val="FFFF00"/>
                </a:solidFill>
                <a:latin typeface="Star Jedi Logo MonoLine" panose="040B0000000000000000" pitchFamily="82" charset="0"/>
              </a:rPr>
              <a:t>with</a:t>
            </a:r>
            <a:r>
              <a:rPr lang="fr-FR" sz="5400" dirty="0" smtClean="0">
                <a:solidFill>
                  <a:srgbClr val="FFFF00"/>
                </a:solidFill>
                <a:latin typeface="Star Jedi Logo MonoLine" panose="040B0000000000000000" pitchFamily="82" charset="0"/>
              </a:rPr>
              <a:t> </a:t>
            </a:r>
            <a:r>
              <a:rPr lang="fr-FR" sz="5400" dirty="0" err="1" smtClean="0">
                <a:solidFill>
                  <a:srgbClr val="FFFF00"/>
                </a:solidFill>
                <a:latin typeface="Star Jedi Logo MonoLine" panose="040B0000000000000000" pitchFamily="82" charset="0"/>
              </a:rPr>
              <a:t>you</a:t>
            </a:r>
            <a:endParaRPr lang="fr-FR" sz="5400" dirty="0">
              <a:solidFill>
                <a:srgbClr val="FFFF00"/>
              </a:solidFill>
              <a:latin typeface="Star Jedi Logo MonoLine" panose="040B0000000000000000" pitchFamily="82" charset="0"/>
            </a:endParaRPr>
          </a:p>
        </p:txBody>
      </p:sp>
      <p:pic>
        <p:nvPicPr>
          <p:cNvPr id="2" name="Opening Scene - Empire Strikes Back [1080p HD]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68958" y="1775460"/>
            <a:ext cx="7960364" cy="4477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785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Hierarchical</a:t>
            </a:r>
            <a:r>
              <a:rPr lang="fr-FR" dirty="0" smtClean="0"/>
              <a:t> structure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40</a:t>
            </a:fld>
            <a:endParaRPr lang="fr-FR" dirty="0"/>
          </a:p>
        </p:txBody>
      </p:sp>
      <p:cxnSp>
        <p:nvCxnSpPr>
          <p:cNvPr id="140" name="Connecteur droit 139"/>
          <p:cNvCxnSpPr/>
          <p:nvPr/>
        </p:nvCxnSpPr>
        <p:spPr>
          <a:xfrm>
            <a:off x="807857" y="5452904"/>
            <a:ext cx="7601106" cy="0"/>
          </a:xfrm>
          <a:prstGeom prst="line">
            <a:avLst/>
          </a:prstGeom>
          <a:ln w="38100"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79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2407" y="5145794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796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462" y="4299779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http://www.google.fr/url?source=imglanding&amp;ct=img&amp;q=http://static1.squarespace.com/static/54489d61e4b0700d7816aa5e/54509dd3e4b0b2d65cfe9d34/54509dc9e4b0b2d65cfe9439/1414570172050/server-cluster-icon.png&amp;sa=X&amp;ei=Cs5gVePRG8raU-eMgOgJ&amp;ved=0CAkQ8wc4MA&amp;usg=AFQjCNF7aXaOO7tQN7ZPoEroeFGbULZWsQ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4270" y="2925392"/>
            <a:ext cx="924024" cy="909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423" y="5145793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4438" y="5145792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0454" y="514579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1893" y="514579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7947" y="4299776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7908" y="514579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3924" y="5145790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9940" y="5145789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0435" y="5145789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489" y="4299774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450" y="5145788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2466" y="5145787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8482" y="5145786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0212" y="4299779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http://www.google.fr/url?source=imglanding&amp;ct=img&amp;q=http://static1.squarespace.com/static/54489d61e4b0700d7816aa5e/54509dd3e4b0b2d65cfe9d34/54509dc9e4b0b2d65cfe9439/1414570172050/server-cluster-icon.png&amp;sa=X&amp;ei=Cs5gVePRG8raU-eMgOgJ&amp;ved=0CAkQ8wc4MA&amp;usg=AFQjCNF7aXaOO7tQN7ZPoEroeFGbULZWsQ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2371" y="2925392"/>
            <a:ext cx="924024" cy="909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8178" y="5145786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193" y="5145785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3242" y="4299774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1208" y="514578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7223" y="5145780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6516" y="4299773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4482" y="5145780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497" y="5145779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1322" y="4297659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9288" y="5143666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5304" y="5143665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800" name="Picture 8" descr="http://www.google.fr/url?source=imglanding&amp;ct=img&amp;q=https://cdn0.iconfinder.com/data/icons/simple-icons-4/512/map.png&amp;sa=X&amp;ei=585gVb60KIbfUZLmgMgM&amp;ved=0CAkQ8wc&amp;usg=AFQjCNGpIsH_s_7TeetmxTzwXeWM2zd2CQ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5145" y="1423749"/>
            <a:ext cx="1035067" cy="1018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802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364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8506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2626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2988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5040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2181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6301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6663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2200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9341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3462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3824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3542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0684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3103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0245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4482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1623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7701" y="5630252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4843" y="5630252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6" name="Connecteur droit avec flèche 45"/>
          <p:cNvCxnSpPr>
            <a:endCxn id="3" idx="0"/>
          </p:cNvCxnSpPr>
          <p:nvPr/>
        </p:nvCxnSpPr>
        <p:spPr>
          <a:xfrm flipH="1">
            <a:off x="3296282" y="2389448"/>
            <a:ext cx="1383951" cy="53594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eur droit avec flèche 72"/>
          <p:cNvCxnSpPr>
            <a:endCxn id="22" idx="0"/>
          </p:cNvCxnSpPr>
          <p:nvPr/>
        </p:nvCxnSpPr>
        <p:spPr>
          <a:xfrm>
            <a:off x="5497084" y="2389448"/>
            <a:ext cx="1417300" cy="53594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eur droit avec flèche 79"/>
          <p:cNvCxnSpPr>
            <a:stCxn id="22" idx="2"/>
          </p:cNvCxnSpPr>
          <p:nvPr/>
        </p:nvCxnSpPr>
        <p:spPr>
          <a:xfrm>
            <a:off x="6914384" y="3834543"/>
            <a:ext cx="1166939" cy="3778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necteur droit avec flèche 81"/>
          <p:cNvCxnSpPr>
            <a:stCxn id="22" idx="2"/>
          </p:cNvCxnSpPr>
          <p:nvPr/>
        </p:nvCxnSpPr>
        <p:spPr>
          <a:xfrm>
            <a:off x="6914384" y="3834543"/>
            <a:ext cx="376715" cy="3778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eur droit avec flèche 86"/>
          <p:cNvCxnSpPr>
            <a:stCxn id="22" idx="2"/>
          </p:cNvCxnSpPr>
          <p:nvPr/>
        </p:nvCxnSpPr>
        <p:spPr>
          <a:xfrm flipH="1">
            <a:off x="6529224" y="3834543"/>
            <a:ext cx="385160" cy="3778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necteur droit avec flèche 89"/>
          <p:cNvCxnSpPr>
            <a:stCxn id="22" idx="2"/>
          </p:cNvCxnSpPr>
          <p:nvPr/>
        </p:nvCxnSpPr>
        <p:spPr>
          <a:xfrm flipH="1">
            <a:off x="5820212" y="3834543"/>
            <a:ext cx="1094171" cy="38397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cteur droit avec flèche 91"/>
          <p:cNvCxnSpPr/>
          <p:nvPr/>
        </p:nvCxnSpPr>
        <p:spPr>
          <a:xfrm flipH="1">
            <a:off x="2194438" y="3832841"/>
            <a:ext cx="1094171" cy="38397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necteur droit avec flèche 92"/>
          <p:cNvCxnSpPr>
            <a:stCxn id="3" idx="2"/>
          </p:cNvCxnSpPr>
          <p:nvPr/>
        </p:nvCxnSpPr>
        <p:spPr>
          <a:xfrm>
            <a:off x="3296282" y="3834543"/>
            <a:ext cx="1171023" cy="3800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necteur droit avec flèche 94"/>
          <p:cNvCxnSpPr/>
          <p:nvPr/>
        </p:nvCxnSpPr>
        <p:spPr>
          <a:xfrm flipH="1">
            <a:off x="3294056" y="3840695"/>
            <a:ext cx="2225" cy="3778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necteur droit avec flèche 96"/>
          <p:cNvCxnSpPr/>
          <p:nvPr/>
        </p:nvCxnSpPr>
        <p:spPr>
          <a:xfrm flipH="1">
            <a:off x="1766998" y="4815819"/>
            <a:ext cx="335130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necteur droit avec flèche 98"/>
          <p:cNvCxnSpPr/>
          <p:nvPr/>
        </p:nvCxnSpPr>
        <p:spPr>
          <a:xfrm flipH="1">
            <a:off x="2016263" y="4815819"/>
            <a:ext cx="858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necteur droit avec flèche 102"/>
          <p:cNvCxnSpPr/>
          <p:nvPr/>
        </p:nvCxnSpPr>
        <p:spPr>
          <a:xfrm>
            <a:off x="2102128" y="4815819"/>
            <a:ext cx="2492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onnecteur droit avec flèche 108"/>
          <p:cNvCxnSpPr/>
          <p:nvPr/>
        </p:nvCxnSpPr>
        <p:spPr>
          <a:xfrm>
            <a:off x="2102128" y="4825872"/>
            <a:ext cx="475492" cy="2130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necteur droit avec flèche 111"/>
          <p:cNvCxnSpPr/>
          <p:nvPr/>
        </p:nvCxnSpPr>
        <p:spPr>
          <a:xfrm flipH="1">
            <a:off x="2947671" y="4815819"/>
            <a:ext cx="335130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Connecteur droit avec flèche 112"/>
          <p:cNvCxnSpPr/>
          <p:nvPr/>
        </p:nvCxnSpPr>
        <p:spPr>
          <a:xfrm flipH="1">
            <a:off x="3196937" y="4815819"/>
            <a:ext cx="858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onnecteur droit avec flèche 113"/>
          <p:cNvCxnSpPr/>
          <p:nvPr/>
        </p:nvCxnSpPr>
        <p:spPr>
          <a:xfrm>
            <a:off x="3282802" y="4815819"/>
            <a:ext cx="2492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onnecteur droit avec flèche 114"/>
          <p:cNvCxnSpPr/>
          <p:nvPr/>
        </p:nvCxnSpPr>
        <p:spPr>
          <a:xfrm>
            <a:off x="3282802" y="4825872"/>
            <a:ext cx="475492" cy="2130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Connecteur droit avec flèche 115"/>
          <p:cNvCxnSpPr/>
          <p:nvPr/>
        </p:nvCxnSpPr>
        <p:spPr>
          <a:xfrm flipH="1">
            <a:off x="4107356" y="4815819"/>
            <a:ext cx="335130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Connecteur droit avec flèche 116"/>
          <p:cNvCxnSpPr/>
          <p:nvPr/>
        </p:nvCxnSpPr>
        <p:spPr>
          <a:xfrm flipH="1">
            <a:off x="4356622" y="4815819"/>
            <a:ext cx="858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Connecteur droit avec flèche 117"/>
          <p:cNvCxnSpPr/>
          <p:nvPr/>
        </p:nvCxnSpPr>
        <p:spPr>
          <a:xfrm>
            <a:off x="4442487" y="4815819"/>
            <a:ext cx="2492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Connecteur droit avec flèche 118"/>
          <p:cNvCxnSpPr/>
          <p:nvPr/>
        </p:nvCxnSpPr>
        <p:spPr>
          <a:xfrm>
            <a:off x="4442487" y="4825872"/>
            <a:ext cx="475492" cy="2130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Connecteur droit avec flèche 119"/>
          <p:cNvCxnSpPr/>
          <p:nvPr/>
        </p:nvCxnSpPr>
        <p:spPr>
          <a:xfrm>
            <a:off x="5820212" y="4849229"/>
            <a:ext cx="187532" cy="1959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onnecteur droit avec flèche 121"/>
          <p:cNvCxnSpPr/>
          <p:nvPr/>
        </p:nvCxnSpPr>
        <p:spPr>
          <a:xfrm flipH="1">
            <a:off x="5714195" y="4844183"/>
            <a:ext cx="106018" cy="1947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necteur droit avec flèche 127"/>
          <p:cNvCxnSpPr/>
          <p:nvPr/>
        </p:nvCxnSpPr>
        <p:spPr>
          <a:xfrm>
            <a:off x="6560957" y="4832816"/>
            <a:ext cx="187532" cy="1959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Connecteur droit avec flèche 128"/>
          <p:cNvCxnSpPr/>
          <p:nvPr/>
        </p:nvCxnSpPr>
        <p:spPr>
          <a:xfrm flipH="1">
            <a:off x="6454940" y="4827770"/>
            <a:ext cx="106018" cy="1947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necteur droit avec flèche 129"/>
          <p:cNvCxnSpPr/>
          <p:nvPr/>
        </p:nvCxnSpPr>
        <p:spPr>
          <a:xfrm>
            <a:off x="7301702" y="4841353"/>
            <a:ext cx="187532" cy="1959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Connecteur droit avec flèche 130"/>
          <p:cNvCxnSpPr/>
          <p:nvPr/>
        </p:nvCxnSpPr>
        <p:spPr>
          <a:xfrm flipH="1">
            <a:off x="7195685" y="4836307"/>
            <a:ext cx="106018" cy="1947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onnecteur droit avec flèche 131"/>
          <p:cNvCxnSpPr/>
          <p:nvPr/>
        </p:nvCxnSpPr>
        <p:spPr>
          <a:xfrm>
            <a:off x="8081323" y="4832816"/>
            <a:ext cx="187532" cy="1959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Connecteur droit avec flèche 132"/>
          <p:cNvCxnSpPr/>
          <p:nvPr/>
        </p:nvCxnSpPr>
        <p:spPr>
          <a:xfrm flipH="1">
            <a:off x="7975306" y="4827770"/>
            <a:ext cx="106018" cy="1947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Connecteur droit avec flèche 133"/>
          <p:cNvCxnSpPr/>
          <p:nvPr/>
        </p:nvCxnSpPr>
        <p:spPr>
          <a:xfrm>
            <a:off x="1577459" y="5417821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Connecteur droit avec flèche 141"/>
          <p:cNvCxnSpPr/>
          <p:nvPr/>
        </p:nvCxnSpPr>
        <p:spPr>
          <a:xfrm>
            <a:off x="2034440" y="5421242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onnecteur droit avec flèche 142"/>
          <p:cNvCxnSpPr/>
          <p:nvPr/>
        </p:nvCxnSpPr>
        <p:spPr>
          <a:xfrm>
            <a:off x="2300456" y="5421240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Connecteur droit avec flèche 143"/>
          <p:cNvCxnSpPr/>
          <p:nvPr/>
        </p:nvCxnSpPr>
        <p:spPr>
          <a:xfrm>
            <a:off x="2564578" y="5421239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Connecteur droit avec flèche 144"/>
          <p:cNvCxnSpPr/>
          <p:nvPr/>
        </p:nvCxnSpPr>
        <p:spPr>
          <a:xfrm>
            <a:off x="2948377" y="5423348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Connecteur droit avec flèche 145"/>
          <p:cNvCxnSpPr/>
          <p:nvPr/>
        </p:nvCxnSpPr>
        <p:spPr>
          <a:xfrm>
            <a:off x="3215819" y="5421241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onnecteur droit avec flèche 146"/>
          <p:cNvCxnSpPr/>
          <p:nvPr/>
        </p:nvCxnSpPr>
        <p:spPr>
          <a:xfrm>
            <a:off x="3481835" y="5421239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Connecteur droit avec flèche 147"/>
          <p:cNvCxnSpPr/>
          <p:nvPr/>
        </p:nvCxnSpPr>
        <p:spPr>
          <a:xfrm>
            <a:off x="3745957" y="5421238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Connecteur droit avec flèche 148"/>
          <p:cNvCxnSpPr/>
          <p:nvPr/>
        </p:nvCxnSpPr>
        <p:spPr>
          <a:xfrm>
            <a:off x="4120398" y="542334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onnecteur droit avec flèche 149"/>
          <p:cNvCxnSpPr/>
          <p:nvPr/>
        </p:nvCxnSpPr>
        <p:spPr>
          <a:xfrm>
            <a:off x="4387840" y="5421240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Connecteur droit avec flèche 150"/>
          <p:cNvCxnSpPr/>
          <p:nvPr/>
        </p:nvCxnSpPr>
        <p:spPr>
          <a:xfrm>
            <a:off x="4653856" y="5421238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Connecteur droit avec flèche 151"/>
          <p:cNvCxnSpPr/>
          <p:nvPr/>
        </p:nvCxnSpPr>
        <p:spPr>
          <a:xfrm>
            <a:off x="4917978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Connecteur droit avec flèche 152"/>
          <p:cNvCxnSpPr/>
          <p:nvPr/>
        </p:nvCxnSpPr>
        <p:spPr>
          <a:xfrm>
            <a:off x="5716089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Connecteur droit avec flèche 153"/>
          <p:cNvCxnSpPr/>
          <p:nvPr/>
        </p:nvCxnSpPr>
        <p:spPr>
          <a:xfrm>
            <a:off x="5980211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Connecteur droit avec flèche 154"/>
          <p:cNvCxnSpPr/>
          <p:nvPr/>
        </p:nvCxnSpPr>
        <p:spPr>
          <a:xfrm>
            <a:off x="6457681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Connecteur droit avec flèche 155"/>
          <p:cNvCxnSpPr/>
          <p:nvPr/>
        </p:nvCxnSpPr>
        <p:spPr>
          <a:xfrm>
            <a:off x="6721803" y="5421236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Connecteur droit avec flèche 156"/>
          <p:cNvCxnSpPr/>
          <p:nvPr/>
        </p:nvCxnSpPr>
        <p:spPr>
          <a:xfrm>
            <a:off x="7233731" y="5421236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Connecteur droit avec flèche 157"/>
          <p:cNvCxnSpPr/>
          <p:nvPr/>
        </p:nvCxnSpPr>
        <p:spPr>
          <a:xfrm>
            <a:off x="7497853" y="5421235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Connecteur droit avec flèche 158"/>
          <p:cNvCxnSpPr/>
          <p:nvPr/>
        </p:nvCxnSpPr>
        <p:spPr>
          <a:xfrm>
            <a:off x="7977199" y="5421235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Connecteur droit avec flèche 159"/>
          <p:cNvCxnSpPr/>
          <p:nvPr/>
        </p:nvCxnSpPr>
        <p:spPr>
          <a:xfrm>
            <a:off x="8241321" y="5421234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ZoneTexte 137"/>
          <p:cNvSpPr txBox="1"/>
          <p:nvPr/>
        </p:nvSpPr>
        <p:spPr>
          <a:xfrm>
            <a:off x="438235" y="1884926"/>
            <a:ext cx="530024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Site</a:t>
            </a:r>
            <a:endParaRPr lang="fr-FR" b="1" dirty="0"/>
          </a:p>
        </p:txBody>
      </p:sp>
      <p:sp>
        <p:nvSpPr>
          <p:cNvPr id="162" name="ZoneTexte 161"/>
          <p:cNvSpPr txBox="1"/>
          <p:nvPr/>
        </p:nvSpPr>
        <p:spPr>
          <a:xfrm>
            <a:off x="368177" y="3203585"/>
            <a:ext cx="933704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Clusters</a:t>
            </a:r>
            <a:endParaRPr lang="fr-FR" b="1" dirty="0"/>
          </a:p>
        </p:txBody>
      </p:sp>
      <p:sp>
        <p:nvSpPr>
          <p:cNvPr id="163" name="ZoneTexte 162"/>
          <p:cNvSpPr txBox="1"/>
          <p:nvPr/>
        </p:nvSpPr>
        <p:spPr>
          <a:xfrm>
            <a:off x="368177" y="4355369"/>
            <a:ext cx="746736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Nodes</a:t>
            </a:r>
            <a:endParaRPr lang="fr-FR" b="1" dirty="0"/>
          </a:p>
        </p:txBody>
      </p:sp>
      <p:sp>
        <p:nvSpPr>
          <p:cNvPr id="164" name="ZoneTexte 163"/>
          <p:cNvSpPr txBox="1"/>
          <p:nvPr/>
        </p:nvSpPr>
        <p:spPr>
          <a:xfrm>
            <a:off x="367089" y="5049831"/>
            <a:ext cx="698578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Cores</a:t>
            </a:r>
            <a:endParaRPr lang="fr-FR" b="1" dirty="0"/>
          </a:p>
        </p:txBody>
      </p:sp>
      <p:sp>
        <p:nvSpPr>
          <p:cNvPr id="165" name="ZoneTexte 164"/>
          <p:cNvSpPr txBox="1"/>
          <p:nvPr/>
        </p:nvSpPr>
        <p:spPr>
          <a:xfrm>
            <a:off x="365415" y="5573662"/>
            <a:ext cx="1233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Processes</a:t>
            </a:r>
            <a:endParaRPr lang="fr-FR" b="1" dirty="0"/>
          </a:p>
        </p:txBody>
      </p:sp>
      <p:sp>
        <p:nvSpPr>
          <p:cNvPr id="167" name="ZoneTexte 166"/>
          <p:cNvSpPr txBox="1"/>
          <p:nvPr/>
        </p:nvSpPr>
        <p:spPr>
          <a:xfrm>
            <a:off x="1545924" y="6190273"/>
            <a:ext cx="27783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>
                <a:solidFill>
                  <a:srgbClr val="00B0F0"/>
                </a:solidFill>
              </a:rPr>
              <a:t>Software components</a:t>
            </a:r>
            <a:endParaRPr lang="fr-FR" sz="2000" b="1" dirty="0">
              <a:solidFill>
                <a:srgbClr val="00B0F0"/>
              </a:solidFill>
            </a:endParaRPr>
          </a:p>
        </p:txBody>
      </p:sp>
      <p:sp>
        <p:nvSpPr>
          <p:cNvPr id="172" name="ZoneTexte 171"/>
          <p:cNvSpPr txBox="1"/>
          <p:nvPr/>
        </p:nvSpPr>
        <p:spPr>
          <a:xfrm>
            <a:off x="1482185" y="1312504"/>
            <a:ext cx="28504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>
                <a:solidFill>
                  <a:srgbClr val="00B0F0"/>
                </a:solidFill>
              </a:rPr>
              <a:t>Hardware components</a:t>
            </a:r>
            <a:endParaRPr lang="fr-FR" sz="20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7314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4800" b="1" dirty="0" err="1" smtClean="0"/>
              <a:t>Spatiotemporal</a:t>
            </a:r>
            <a:r>
              <a:rPr lang="fr-FR" sz="4800" b="1" dirty="0" smtClean="0"/>
              <a:t> </a:t>
            </a:r>
            <a:r>
              <a:rPr lang="fr-FR" dirty="0" err="1" smtClean="0"/>
              <a:t>Overview</a:t>
            </a:r>
            <a:endParaRPr lang="fr-FR" sz="4800" b="1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19458" name="Picture 2" descr="http://www.iconsdownload.net/icons/256/1147-hierarchy-levels-icon.pn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1081" y="2858093"/>
            <a:ext cx="1731371" cy="1731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ZoneTexte 1"/>
          <p:cNvSpPr txBox="1"/>
          <p:nvPr/>
        </p:nvSpPr>
        <p:spPr>
          <a:xfrm>
            <a:off x="4330701" y="3159843"/>
            <a:ext cx="69281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600" dirty="0" smtClean="0">
                <a:solidFill>
                  <a:schemeClr val="bg1"/>
                </a:solidFill>
              </a:rPr>
              <a:t>+</a:t>
            </a:r>
            <a:endParaRPr lang="fr-FR" sz="6600" dirty="0">
              <a:solidFill>
                <a:schemeClr val="bg1"/>
              </a:solidFill>
            </a:endParaRP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3519" y="2713800"/>
            <a:ext cx="1875664" cy="1875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18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Homogeneous</a:t>
            </a:r>
            <a:r>
              <a:rPr lang="fr-FR" dirty="0" smtClean="0"/>
              <a:t> </a:t>
            </a:r>
            <a:r>
              <a:rPr lang="fr-FR" dirty="0" err="1" smtClean="0"/>
              <a:t>behavior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42</a:t>
            </a:fld>
            <a:endParaRPr lang="fr-FR" dirty="0"/>
          </a:p>
        </p:txBody>
      </p:sp>
      <p:cxnSp>
        <p:nvCxnSpPr>
          <p:cNvPr id="140" name="Connecteur droit 139"/>
          <p:cNvCxnSpPr/>
          <p:nvPr/>
        </p:nvCxnSpPr>
        <p:spPr>
          <a:xfrm>
            <a:off x="807857" y="5452904"/>
            <a:ext cx="7601106" cy="0"/>
          </a:xfrm>
          <a:prstGeom prst="line">
            <a:avLst/>
          </a:prstGeom>
          <a:ln w="38100"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79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2407" y="5145794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796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462" y="4299779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http://www.google.fr/url?source=imglanding&amp;ct=img&amp;q=http://static1.squarespace.com/static/54489d61e4b0700d7816aa5e/54509dd3e4b0b2d65cfe9d34/54509dc9e4b0b2d65cfe9439/1414570172050/server-cluster-icon.png&amp;sa=X&amp;ei=Cs5gVePRG8raU-eMgOgJ&amp;ved=0CAkQ8wc4MA&amp;usg=AFQjCNF7aXaOO7tQN7ZPoEroeFGbULZWsQ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4270" y="2925392"/>
            <a:ext cx="924024" cy="909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423" y="5145793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4438" y="5145792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0454" y="514579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1893" y="514579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7947" y="4299776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7908" y="514579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3924" y="5145790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9940" y="5145789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0435" y="5145789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489" y="4299774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450" y="5145788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2466" y="5145787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8482" y="5145786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0212" y="4299779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http://www.google.fr/url?source=imglanding&amp;ct=img&amp;q=http://static1.squarespace.com/static/54489d61e4b0700d7816aa5e/54509dd3e4b0b2d65cfe9d34/54509dc9e4b0b2d65cfe9439/1414570172050/server-cluster-icon.png&amp;sa=X&amp;ei=Cs5gVePRG8raU-eMgOgJ&amp;ved=0CAkQ8wc4MA&amp;usg=AFQjCNF7aXaOO7tQN7ZPoEroeFGbULZWsQ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2371" y="2925392"/>
            <a:ext cx="924024" cy="909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8178" y="5145786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193" y="5145785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3242" y="4299774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1208" y="514578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7223" y="5145780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6516" y="4299773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4482" y="5145780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497" y="5145779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1322" y="4297659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9288" y="5143666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5304" y="5143665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800" name="Picture 8" descr="http://www.google.fr/url?source=imglanding&amp;ct=img&amp;q=https://cdn0.iconfinder.com/data/icons/simple-icons-4/512/map.png&amp;sa=X&amp;ei=585gVb60KIbfUZLmgMgM&amp;ved=0CAkQ8wc&amp;usg=AFQjCNGpIsH_s_7TeetmxTzwXeWM2zd2CQ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5145" y="1423749"/>
            <a:ext cx="1035067" cy="1018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802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364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8506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2626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2988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5040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2181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6301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6663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2200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9341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3462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3824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3542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0684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3103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0245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4482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1623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7701" y="5630252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4843" y="5630252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6" name="Connecteur droit avec flèche 45"/>
          <p:cNvCxnSpPr>
            <a:endCxn id="3" idx="0"/>
          </p:cNvCxnSpPr>
          <p:nvPr/>
        </p:nvCxnSpPr>
        <p:spPr>
          <a:xfrm flipH="1">
            <a:off x="3296282" y="2389448"/>
            <a:ext cx="1383951" cy="53594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eur droit avec flèche 72"/>
          <p:cNvCxnSpPr>
            <a:endCxn id="22" idx="0"/>
          </p:cNvCxnSpPr>
          <p:nvPr/>
        </p:nvCxnSpPr>
        <p:spPr>
          <a:xfrm>
            <a:off x="5497084" y="2389448"/>
            <a:ext cx="1417300" cy="53594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eur droit avec flèche 79"/>
          <p:cNvCxnSpPr>
            <a:stCxn id="22" idx="2"/>
          </p:cNvCxnSpPr>
          <p:nvPr/>
        </p:nvCxnSpPr>
        <p:spPr>
          <a:xfrm>
            <a:off x="6914384" y="3834543"/>
            <a:ext cx="1166939" cy="3778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necteur droit avec flèche 81"/>
          <p:cNvCxnSpPr>
            <a:stCxn id="22" idx="2"/>
          </p:cNvCxnSpPr>
          <p:nvPr/>
        </p:nvCxnSpPr>
        <p:spPr>
          <a:xfrm>
            <a:off x="6914384" y="3834543"/>
            <a:ext cx="376715" cy="3778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eur droit avec flèche 86"/>
          <p:cNvCxnSpPr>
            <a:stCxn id="22" idx="2"/>
          </p:cNvCxnSpPr>
          <p:nvPr/>
        </p:nvCxnSpPr>
        <p:spPr>
          <a:xfrm flipH="1">
            <a:off x="6529224" y="3834543"/>
            <a:ext cx="385160" cy="3778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necteur droit avec flèche 89"/>
          <p:cNvCxnSpPr>
            <a:stCxn id="22" idx="2"/>
          </p:cNvCxnSpPr>
          <p:nvPr/>
        </p:nvCxnSpPr>
        <p:spPr>
          <a:xfrm flipH="1">
            <a:off x="5820212" y="3834543"/>
            <a:ext cx="1094171" cy="38397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cteur droit avec flèche 91"/>
          <p:cNvCxnSpPr/>
          <p:nvPr/>
        </p:nvCxnSpPr>
        <p:spPr>
          <a:xfrm flipH="1">
            <a:off x="2194438" y="3832841"/>
            <a:ext cx="1094171" cy="38397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necteur droit avec flèche 92"/>
          <p:cNvCxnSpPr>
            <a:stCxn id="3" idx="2"/>
          </p:cNvCxnSpPr>
          <p:nvPr/>
        </p:nvCxnSpPr>
        <p:spPr>
          <a:xfrm>
            <a:off x="3296282" y="3834543"/>
            <a:ext cx="1171023" cy="3800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necteur droit avec flèche 94"/>
          <p:cNvCxnSpPr/>
          <p:nvPr/>
        </p:nvCxnSpPr>
        <p:spPr>
          <a:xfrm flipH="1">
            <a:off x="3294056" y="3840695"/>
            <a:ext cx="2225" cy="3778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necteur droit avec flèche 96"/>
          <p:cNvCxnSpPr/>
          <p:nvPr/>
        </p:nvCxnSpPr>
        <p:spPr>
          <a:xfrm flipH="1">
            <a:off x="1766998" y="4815819"/>
            <a:ext cx="335130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necteur droit avec flèche 98"/>
          <p:cNvCxnSpPr/>
          <p:nvPr/>
        </p:nvCxnSpPr>
        <p:spPr>
          <a:xfrm flipH="1">
            <a:off x="2016263" y="4815819"/>
            <a:ext cx="858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necteur droit avec flèche 102"/>
          <p:cNvCxnSpPr/>
          <p:nvPr/>
        </p:nvCxnSpPr>
        <p:spPr>
          <a:xfrm>
            <a:off x="2102128" y="4815819"/>
            <a:ext cx="2492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onnecteur droit avec flèche 108"/>
          <p:cNvCxnSpPr/>
          <p:nvPr/>
        </p:nvCxnSpPr>
        <p:spPr>
          <a:xfrm>
            <a:off x="2102128" y="4825872"/>
            <a:ext cx="475492" cy="2130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necteur droit avec flèche 111"/>
          <p:cNvCxnSpPr/>
          <p:nvPr/>
        </p:nvCxnSpPr>
        <p:spPr>
          <a:xfrm flipH="1">
            <a:off x="2947671" y="4815819"/>
            <a:ext cx="335130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Connecteur droit avec flèche 112"/>
          <p:cNvCxnSpPr/>
          <p:nvPr/>
        </p:nvCxnSpPr>
        <p:spPr>
          <a:xfrm flipH="1">
            <a:off x="3196937" y="4815819"/>
            <a:ext cx="858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onnecteur droit avec flèche 113"/>
          <p:cNvCxnSpPr/>
          <p:nvPr/>
        </p:nvCxnSpPr>
        <p:spPr>
          <a:xfrm>
            <a:off x="3282802" y="4815819"/>
            <a:ext cx="2492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onnecteur droit avec flèche 114"/>
          <p:cNvCxnSpPr/>
          <p:nvPr/>
        </p:nvCxnSpPr>
        <p:spPr>
          <a:xfrm>
            <a:off x="3282802" y="4825872"/>
            <a:ext cx="475492" cy="2130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Connecteur droit avec flèche 115"/>
          <p:cNvCxnSpPr/>
          <p:nvPr/>
        </p:nvCxnSpPr>
        <p:spPr>
          <a:xfrm flipH="1">
            <a:off x="4107356" y="4815819"/>
            <a:ext cx="335130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Connecteur droit avec flèche 116"/>
          <p:cNvCxnSpPr/>
          <p:nvPr/>
        </p:nvCxnSpPr>
        <p:spPr>
          <a:xfrm flipH="1">
            <a:off x="4356622" y="4815819"/>
            <a:ext cx="858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Connecteur droit avec flèche 117"/>
          <p:cNvCxnSpPr/>
          <p:nvPr/>
        </p:nvCxnSpPr>
        <p:spPr>
          <a:xfrm>
            <a:off x="4442487" y="4815819"/>
            <a:ext cx="2492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Connecteur droit avec flèche 118"/>
          <p:cNvCxnSpPr/>
          <p:nvPr/>
        </p:nvCxnSpPr>
        <p:spPr>
          <a:xfrm>
            <a:off x="4442487" y="4825872"/>
            <a:ext cx="475492" cy="2130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Connecteur droit avec flèche 119"/>
          <p:cNvCxnSpPr/>
          <p:nvPr/>
        </p:nvCxnSpPr>
        <p:spPr>
          <a:xfrm>
            <a:off x="5820212" y="4849229"/>
            <a:ext cx="187532" cy="1959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onnecteur droit avec flèche 121"/>
          <p:cNvCxnSpPr/>
          <p:nvPr/>
        </p:nvCxnSpPr>
        <p:spPr>
          <a:xfrm flipH="1">
            <a:off x="5714195" y="4844183"/>
            <a:ext cx="106018" cy="1947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necteur droit avec flèche 127"/>
          <p:cNvCxnSpPr/>
          <p:nvPr/>
        </p:nvCxnSpPr>
        <p:spPr>
          <a:xfrm>
            <a:off x="6560957" y="4832816"/>
            <a:ext cx="187532" cy="1959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Connecteur droit avec flèche 128"/>
          <p:cNvCxnSpPr/>
          <p:nvPr/>
        </p:nvCxnSpPr>
        <p:spPr>
          <a:xfrm flipH="1">
            <a:off x="6454940" y="4827770"/>
            <a:ext cx="106018" cy="1947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necteur droit avec flèche 129"/>
          <p:cNvCxnSpPr/>
          <p:nvPr/>
        </p:nvCxnSpPr>
        <p:spPr>
          <a:xfrm>
            <a:off x="7301702" y="4841353"/>
            <a:ext cx="187532" cy="1959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Connecteur droit avec flèche 130"/>
          <p:cNvCxnSpPr/>
          <p:nvPr/>
        </p:nvCxnSpPr>
        <p:spPr>
          <a:xfrm flipH="1">
            <a:off x="7195685" y="4836307"/>
            <a:ext cx="106018" cy="1947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onnecteur droit avec flèche 131"/>
          <p:cNvCxnSpPr/>
          <p:nvPr/>
        </p:nvCxnSpPr>
        <p:spPr>
          <a:xfrm>
            <a:off x="8081323" y="4832816"/>
            <a:ext cx="187532" cy="1959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Connecteur droit avec flèche 132"/>
          <p:cNvCxnSpPr/>
          <p:nvPr/>
        </p:nvCxnSpPr>
        <p:spPr>
          <a:xfrm flipH="1">
            <a:off x="7975306" y="4827770"/>
            <a:ext cx="106018" cy="1947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Connecteur droit avec flèche 133"/>
          <p:cNvCxnSpPr/>
          <p:nvPr/>
        </p:nvCxnSpPr>
        <p:spPr>
          <a:xfrm>
            <a:off x="1577459" y="5417821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Connecteur droit avec flèche 141"/>
          <p:cNvCxnSpPr/>
          <p:nvPr/>
        </p:nvCxnSpPr>
        <p:spPr>
          <a:xfrm>
            <a:off x="2034440" y="5421242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onnecteur droit avec flèche 142"/>
          <p:cNvCxnSpPr/>
          <p:nvPr/>
        </p:nvCxnSpPr>
        <p:spPr>
          <a:xfrm>
            <a:off x="2300456" y="5421240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Connecteur droit avec flèche 143"/>
          <p:cNvCxnSpPr/>
          <p:nvPr/>
        </p:nvCxnSpPr>
        <p:spPr>
          <a:xfrm>
            <a:off x="2564578" y="5421239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Connecteur droit avec flèche 144"/>
          <p:cNvCxnSpPr/>
          <p:nvPr/>
        </p:nvCxnSpPr>
        <p:spPr>
          <a:xfrm>
            <a:off x="2948377" y="5423348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Connecteur droit avec flèche 145"/>
          <p:cNvCxnSpPr/>
          <p:nvPr/>
        </p:nvCxnSpPr>
        <p:spPr>
          <a:xfrm>
            <a:off x="3215819" y="5421241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onnecteur droit avec flèche 146"/>
          <p:cNvCxnSpPr/>
          <p:nvPr/>
        </p:nvCxnSpPr>
        <p:spPr>
          <a:xfrm>
            <a:off x="3481835" y="5421239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Connecteur droit avec flèche 147"/>
          <p:cNvCxnSpPr/>
          <p:nvPr/>
        </p:nvCxnSpPr>
        <p:spPr>
          <a:xfrm>
            <a:off x="3745957" y="5421238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Connecteur droit avec flèche 148"/>
          <p:cNvCxnSpPr/>
          <p:nvPr/>
        </p:nvCxnSpPr>
        <p:spPr>
          <a:xfrm>
            <a:off x="4120398" y="542334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onnecteur droit avec flèche 149"/>
          <p:cNvCxnSpPr/>
          <p:nvPr/>
        </p:nvCxnSpPr>
        <p:spPr>
          <a:xfrm>
            <a:off x="4387840" y="5421240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Connecteur droit avec flèche 150"/>
          <p:cNvCxnSpPr/>
          <p:nvPr/>
        </p:nvCxnSpPr>
        <p:spPr>
          <a:xfrm>
            <a:off x="4653856" y="5421238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Connecteur droit avec flèche 151"/>
          <p:cNvCxnSpPr/>
          <p:nvPr/>
        </p:nvCxnSpPr>
        <p:spPr>
          <a:xfrm>
            <a:off x="4917978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Connecteur droit avec flèche 152"/>
          <p:cNvCxnSpPr/>
          <p:nvPr/>
        </p:nvCxnSpPr>
        <p:spPr>
          <a:xfrm>
            <a:off x="5716089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Connecteur droit avec flèche 153"/>
          <p:cNvCxnSpPr/>
          <p:nvPr/>
        </p:nvCxnSpPr>
        <p:spPr>
          <a:xfrm>
            <a:off x="5980211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Connecteur droit avec flèche 154"/>
          <p:cNvCxnSpPr/>
          <p:nvPr/>
        </p:nvCxnSpPr>
        <p:spPr>
          <a:xfrm>
            <a:off x="6457681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Connecteur droit avec flèche 155"/>
          <p:cNvCxnSpPr/>
          <p:nvPr/>
        </p:nvCxnSpPr>
        <p:spPr>
          <a:xfrm>
            <a:off x="6721803" y="5421236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Connecteur droit avec flèche 156"/>
          <p:cNvCxnSpPr/>
          <p:nvPr/>
        </p:nvCxnSpPr>
        <p:spPr>
          <a:xfrm>
            <a:off x="7233731" y="5421236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Connecteur droit avec flèche 157"/>
          <p:cNvCxnSpPr/>
          <p:nvPr/>
        </p:nvCxnSpPr>
        <p:spPr>
          <a:xfrm>
            <a:off x="7497853" y="5421235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Connecteur droit avec flèche 158"/>
          <p:cNvCxnSpPr/>
          <p:nvPr/>
        </p:nvCxnSpPr>
        <p:spPr>
          <a:xfrm>
            <a:off x="7977199" y="5421235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Connecteur droit avec flèche 159"/>
          <p:cNvCxnSpPr/>
          <p:nvPr/>
        </p:nvCxnSpPr>
        <p:spPr>
          <a:xfrm>
            <a:off x="8241321" y="5421234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ZoneTexte 137"/>
          <p:cNvSpPr txBox="1"/>
          <p:nvPr/>
        </p:nvSpPr>
        <p:spPr>
          <a:xfrm>
            <a:off x="438235" y="1884926"/>
            <a:ext cx="530024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Site</a:t>
            </a:r>
            <a:endParaRPr lang="fr-FR" b="1" dirty="0"/>
          </a:p>
        </p:txBody>
      </p:sp>
      <p:sp>
        <p:nvSpPr>
          <p:cNvPr id="162" name="ZoneTexte 161"/>
          <p:cNvSpPr txBox="1"/>
          <p:nvPr/>
        </p:nvSpPr>
        <p:spPr>
          <a:xfrm>
            <a:off x="368177" y="3203585"/>
            <a:ext cx="933704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Clusters</a:t>
            </a:r>
            <a:endParaRPr lang="fr-FR" b="1" dirty="0"/>
          </a:p>
        </p:txBody>
      </p:sp>
      <p:sp>
        <p:nvSpPr>
          <p:cNvPr id="163" name="ZoneTexte 162"/>
          <p:cNvSpPr txBox="1"/>
          <p:nvPr/>
        </p:nvSpPr>
        <p:spPr>
          <a:xfrm>
            <a:off x="368177" y="4355369"/>
            <a:ext cx="746736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Nodes</a:t>
            </a:r>
            <a:endParaRPr lang="fr-FR" b="1" dirty="0"/>
          </a:p>
        </p:txBody>
      </p:sp>
      <p:sp>
        <p:nvSpPr>
          <p:cNvPr id="164" name="ZoneTexte 163"/>
          <p:cNvSpPr txBox="1"/>
          <p:nvPr/>
        </p:nvSpPr>
        <p:spPr>
          <a:xfrm>
            <a:off x="367089" y="5049831"/>
            <a:ext cx="698578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Cores</a:t>
            </a:r>
            <a:endParaRPr lang="fr-FR" b="1" dirty="0"/>
          </a:p>
        </p:txBody>
      </p:sp>
      <p:sp>
        <p:nvSpPr>
          <p:cNvPr id="165" name="ZoneTexte 164"/>
          <p:cNvSpPr txBox="1"/>
          <p:nvPr/>
        </p:nvSpPr>
        <p:spPr>
          <a:xfrm>
            <a:off x="365415" y="5573662"/>
            <a:ext cx="1233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Processes</a:t>
            </a:r>
            <a:endParaRPr lang="fr-FR" b="1" dirty="0"/>
          </a:p>
        </p:txBody>
      </p:sp>
      <p:sp>
        <p:nvSpPr>
          <p:cNvPr id="167" name="ZoneTexte 166"/>
          <p:cNvSpPr txBox="1"/>
          <p:nvPr/>
        </p:nvSpPr>
        <p:spPr>
          <a:xfrm>
            <a:off x="1545924" y="6190273"/>
            <a:ext cx="27783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>
                <a:solidFill>
                  <a:srgbClr val="00B0F0"/>
                </a:solidFill>
              </a:rPr>
              <a:t>Software components</a:t>
            </a:r>
            <a:endParaRPr lang="fr-FR" sz="2000" b="1" dirty="0">
              <a:solidFill>
                <a:srgbClr val="00B0F0"/>
              </a:solidFill>
            </a:endParaRPr>
          </a:p>
        </p:txBody>
      </p:sp>
      <p:sp>
        <p:nvSpPr>
          <p:cNvPr id="172" name="ZoneTexte 171"/>
          <p:cNvSpPr txBox="1"/>
          <p:nvPr/>
        </p:nvSpPr>
        <p:spPr>
          <a:xfrm>
            <a:off x="1482185" y="1312504"/>
            <a:ext cx="28504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>
                <a:solidFill>
                  <a:srgbClr val="00B0F0"/>
                </a:solidFill>
              </a:rPr>
              <a:t>Hardware components</a:t>
            </a:r>
            <a:endParaRPr lang="fr-FR" sz="2000" b="1" dirty="0">
              <a:solidFill>
                <a:srgbClr val="00B0F0"/>
              </a:solidFill>
            </a:endParaRPr>
          </a:p>
        </p:txBody>
      </p:sp>
      <p:sp>
        <p:nvSpPr>
          <p:cNvPr id="5" name="Ellipse 4"/>
          <p:cNvSpPr/>
          <p:nvPr/>
        </p:nvSpPr>
        <p:spPr>
          <a:xfrm>
            <a:off x="4232470" y="1313149"/>
            <a:ext cx="1747741" cy="1235318"/>
          </a:xfrm>
          <a:prstGeom prst="ellipse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Connecteur droit avec flèche 19"/>
          <p:cNvCxnSpPr>
            <a:stCxn id="5" idx="6"/>
          </p:cNvCxnSpPr>
          <p:nvPr/>
        </p:nvCxnSpPr>
        <p:spPr>
          <a:xfrm>
            <a:off x="5980211" y="1930808"/>
            <a:ext cx="768278" cy="5942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ZoneTexte 26"/>
          <p:cNvSpPr txBox="1"/>
          <p:nvPr/>
        </p:nvSpPr>
        <p:spPr>
          <a:xfrm>
            <a:off x="6780923" y="1746094"/>
            <a:ext cx="1949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solidFill>
                  <a:schemeClr val="accent2"/>
                </a:solidFill>
              </a:rPr>
              <a:t>Full </a:t>
            </a:r>
            <a:r>
              <a:rPr lang="fr-FR" b="1" dirty="0" err="1" smtClean="0">
                <a:solidFill>
                  <a:schemeClr val="accent2"/>
                </a:solidFill>
              </a:rPr>
              <a:t>Aggregation</a:t>
            </a:r>
            <a:endParaRPr lang="en-US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2359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Heterogeneous</a:t>
            </a:r>
            <a:r>
              <a:rPr lang="fr-FR" dirty="0" smtClean="0"/>
              <a:t> </a:t>
            </a:r>
            <a:r>
              <a:rPr lang="fr-FR" dirty="0" err="1" smtClean="0"/>
              <a:t>behavior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43</a:t>
            </a:fld>
            <a:endParaRPr lang="fr-FR" dirty="0"/>
          </a:p>
        </p:txBody>
      </p:sp>
      <p:cxnSp>
        <p:nvCxnSpPr>
          <p:cNvPr id="140" name="Connecteur droit 139"/>
          <p:cNvCxnSpPr/>
          <p:nvPr/>
        </p:nvCxnSpPr>
        <p:spPr>
          <a:xfrm>
            <a:off x="807857" y="5452904"/>
            <a:ext cx="7601106" cy="0"/>
          </a:xfrm>
          <a:prstGeom prst="line">
            <a:avLst/>
          </a:prstGeom>
          <a:ln w="38100"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79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2407" y="5145794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796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462" y="4299779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http://www.google.fr/url?source=imglanding&amp;ct=img&amp;q=http://static1.squarespace.com/static/54489d61e4b0700d7816aa5e/54509dd3e4b0b2d65cfe9d34/54509dc9e4b0b2d65cfe9439/1414570172050/server-cluster-icon.png&amp;sa=X&amp;ei=Cs5gVePRG8raU-eMgOgJ&amp;ved=0CAkQ8wc4MA&amp;usg=AFQjCNF7aXaOO7tQN7ZPoEroeFGbULZWsQ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4270" y="2925392"/>
            <a:ext cx="924024" cy="909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423" y="5145793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4438" y="5145792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0454" y="514579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1893" y="514579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7947" y="4299776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7908" y="514579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3924" y="5145790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9940" y="5145789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0435" y="5145789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489" y="4299774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450" y="5145788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2466" y="5145787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8482" y="5145786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0212" y="4299779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http://www.google.fr/url?source=imglanding&amp;ct=img&amp;q=http://static1.squarespace.com/static/54489d61e4b0700d7816aa5e/54509dd3e4b0b2d65cfe9d34/54509dc9e4b0b2d65cfe9439/1414570172050/server-cluster-icon.png&amp;sa=X&amp;ei=Cs5gVePRG8raU-eMgOgJ&amp;ved=0CAkQ8wc4MA&amp;usg=AFQjCNF7aXaOO7tQN7ZPoEroeFGbULZWsQ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2371" y="2925392"/>
            <a:ext cx="924024" cy="909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8178" y="5145786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193" y="5145785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3242" y="4299774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1208" y="514578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7223" y="5145780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6516" y="4299773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4482" y="5145780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497" y="5145779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1322" y="4297659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9288" y="5143666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5304" y="5143665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800" name="Picture 8" descr="http://www.google.fr/url?source=imglanding&amp;ct=img&amp;q=https://cdn0.iconfinder.com/data/icons/simple-icons-4/512/map.png&amp;sa=X&amp;ei=585gVb60KIbfUZLmgMgM&amp;ved=0CAkQ8wc&amp;usg=AFQjCNGpIsH_s_7TeetmxTzwXeWM2zd2CQ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5145" y="1423749"/>
            <a:ext cx="1035067" cy="1018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802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364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8506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2626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2988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5040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2181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6301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6663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2200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9341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3462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3824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3542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0684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3103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0245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4482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1623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7701" y="5630252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4843" y="5630252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6" name="Connecteur droit avec flèche 45"/>
          <p:cNvCxnSpPr>
            <a:endCxn id="3" idx="0"/>
          </p:cNvCxnSpPr>
          <p:nvPr/>
        </p:nvCxnSpPr>
        <p:spPr>
          <a:xfrm flipH="1">
            <a:off x="3296282" y="2389448"/>
            <a:ext cx="1383951" cy="53594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eur droit avec flèche 72"/>
          <p:cNvCxnSpPr>
            <a:endCxn id="22" idx="0"/>
          </p:cNvCxnSpPr>
          <p:nvPr/>
        </p:nvCxnSpPr>
        <p:spPr>
          <a:xfrm>
            <a:off x="5497084" y="2389448"/>
            <a:ext cx="1417300" cy="53594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eur droit avec flèche 79"/>
          <p:cNvCxnSpPr>
            <a:stCxn id="22" idx="2"/>
          </p:cNvCxnSpPr>
          <p:nvPr/>
        </p:nvCxnSpPr>
        <p:spPr>
          <a:xfrm>
            <a:off x="6914384" y="3834543"/>
            <a:ext cx="1166939" cy="3778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necteur droit avec flèche 81"/>
          <p:cNvCxnSpPr>
            <a:stCxn id="22" idx="2"/>
          </p:cNvCxnSpPr>
          <p:nvPr/>
        </p:nvCxnSpPr>
        <p:spPr>
          <a:xfrm>
            <a:off x="6914384" y="3834543"/>
            <a:ext cx="376715" cy="3778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eur droit avec flèche 86"/>
          <p:cNvCxnSpPr>
            <a:stCxn id="22" idx="2"/>
          </p:cNvCxnSpPr>
          <p:nvPr/>
        </p:nvCxnSpPr>
        <p:spPr>
          <a:xfrm flipH="1">
            <a:off x="6529224" y="3834543"/>
            <a:ext cx="385160" cy="3778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necteur droit avec flèche 89"/>
          <p:cNvCxnSpPr>
            <a:stCxn id="22" idx="2"/>
          </p:cNvCxnSpPr>
          <p:nvPr/>
        </p:nvCxnSpPr>
        <p:spPr>
          <a:xfrm flipH="1">
            <a:off x="5820212" y="3834543"/>
            <a:ext cx="1094171" cy="38397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cteur droit avec flèche 91"/>
          <p:cNvCxnSpPr/>
          <p:nvPr/>
        </p:nvCxnSpPr>
        <p:spPr>
          <a:xfrm flipH="1">
            <a:off x="2194438" y="3832841"/>
            <a:ext cx="1094171" cy="38397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necteur droit avec flèche 92"/>
          <p:cNvCxnSpPr>
            <a:stCxn id="3" idx="2"/>
          </p:cNvCxnSpPr>
          <p:nvPr/>
        </p:nvCxnSpPr>
        <p:spPr>
          <a:xfrm>
            <a:off x="3296282" y="3834543"/>
            <a:ext cx="1171023" cy="3800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necteur droit avec flèche 94"/>
          <p:cNvCxnSpPr/>
          <p:nvPr/>
        </p:nvCxnSpPr>
        <p:spPr>
          <a:xfrm flipH="1">
            <a:off x="3294056" y="3840695"/>
            <a:ext cx="2225" cy="3778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necteur droit avec flèche 96"/>
          <p:cNvCxnSpPr/>
          <p:nvPr/>
        </p:nvCxnSpPr>
        <p:spPr>
          <a:xfrm flipH="1">
            <a:off x="1766998" y="4815819"/>
            <a:ext cx="335130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necteur droit avec flèche 98"/>
          <p:cNvCxnSpPr/>
          <p:nvPr/>
        </p:nvCxnSpPr>
        <p:spPr>
          <a:xfrm flipH="1">
            <a:off x="2016263" y="4815819"/>
            <a:ext cx="858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necteur droit avec flèche 102"/>
          <p:cNvCxnSpPr/>
          <p:nvPr/>
        </p:nvCxnSpPr>
        <p:spPr>
          <a:xfrm>
            <a:off x="2102128" y="4815819"/>
            <a:ext cx="2492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onnecteur droit avec flèche 108"/>
          <p:cNvCxnSpPr/>
          <p:nvPr/>
        </p:nvCxnSpPr>
        <p:spPr>
          <a:xfrm>
            <a:off x="2102128" y="4825872"/>
            <a:ext cx="475492" cy="2130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necteur droit avec flèche 111"/>
          <p:cNvCxnSpPr/>
          <p:nvPr/>
        </p:nvCxnSpPr>
        <p:spPr>
          <a:xfrm flipH="1">
            <a:off x="2947671" y="4815819"/>
            <a:ext cx="335130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Connecteur droit avec flèche 112"/>
          <p:cNvCxnSpPr/>
          <p:nvPr/>
        </p:nvCxnSpPr>
        <p:spPr>
          <a:xfrm flipH="1">
            <a:off x="3196937" y="4815819"/>
            <a:ext cx="858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onnecteur droit avec flèche 113"/>
          <p:cNvCxnSpPr/>
          <p:nvPr/>
        </p:nvCxnSpPr>
        <p:spPr>
          <a:xfrm>
            <a:off x="3282802" y="4815819"/>
            <a:ext cx="2492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onnecteur droit avec flèche 114"/>
          <p:cNvCxnSpPr/>
          <p:nvPr/>
        </p:nvCxnSpPr>
        <p:spPr>
          <a:xfrm>
            <a:off x="3282802" y="4825872"/>
            <a:ext cx="475492" cy="2130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Connecteur droit avec flèche 115"/>
          <p:cNvCxnSpPr/>
          <p:nvPr/>
        </p:nvCxnSpPr>
        <p:spPr>
          <a:xfrm flipH="1">
            <a:off x="4107356" y="4815819"/>
            <a:ext cx="335130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Connecteur droit avec flèche 116"/>
          <p:cNvCxnSpPr/>
          <p:nvPr/>
        </p:nvCxnSpPr>
        <p:spPr>
          <a:xfrm flipH="1">
            <a:off x="4356622" y="4815819"/>
            <a:ext cx="858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Connecteur droit avec flèche 117"/>
          <p:cNvCxnSpPr/>
          <p:nvPr/>
        </p:nvCxnSpPr>
        <p:spPr>
          <a:xfrm>
            <a:off x="4442487" y="4815819"/>
            <a:ext cx="2492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Connecteur droit avec flèche 118"/>
          <p:cNvCxnSpPr/>
          <p:nvPr/>
        </p:nvCxnSpPr>
        <p:spPr>
          <a:xfrm>
            <a:off x="4442487" y="4825872"/>
            <a:ext cx="475492" cy="2130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Connecteur droit avec flèche 119"/>
          <p:cNvCxnSpPr/>
          <p:nvPr/>
        </p:nvCxnSpPr>
        <p:spPr>
          <a:xfrm>
            <a:off x="5820212" y="4849229"/>
            <a:ext cx="187532" cy="1959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onnecteur droit avec flèche 121"/>
          <p:cNvCxnSpPr/>
          <p:nvPr/>
        </p:nvCxnSpPr>
        <p:spPr>
          <a:xfrm flipH="1">
            <a:off x="5714195" y="4844183"/>
            <a:ext cx="106018" cy="1947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necteur droit avec flèche 127"/>
          <p:cNvCxnSpPr/>
          <p:nvPr/>
        </p:nvCxnSpPr>
        <p:spPr>
          <a:xfrm>
            <a:off x="6560957" y="4832816"/>
            <a:ext cx="187532" cy="1959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Connecteur droit avec flèche 128"/>
          <p:cNvCxnSpPr/>
          <p:nvPr/>
        </p:nvCxnSpPr>
        <p:spPr>
          <a:xfrm flipH="1">
            <a:off x="6454940" y="4827770"/>
            <a:ext cx="106018" cy="1947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necteur droit avec flèche 129"/>
          <p:cNvCxnSpPr/>
          <p:nvPr/>
        </p:nvCxnSpPr>
        <p:spPr>
          <a:xfrm>
            <a:off x="7301702" y="4841353"/>
            <a:ext cx="187532" cy="1959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Connecteur droit avec flèche 130"/>
          <p:cNvCxnSpPr/>
          <p:nvPr/>
        </p:nvCxnSpPr>
        <p:spPr>
          <a:xfrm flipH="1">
            <a:off x="7195685" y="4836307"/>
            <a:ext cx="106018" cy="1947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onnecteur droit avec flèche 131"/>
          <p:cNvCxnSpPr/>
          <p:nvPr/>
        </p:nvCxnSpPr>
        <p:spPr>
          <a:xfrm>
            <a:off x="8081323" y="4832816"/>
            <a:ext cx="187532" cy="1959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Connecteur droit avec flèche 132"/>
          <p:cNvCxnSpPr/>
          <p:nvPr/>
        </p:nvCxnSpPr>
        <p:spPr>
          <a:xfrm flipH="1">
            <a:off x="7975306" y="4827770"/>
            <a:ext cx="106018" cy="1947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Connecteur droit avec flèche 133"/>
          <p:cNvCxnSpPr/>
          <p:nvPr/>
        </p:nvCxnSpPr>
        <p:spPr>
          <a:xfrm>
            <a:off x="1766998" y="5423349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Connecteur droit avec flèche 141"/>
          <p:cNvCxnSpPr/>
          <p:nvPr/>
        </p:nvCxnSpPr>
        <p:spPr>
          <a:xfrm>
            <a:off x="2034440" y="5421242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onnecteur droit avec flèche 142"/>
          <p:cNvCxnSpPr/>
          <p:nvPr/>
        </p:nvCxnSpPr>
        <p:spPr>
          <a:xfrm>
            <a:off x="2300456" y="5421240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Connecteur droit avec flèche 143"/>
          <p:cNvCxnSpPr/>
          <p:nvPr/>
        </p:nvCxnSpPr>
        <p:spPr>
          <a:xfrm>
            <a:off x="2564578" y="5421239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Connecteur droit avec flèche 144"/>
          <p:cNvCxnSpPr/>
          <p:nvPr/>
        </p:nvCxnSpPr>
        <p:spPr>
          <a:xfrm>
            <a:off x="2948377" y="5423348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Connecteur droit avec flèche 145"/>
          <p:cNvCxnSpPr/>
          <p:nvPr/>
        </p:nvCxnSpPr>
        <p:spPr>
          <a:xfrm>
            <a:off x="3215819" y="5421241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onnecteur droit avec flèche 146"/>
          <p:cNvCxnSpPr/>
          <p:nvPr/>
        </p:nvCxnSpPr>
        <p:spPr>
          <a:xfrm>
            <a:off x="3481835" y="5421239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Connecteur droit avec flèche 147"/>
          <p:cNvCxnSpPr/>
          <p:nvPr/>
        </p:nvCxnSpPr>
        <p:spPr>
          <a:xfrm>
            <a:off x="3745957" y="5421238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Connecteur droit avec flèche 148"/>
          <p:cNvCxnSpPr/>
          <p:nvPr/>
        </p:nvCxnSpPr>
        <p:spPr>
          <a:xfrm>
            <a:off x="4120398" y="542334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onnecteur droit avec flèche 149"/>
          <p:cNvCxnSpPr/>
          <p:nvPr/>
        </p:nvCxnSpPr>
        <p:spPr>
          <a:xfrm>
            <a:off x="4387840" y="5421240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Connecteur droit avec flèche 150"/>
          <p:cNvCxnSpPr/>
          <p:nvPr/>
        </p:nvCxnSpPr>
        <p:spPr>
          <a:xfrm>
            <a:off x="4653856" y="5421238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Connecteur droit avec flèche 151"/>
          <p:cNvCxnSpPr/>
          <p:nvPr/>
        </p:nvCxnSpPr>
        <p:spPr>
          <a:xfrm>
            <a:off x="4917978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Connecteur droit avec flèche 152"/>
          <p:cNvCxnSpPr/>
          <p:nvPr/>
        </p:nvCxnSpPr>
        <p:spPr>
          <a:xfrm>
            <a:off x="5716089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Connecteur droit avec flèche 153"/>
          <p:cNvCxnSpPr/>
          <p:nvPr/>
        </p:nvCxnSpPr>
        <p:spPr>
          <a:xfrm>
            <a:off x="5980211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Connecteur droit avec flèche 154"/>
          <p:cNvCxnSpPr/>
          <p:nvPr/>
        </p:nvCxnSpPr>
        <p:spPr>
          <a:xfrm>
            <a:off x="6457681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Connecteur droit avec flèche 155"/>
          <p:cNvCxnSpPr/>
          <p:nvPr/>
        </p:nvCxnSpPr>
        <p:spPr>
          <a:xfrm>
            <a:off x="6721803" y="5421236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Connecteur droit avec flèche 156"/>
          <p:cNvCxnSpPr/>
          <p:nvPr/>
        </p:nvCxnSpPr>
        <p:spPr>
          <a:xfrm>
            <a:off x="7233731" y="5421236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Connecteur droit avec flèche 157"/>
          <p:cNvCxnSpPr/>
          <p:nvPr/>
        </p:nvCxnSpPr>
        <p:spPr>
          <a:xfrm>
            <a:off x="7497853" y="5421235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Connecteur droit avec flèche 158"/>
          <p:cNvCxnSpPr/>
          <p:nvPr/>
        </p:nvCxnSpPr>
        <p:spPr>
          <a:xfrm>
            <a:off x="7977199" y="5421235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Connecteur droit avec flèche 159"/>
          <p:cNvCxnSpPr/>
          <p:nvPr/>
        </p:nvCxnSpPr>
        <p:spPr>
          <a:xfrm>
            <a:off x="8241321" y="5421234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ZoneTexte 166"/>
          <p:cNvSpPr txBox="1"/>
          <p:nvPr/>
        </p:nvSpPr>
        <p:spPr>
          <a:xfrm>
            <a:off x="1545924" y="6190273"/>
            <a:ext cx="27783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>
                <a:solidFill>
                  <a:srgbClr val="00B0F0"/>
                </a:solidFill>
              </a:rPr>
              <a:t>Software components</a:t>
            </a:r>
            <a:endParaRPr lang="fr-FR" sz="2000" b="1" dirty="0">
              <a:solidFill>
                <a:srgbClr val="00B0F0"/>
              </a:solidFill>
            </a:endParaRPr>
          </a:p>
        </p:txBody>
      </p:sp>
      <p:sp>
        <p:nvSpPr>
          <p:cNvPr id="172" name="ZoneTexte 171"/>
          <p:cNvSpPr txBox="1"/>
          <p:nvPr/>
        </p:nvSpPr>
        <p:spPr>
          <a:xfrm>
            <a:off x="1482185" y="1312504"/>
            <a:ext cx="28504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>
                <a:solidFill>
                  <a:srgbClr val="00B0F0"/>
                </a:solidFill>
              </a:rPr>
              <a:t>Hardware components</a:t>
            </a:r>
            <a:endParaRPr lang="fr-FR" sz="2000" b="1" dirty="0">
              <a:solidFill>
                <a:srgbClr val="00B0F0"/>
              </a:solidFill>
            </a:endParaRPr>
          </a:p>
        </p:txBody>
      </p:sp>
      <p:sp>
        <p:nvSpPr>
          <p:cNvPr id="135" name="ZoneTexte 134"/>
          <p:cNvSpPr txBox="1"/>
          <p:nvPr/>
        </p:nvSpPr>
        <p:spPr>
          <a:xfrm>
            <a:off x="438235" y="1884926"/>
            <a:ext cx="530024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Site</a:t>
            </a:r>
            <a:endParaRPr lang="fr-FR" b="1" dirty="0"/>
          </a:p>
        </p:txBody>
      </p:sp>
      <p:sp>
        <p:nvSpPr>
          <p:cNvPr id="136" name="ZoneTexte 135"/>
          <p:cNvSpPr txBox="1"/>
          <p:nvPr/>
        </p:nvSpPr>
        <p:spPr>
          <a:xfrm>
            <a:off x="368177" y="3203585"/>
            <a:ext cx="933704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Clusters</a:t>
            </a:r>
            <a:endParaRPr lang="fr-FR" b="1" dirty="0"/>
          </a:p>
        </p:txBody>
      </p:sp>
      <p:sp>
        <p:nvSpPr>
          <p:cNvPr id="137" name="ZoneTexte 136"/>
          <p:cNvSpPr txBox="1"/>
          <p:nvPr/>
        </p:nvSpPr>
        <p:spPr>
          <a:xfrm>
            <a:off x="368177" y="4355369"/>
            <a:ext cx="746736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Nodes</a:t>
            </a:r>
            <a:endParaRPr lang="fr-FR" b="1" dirty="0"/>
          </a:p>
        </p:txBody>
      </p:sp>
      <p:sp>
        <p:nvSpPr>
          <p:cNvPr id="139" name="ZoneTexte 138"/>
          <p:cNvSpPr txBox="1"/>
          <p:nvPr/>
        </p:nvSpPr>
        <p:spPr>
          <a:xfrm>
            <a:off x="367089" y="5049831"/>
            <a:ext cx="698578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Cores</a:t>
            </a:r>
            <a:endParaRPr lang="fr-FR" b="1" dirty="0"/>
          </a:p>
        </p:txBody>
      </p:sp>
      <p:sp>
        <p:nvSpPr>
          <p:cNvPr id="141" name="ZoneTexte 140"/>
          <p:cNvSpPr txBox="1"/>
          <p:nvPr/>
        </p:nvSpPr>
        <p:spPr>
          <a:xfrm>
            <a:off x="365415" y="5573662"/>
            <a:ext cx="1233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Processes</a:t>
            </a:r>
            <a:endParaRPr lang="fr-FR" b="1" dirty="0"/>
          </a:p>
        </p:txBody>
      </p:sp>
      <p:sp>
        <p:nvSpPr>
          <p:cNvPr id="6" name="Ellipse 5"/>
          <p:cNvSpPr/>
          <p:nvPr/>
        </p:nvSpPr>
        <p:spPr>
          <a:xfrm>
            <a:off x="2672489" y="2743200"/>
            <a:ext cx="1248294" cy="1308100"/>
          </a:xfrm>
          <a:prstGeom prst="ellipse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3" name="Connecteur droit avec flèche 122"/>
          <p:cNvCxnSpPr/>
          <p:nvPr/>
        </p:nvCxnSpPr>
        <p:spPr>
          <a:xfrm>
            <a:off x="3943320" y="3353335"/>
            <a:ext cx="768278" cy="5942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ZoneTexte 123"/>
          <p:cNvSpPr txBox="1"/>
          <p:nvPr/>
        </p:nvSpPr>
        <p:spPr>
          <a:xfrm>
            <a:off x="4691752" y="3135832"/>
            <a:ext cx="1499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>
                <a:solidFill>
                  <a:schemeClr val="accent2"/>
                </a:solidFill>
              </a:rPr>
              <a:t>Aggregation</a:t>
            </a:r>
            <a:endParaRPr lang="en-US" b="1" dirty="0">
              <a:solidFill>
                <a:schemeClr val="accent2"/>
              </a:solidFill>
            </a:endParaRPr>
          </a:p>
        </p:txBody>
      </p:sp>
      <p:sp>
        <p:nvSpPr>
          <p:cNvPr id="125" name="Ellipse 124"/>
          <p:cNvSpPr/>
          <p:nvPr/>
        </p:nvSpPr>
        <p:spPr>
          <a:xfrm>
            <a:off x="5571204" y="5060905"/>
            <a:ext cx="281375" cy="360329"/>
          </a:xfrm>
          <a:prstGeom prst="ellipse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Ellipse 125"/>
          <p:cNvSpPr/>
          <p:nvPr/>
        </p:nvSpPr>
        <p:spPr>
          <a:xfrm>
            <a:off x="6206139" y="4040154"/>
            <a:ext cx="754193" cy="935281"/>
          </a:xfrm>
          <a:prstGeom prst="ellipse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Ellipse 126"/>
          <p:cNvSpPr/>
          <p:nvPr/>
        </p:nvSpPr>
        <p:spPr>
          <a:xfrm>
            <a:off x="6979700" y="4051299"/>
            <a:ext cx="754193" cy="935281"/>
          </a:xfrm>
          <a:prstGeom prst="ellipse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Ellipse 137"/>
          <p:cNvSpPr/>
          <p:nvPr/>
        </p:nvSpPr>
        <p:spPr>
          <a:xfrm>
            <a:off x="7740852" y="4090335"/>
            <a:ext cx="754193" cy="935281"/>
          </a:xfrm>
          <a:prstGeom prst="ellipse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Ellipse 120"/>
          <p:cNvSpPr/>
          <p:nvPr/>
        </p:nvSpPr>
        <p:spPr>
          <a:xfrm>
            <a:off x="5843858" y="5060905"/>
            <a:ext cx="281375" cy="360329"/>
          </a:xfrm>
          <a:prstGeom prst="ellipse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3786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Constrain</a:t>
            </a:r>
            <a:r>
              <a:rPr lang="fr-FR" dirty="0" smtClean="0"/>
              <a:t> the partition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/>
              <p:cNvSpPr>
                <a:spLocks noGrp="1"/>
              </p:cNvSpPr>
              <p:nvPr>
                <p:ph idx="1"/>
              </p:nvPr>
            </p:nvSpPr>
            <p:spPr>
              <a:xfrm>
                <a:off x="1005790" y="5177863"/>
                <a:ext cx="8648700" cy="1986410"/>
              </a:xfrm>
            </p:spPr>
            <p:txBody>
              <a:bodyPr>
                <a:normAutofit/>
              </a:bodyPr>
              <a:lstStyle/>
              <a:p>
                <a:r>
                  <a:rPr lang="fr-FR" sz="2400" b="1" dirty="0" smtClean="0"/>
                  <a:t>Hierarchical structure </a:t>
                </a:r>
                <a:r>
                  <a:rPr lang="fr-FR" sz="2400" b="1" dirty="0" err="1" smtClean="0"/>
                  <a:t>constraints</a:t>
                </a:r>
                <a:r>
                  <a:rPr lang="fr-FR" sz="2400" b="1" dirty="0" smtClean="0"/>
                  <a:t>: </a:t>
                </a:r>
                <a14:m>
                  <m:oMath xmlns:m="http://schemas.openxmlformats.org/officeDocument/2006/math">
                    <m:r>
                      <a:rPr lang="fr-FR" sz="2400" b="1" i="1" smtClean="0">
                        <a:latin typeface="Cambria Math" panose="02040503050406030204" pitchFamily="18" charset="0"/>
                      </a:rPr>
                      <m:t>𝒪</m:t>
                    </m:r>
                    <m:r>
                      <a:rPr lang="fr-FR" sz="2400" b="1" i="1" smtClean="0">
                        <a:latin typeface="Cambria Math" panose="02040503050406030204" pitchFamily="18" charset="0"/>
                      </a:rPr>
                      <m:t>(|</m:t>
                    </m:r>
                    <m:r>
                      <a:rPr lang="fr-FR" sz="2400" b="1" i="1" smtClean="0">
                        <a:latin typeface="Cambria Math" panose="02040503050406030204" pitchFamily="18" charset="0"/>
                      </a:rPr>
                      <m:t>𝑺</m:t>
                    </m:r>
                    <m:r>
                      <a:rPr lang="fr-FR" sz="2400" b="1" i="1" smtClean="0">
                        <a:latin typeface="Cambria Math" panose="02040503050406030204" pitchFamily="18" charset="0"/>
                      </a:rPr>
                      <m:t>|)</m:t>
                    </m:r>
                  </m:oMath>
                </a14:m>
                <a:endParaRPr lang="fr-FR" sz="2400" b="1" dirty="0" smtClean="0"/>
              </a:p>
              <a:p>
                <a:r>
                  <a:rPr lang="fr-FR" sz="2400" b="1" dirty="0" smtClean="0"/>
                  <a:t>Temporal </a:t>
                </a:r>
                <a:r>
                  <a:rPr lang="fr-FR" sz="2400" b="1" dirty="0" err="1" smtClean="0"/>
                  <a:t>interval</a:t>
                </a:r>
                <a:r>
                  <a:rPr lang="fr-FR" sz="2400" b="1" dirty="0" smtClean="0"/>
                  <a:t> </a:t>
                </a:r>
                <a:r>
                  <a:rPr lang="fr-FR" sz="2400" b="1" dirty="0" err="1" smtClean="0"/>
                  <a:t>constraints</a:t>
                </a:r>
                <a:r>
                  <a:rPr lang="fr-FR" sz="2400" b="1" dirty="0" smtClean="0"/>
                  <a:t>: </a:t>
                </a:r>
                <a14:m>
                  <m:oMath xmlns:m="http://schemas.openxmlformats.org/officeDocument/2006/math">
                    <m:r>
                      <a:rPr lang="fr-FR" sz="2400" b="1" i="1">
                        <a:latin typeface="Cambria Math" panose="02040503050406030204" pitchFamily="18" charset="0"/>
                      </a:rPr>
                      <m:t>𝒪</m:t>
                    </m:r>
                    <m:d>
                      <m:dPr>
                        <m:ctrlPr>
                          <a:rPr lang="fr-FR" sz="2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fr-FR" sz="24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sz="2400" b="1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fr-FR" sz="2400" b="1" i="1" smtClean="0">
                                <a:latin typeface="Cambria Math" panose="02040503050406030204" pitchFamily="18" charset="0"/>
                              </a:rPr>
                              <m:t>𝑻</m:t>
                            </m:r>
                            <m:r>
                              <a:rPr lang="fr-FR" sz="2400" b="1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  <m:sup>
                            <m:r>
                              <a:rPr lang="fr-FR" sz="24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e>
                    </m:d>
                  </m:oMath>
                </a14:m>
                <a:endParaRPr lang="fr-FR" sz="2400" b="1" dirty="0" smtClean="0"/>
              </a:p>
              <a:p>
                <a:r>
                  <a:rPr lang="fr-FR" sz="2400" b="1" dirty="0" err="1" smtClean="0"/>
                  <a:t>Spatiotemporal</a:t>
                </a:r>
                <a:r>
                  <a:rPr lang="fr-FR" sz="2400" b="1" dirty="0" smtClean="0"/>
                  <a:t> area </a:t>
                </a:r>
                <a:r>
                  <a:rPr lang="fr-FR" sz="2400" b="1" dirty="0" err="1" smtClean="0"/>
                  <a:t>constraints</a:t>
                </a:r>
                <a:r>
                  <a:rPr lang="fr-FR" sz="2400" b="1" dirty="0" smtClean="0"/>
                  <a:t>: </a:t>
                </a:r>
                <a14:m>
                  <m:oMath xmlns:m="http://schemas.openxmlformats.org/officeDocument/2006/math">
                    <m:r>
                      <a:rPr lang="fr-FR" sz="2400" b="1" i="1">
                        <a:latin typeface="Cambria Math" panose="02040503050406030204" pitchFamily="18" charset="0"/>
                      </a:rPr>
                      <m:t>𝒪</m:t>
                    </m:r>
                    <m:d>
                      <m:dPr>
                        <m:ctrlPr>
                          <a:rPr lang="fr-FR" sz="2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fr-FR" sz="2400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fr-FR" sz="24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fr-FR" sz="2400" b="1" i="1" smtClean="0">
                                    <a:latin typeface="Cambria Math" panose="02040503050406030204" pitchFamily="18" charset="0"/>
                                  </a:rPr>
                                  <m:t>𝑺</m:t>
                                </m:r>
                              </m:e>
                            </m:d>
                            <m:r>
                              <a:rPr lang="fr-FR" sz="2400" b="1" i="1" smtClean="0">
                                <a:latin typeface="Cambria Math" panose="02040503050406030204" pitchFamily="18" charset="0"/>
                              </a:rPr>
                              <m:t>×|</m:t>
                            </m:r>
                            <m:r>
                              <a:rPr lang="fr-FR" sz="2400" b="1" i="1" smtClean="0">
                                <a:latin typeface="Cambria Math" panose="02040503050406030204" pitchFamily="18" charset="0"/>
                              </a:rPr>
                              <m:t>𝑻</m:t>
                            </m:r>
                            <m:r>
                              <a:rPr lang="fr-FR" sz="2400" b="1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  <m:sup>
                            <m:r>
                              <a:rPr lang="fr-FR" sz="2400" b="1" i="1" smtClean="0"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p>
                        </m:sSup>
                      </m:e>
                    </m:d>
                  </m:oMath>
                </a14:m>
                <a:r>
                  <a:rPr lang="fr-FR" sz="2400" b="1" dirty="0" smtClean="0"/>
                  <a:t> </a:t>
                </a:r>
                <a:endParaRPr lang="fr-FR" sz="2400" b="1" dirty="0"/>
              </a:p>
              <a:p>
                <a:endParaRPr lang="fr-FR" sz="2400" dirty="0" smtClean="0"/>
              </a:p>
              <a:p>
                <a:pPr marL="0" indent="0">
                  <a:buNone/>
                </a:pPr>
                <a:endParaRPr lang="fr-FR" dirty="0"/>
              </a:p>
            </p:txBody>
          </p:sp>
        </mc:Choice>
        <mc:Fallback xmlns="">
          <p:sp>
            <p:nvSpPr>
              <p:cNvPr id="3" name="Espace réservé du conten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05790" y="5177863"/>
                <a:ext cx="8648700" cy="1986410"/>
              </a:xfrm>
              <a:blipFill rotWithShape="0">
                <a:blip r:embed="rId3"/>
                <a:stretch>
                  <a:fillRect l="-987" t="-46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44</a:t>
            </a:fld>
            <a:endParaRPr lang="fr-FR" dirty="0"/>
          </a:p>
        </p:txBody>
      </p:sp>
      <p:sp>
        <p:nvSpPr>
          <p:cNvPr id="5" name="Ellipse 4"/>
          <p:cNvSpPr/>
          <p:nvPr/>
        </p:nvSpPr>
        <p:spPr>
          <a:xfrm>
            <a:off x="3471096" y="3879469"/>
            <a:ext cx="572932" cy="434610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Ellipse 5"/>
          <p:cNvSpPr/>
          <p:nvPr/>
        </p:nvSpPr>
        <p:spPr>
          <a:xfrm>
            <a:off x="1203713" y="3586015"/>
            <a:ext cx="1027198" cy="773498"/>
          </a:xfrm>
          <a:prstGeom prst="ellipse">
            <a:avLst/>
          </a:prstGeom>
          <a:solidFill>
            <a:schemeClr val="accent6"/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Ellipse 6"/>
          <p:cNvSpPr/>
          <p:nvPr/>
        </p:nvSpPr>
        <p:spPr>
          <a:xfrm>
            <a:off x="2725366" y="3876053"/>
            <a:ext cx="647580" cy="434610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Picture 4" descr="delete, error, remove ic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9948" y="4487552"/>
            <a:ext cx="271489" cy="274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1529" y="4479699"/>
            <a:ext cx="279262" cy="282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Ellipse 9"/>
          <p:cNvSpPr/>
          <p:nvPr/>
        </p:nvSpPr>
        <p:spPr>
          <a:xfrm>
            <a:off x="1913575" y="1942839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1" name="Connecteur droit avec flèche 10"/>
          <p:cNvCxnSpPr>
            <a:stCxn id="10" idx="3"/>
            <a:endCxn id="20" idx="7"/>
          </p:cNvCxnSpPr>
          <p:nvPr/>
        </p:nvCxnSpPr>
        <p:spPr>
          <a:xfrm flipH="1">
            <a:off x="1650512" y="2092690"/>
            <a:ext cx="288825" cy="31517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avec flèche 11"/>
          <p:cNvCxnSpPr>
            <a:stCxn id="10" idx="5"/>
            <a:endCxn id="13" idx="1"/>
          </p:cNvCxnSpPr>
          <p:nvPr/>
        </p:nvCxnSpPr>
        <p:spPr>
          <a:xfrm>
            <a:off x="2063721" y="2092690"/>
            <a:ext cx="351687" cy="32293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Ellipse 12"/>
          <p:cNvSpPr/>
          <p:nvPr/>
        </p:nvSpPr>
        <p:spPr>
          <a:xfrm>
            <a:off x="2389647" y="2389914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Ellipse 13"/>
          <p:cNvSpPr/>
          <p:nvPr/>
        </p:nvSpPr>
        <p:spPr>
          <a:xfrm>
            <a:off x="2065274" y="2785418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Ellipse 14"/>
          <p:cNvSpPr/>
          <p:nvPr/>
        </p:nvSpPr>
        <p:spPr>
          <a:xfrm>
            <a:off x="2733189" y="2785418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6" name="Connecteur droit avec flèche 15"/>
          <p:cNvCxnSpPr>
            <a:stCxn id="13" idx="3"/>
            <a:endCxn id="14" idx="7"/>
          </p:cNvCxnSpPr>
          <p:nvPr/>
        </p:nvCxnSpPr>
        <p:spPr>
          <a:xfrm flipH="1">
            <a:off x="2215420" y="2539765"/>
            <a:ext cx="199988" cy="27136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/>
          <p:cNvCxnSpPr>
            <a:stCxn id="13" idx="4"/>
            <a:endCxn id="19" idx="0"/>
          </p:cNvCxnSpPr>
          <p:nvPr/>
        </p:nvCxnSpPr>
        <p:spPr>
          <a:xfrm>
            <a:off x="2477600" y="2565475"/>
            <a:ext cx="18484" cy="21809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/>
          <p:cNvCxnSpPr>
            <a:stCxn id="13" idx="5"/>
            <a:endCxn id="15" idx="0"/>
          </p:cNvCxnSpPr>
          <p:nvPr/>
        </p:nvCxnSpPr>
        <p:spPr>
          <a:xfrm>
            <a:off x="2539792" y="2539765"/>
            <a:ext cx="281350" cy="24565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Ellipse 18"/>
          <p:cNvSpPr/>
          <p:nvPr/>
        </p:nvSpPr>
        <p:spPr>
          <a:xfrm>
            <a:off x="2408131" y="2783565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Ellipse 19"/>
          <p:cNvSpPr/>
          <p:nvPr/>
        </p:nvSpPr>
        <p:spPr>
          <a:xfrm>
            <a:off x="1500366" y="2382157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Ellipse 20"/>
          <p:cNvSpPr/>
          <p:nvPr/>
        </p:nvSpPr>
        <p:spPr>
          <a:xfrm>
            <a:off x="1340940" y="2779516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Ellipse 21"/>
          <p:cNvSpPr/>
          <p:nvPr/>
        </p:nvSpPr>
        <p:spPr>
          <a:xfrm>
            <a:off x="1658773" y="2782731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3" name="Connecteur droit avec flèche 22"/>
          <p:cNvCxnSpPr>
            <a:stCxn id="20" idx="5"/>
            <a:endCxn id="22" idx="0"/>
          </p:cNvCxnSpPr>
          <p:nvPr/>
        </p:nvCxnSpPr>
        <p:spPr>
          <a:xfrm>
            <a:off x="1650512" y="2532007"/>
            <a:ext cx="96215" cy="25072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avec flèche 23"/>
          <p:cNvCxnSpPr>
            <a:stCxn id="20" idx="3"/>
            <a:endCxn id="21" idx="0"/>
          </p:cNvCxnSpPr>
          <p:nvPr/>
        </p:nvCxnSpPr>
        <p:spPr>
          <a:xfrm flipH="1">
            <a:off x="1428893" y="2532007"/>
            <a:ext cx="97234" cy="24750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Ellipse 24"/>
          <p:cNvSpPr/>
          <p:nvPr/>
        </p:nvSpPr>
        <p:spPr>
          <a:xfrm>
            <a:off x="1140680" y="3182754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6" name="Connecteur droit avec flèche 25"/>
          <p:cNvCxnSpPr>
            <a:stCxn id="25" idx="3"/>
            <a:endCxn id="35" idx="7"/>
          </p:cNvCxnSpPr>
          <p:nvPr/>
        </p:nvCxnSpPr>
        <p:spPr>
          <a:xfrm flipH="1">
            <a:off x="877616" y="3332605"/>
            <a:ext cx="288825" cy="31517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avec flèche 26"/>
          <p:cNvCxnSpPr>
            <a:stCxn id="25" idx="5"/>
            <a:endCxn id="28" idx="1"/>
          </p:cNvCxnSpPr>
          <p:nvPr/>
        </p:nvCxnSpPr>
        <p:spPr>
          <a:xfrm>
            <a:off x="1290825" y="3332605"/>
            <a:ext cx="351687" cy="32293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Ellipse 27"/>
          <p:cNvSpPr/>
          <p:nvPr/>
        </p:nvSpPr>
        <p:spPr>
          <a:xfrm>
            <a:off x="1616751" y="3629829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Ellipse 28"/>
          <p:cNvSpPr/>
          <p:nvPr/>
        </p:nvSpPr>
        <p:spPr>
          <a:xfrm>
            <a:off x="1292379" y="4025332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Ellipse 29"/>
          <p:cNvSpPr/>
          <p:nvPr/>
        </p:nvSpPr>
        <p:spPr>
          <a:xfrm>
            <a:off x="1960294" y="4025332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1" name="Connecteur droit avec flèche 30"/>
          <p:cNvCxnSpPr>
            <a:stCxn id="28" idx="3"/>
            <a:endCxn id="29" idx="7"/>
          </p:cNvCxnSpPr>
          <p:nvPr/>
        </p:nvCxnSpPr>
        <p:spPr>
          <a:xfrm flipH="1">
            <a:off x="1442524" y="3779680"/>
            <a:ext cx="199988" cy="27136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avec flèche 31"/>
          <p:cNvCxnSpPr>
            <a:stCxn id="28" idx="4"/>
            <a:endCxn id="34" idx="0"/>
          </p:cNvCxnSpPr>
          <p:nvPr/>
        </p:nvCxnSpPr>
        <p:spPr>
          <a:xfrm>
            <a:off x="1704704" y="3805390"/>
            <a:ext cx="18484" cy="21809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avec flèche 32"/>
          <p:cNvCxnSpPr>
            <a:stCxn id="28" idx="5"/>
            <a:endCxn id="30" idx="0"/>
          </p:cNvCxnSpPr>
          <p:nvPr/>
        </p:nvCxnSpPr>
        <p:spPr>
          <a:xfrm>
            <a:off x="1766896" y="3779680"/>
            <a:ext cx="281350" cy="24565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Ellipse 33"/>
          <p:cNvSpPr/>
          <p:nvPr/>
        </p:nvSpPr>
        <p:spPr>
          <a:xfrm>
            <a:off x="1635235" y="4023480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Ellipse 34"/>
          <p:cNvSpPr/>
          <p:nvPr/>
        </p:nvSpPr>
        <p:spPr>
          <a:xfrm>
            <a:off x="727470" y="3622071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Ellipse 35"/>
          <p:cNvSpPr/>
          <p:nvPr/>
        </p:nvSpPr>
        <p:spPr>
          <a:xfrm>
            <a:off x="568044" y="4019431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Ellipse 36"/>
          <p:cNvSpPr/>
          <p:nvPr/>
        </p:nvSpPr>
        <p:spPr>
          <a:xfrm>
            <a:off x="885878" y="4022646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8" name="Connecteur droit avec flèche 37"/>
          <p:cNvCxnSpPr>
            <a:stCxn id="35" idx="5"/>
            <a:endCxn id="37" idx="0"/>
          </p:cNvCxnSpPr>
          <p:nvPr/>
        </p:nvCxnSpPr>
        <p:spPr>
          <a:xfrm>
            <a:off x="877616" y="3771922"/>
            <a:ext cx="96215" cy="25072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avec flèche 38"/>
          <p:cNvCxnSpPr>
            <a:stCxn id="35" idx="3"/>
            <a:endCxn id="36" idx="0"/>
          </p:cNvCxnSpPr>
          <p:nvPr/>
        </p:nvCxnSpPr>
        <p:spPr>
          <a:xfrm flipH="1">
            <a:off x="655997" y="3771922"/>
            <a:ext cx="97234" cy="24750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Ellipse 39"/>
          <p:cNvSpPr/>
          <p:nvPr/>
        </p:nvSpPr>
        <p:spPr>
          <a:xfrm>
            <a:off x="3008425" y="3172801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1" name="Connecteur droit avec flèche 40"/>
          <p:cNvCxnSpPr>
            <a:stCxn id="40" idx="3"/>
            <a:endCxn id="50" idx="7"/>
          </p:cNvCxnSpPr>
          <p:nvPr/>
        </p:nvCxnSpPr>
        <p:spPr>
          <a:xfrm flipH="1">
            <a:off x="2745362" y="3322651"/>
            <a:ext cx="288825" cy="31517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/>
          <p:cNvCxnSpPr>
            <a:stCxn id="40" idx="5"/>
            <a:endCxn id="43" idx="1"/>
          </p:cNvCxnSpPr>
          <p:nvPr/>
        </p:nvCxnSpPr>
        <p:spPr>
          <a:xfrm>
            <a:off x="3158571" y="3322651"/>
            <a:ext cx="351687" cy="32293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Ellipse 42"/>
          <p:cNvSpPr/>
          <p:nvPr/>
        </p:nvSpPr>
        <p:spPr>
          <a:xfrm>
            <a:off x="3484497" y="3619876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Ellipse 43"/>
          <p:cNvSpPr/>
          <p:nvPr/>
        </p:nvSpPr>
        <p:spPr>
          <a:xfrm>
            <a:off x="3160125" y="4015379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Ellipse 44"/>
          <p:cNvSpPr/>
          <p:nvPr/>
        </p:nvSpPr>
        <p:spPr>
          <a:xfrm>
            <a:off x="3828039" y="4015379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6" name="Connecteur droit avec flèche 45"/>
          <p:cNvCxnSpPr>
            <a:stCxn id="43" idx="3"/>
            <a:endCxn id="44" idx="7"/>
          </p:cNvCxnSpPr>
          <p:nvPr/>
        </p:nvCxnSpPr>
        <p:spPr>
          <a:xfrm flipH="1">
            <a:off x="3310270" y="3769727"/>
            <a:ext cx="199988" cy="27136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eur droit avec flèche 46"/>
          <p:cNvCxnSpPr>
            <a:stCxn id="43" idx="4"/>
            <a:endCxn id="49" idx="0"/>
          </p:cNvCxnSpPr>
          <p:nvPr/>
        </p:nvCxnSpPr>
        <p:spPr>
          <a:xfrm>
            <a:off x="3572450" y="3795437"/>
            <a:ext cx="18484" cy="21809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avec flèche 47"/>
          <p:cNvCxnSpPr>
            <a:stCxn id="43" idx="5"/>
            <a:endCxn id="45" idx="0"/>
          </p:cNvCxnSpPr>
          <p:nvPr/>
        </p:nvCxnSpPr>
        <p:spPr>
          <a:xfrm>
            <a:off x="3634642" y="3769727"/>
            <a:ext cx="281350" cy="24565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Ellipse 48"/>
          <p:cNvSpPr/>
          <p:nvPr/>
        </p:nvSpPr>
        <p:spPr>
          <a:xfrm>
            <a:off x="3502981" y="4013527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Ellipse 49"/>
          <p:cNvSpPr/>
          <p:nvPr/>
        </p:nvSpPr>
        <p:spPr>
          <a:xfrm>
            <a:off x="2595216" y="3612118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1" name="Ellipse 50"/>
          <p:cNvSpPr/>
          <p:nvPr/>
        </p:nvSpPr>
        <p:spPr>
          <a:xfrm>
            <a:off x="2435790" y="4009477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Ellipse 51"/>
          <p:cNvSpPr/>
          <p:nvPr/>
        </p:nvSpPr>
        <p:spPr>
          <a:xfrm>
            <a:off x="2753624" y="4012693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53" name="Connecteur droit avec flèche 52"/>
          <p:cNvCxnSpPr>
            <a:stCxn id="50" idx="5"/>
            <a:endCxn id="52" idx="0"/>
          </p:cNvCxnSpPr>
          <p:nvPr/>
        </p:nvCxnSpPr>
        <p:spPr>
          <a:xfrm>
            <a:off x="2745362" y="3761969"/>
            <a:ext cx="96215" cy="25072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eur droit avec flèche 53"/>
          <p:cNvCxnSpPr>
            <a:stCxn id="50" idx="3"/>
            <a:endCxn id="51" idx="0"/>
          </p:cNvCxnSpPr>
          <p:nvPr/>
        </p:nvCxnSpPr>
        <p:spPr>
          <a:xfrm flipH="1">
            <a:off x="2523743" y="3761969"/>
            <a:ext cx="97234" cy="24750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eur droit avec flèche 54"/>
          <p:cNvCxnSpPr/>
          <p:nvPr/>
        </p:nvCxnSpPr>
        <p:spPr>
          <a:xfrm>
            <a:off x="2136200" y="3172801"/>
            <a:ext cx="0" cy="30420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/>
          <p:cNvSpPr/>
          <p:nvPr/>
        </p:nvSpPr>
        <p:spPr>
          <a:xfrm>
            <a:off x="5684162" y="1958691"/>
            <a:ext cx="425077" cy="35774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7" name="Rectangle 56"/>
          <p:cNvSpPr/>
          <p:nvPr/>
        </p:nvSpPr>
        <p:spPr>
          <a:xfrm>
            <a:off x="6262778" y="1958691"/>
            <a:ext cx="425077" cy="35774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8" name="Rectangle 57"/>
          <p:cNvSpPr/>
          <p:nvPr/>
        </p:nvSpPr>
        <p:spPr>
          <a:xfrm>
            <a:off x="6841393" y="1958691"/>
            <a:ext cx="425077" cy="35774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Rectangle 58"/>
          <p:cNvSpPr/>
          <p:nvPr/>
        </p:nvSpPr>
        <p:spPr>
          <a:xfrm>
            <a:off x="7420009" y="1958691"/>
            <a:ext cx="425077" cy="35774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0" name="Rectangle 59"/>
          <p:cNvSpPr/>
          <p:nvPr/>
        </p:nvSpPr>
        <p:spPr>
          <a:xfrm>
            <a:off x="5670760" y="2710235"/>
            <a:ext cx="425077" cy="35774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" name="Rectangle 60"/>
          <p:cNvSpPr/>
          <p:nvPr/>
        </p:nvSpPr>
        <p:spPr>
          <a:xfrm>
            <a:off x="6249375" y="2710235"/>
            <a:ext cx="1003693" cy="357745"/>
          </a:xfrm>
          <a:prstGeom prst="rect">
            <a:avLst/>
          </a:prstGeom>
          <a:solidFill>
            <a:schemeClr val="accent6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2" name="Rectangle 61"/>
          <p:cNvSpPr/>
          <p:nvPr/>
        </p:nvSpPr>
        <p:spPr>
          <a:xfrm>
            <a:off x="7406605" y="2710235"/>
            <a:ext cx="425077" cy="35774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3" name="Rectangle 62"/>
          <p:cNvSpPr/>
          <p:nvPr/>
        </p:nvSpPr>
        <p:spPr>
          <a:xfrm>
            <a:off x="5670760" y="3264642"/>
            <a:ext cx="425077" cy="35774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4" name="Rectangle 63"/>
          <p:cNvSpPr/>
          <p:nvPr/>
        </p:nvSpPr>
        <p:spPr>
          <a:xfrm>
            <a:off x="6249376" y="3264642"/>
            <a:ext cx="1582306" cy="357745"/>
          </a:xfrm>
          <a:prstGeom prst="rect">
            <a:avLst/>
          </a:prstGeom>
          <a:solidFill>
            <a:schemeClr val="accent6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5" name="Rectangle 64"/>
          <p:cNvSpPr/>
          <p:nvPr/>
        </p:nvSpPr>
        <p:spPr>
          <a:xfrm>
            <a:off x="5670759" y="3819048"/>
            <a:ext cx="2160922" cy="357745"/>
          </a:xfrm>
          <a:prstGeom prst="rect">
            <a:avLst/>
          </a:prstGeom>
          <a:solidFill>
            <a:schemeClr val="accent6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6" name="Rectangle 65"/>
          <p:cNvSpPr/>
          <p:nvPr/>
        </p:nvSpPr>
        <p:spPr>
          <a:xfrm>
            <a:off x="5670760" y="4437183"/>
            <a:ext cx="425077" cy="35774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7" name="Rectangle 66"/>
          <p:cNvSpPr/>
          <p:nvPr/>
        </p:nvSpPr>
        <p:spPr>
          <a:xfrm>
            <a:off x="6249375" y="4374459"/>
            <a:ext cx="1582305" cy="471942"/>
          </a:xfrm>
          <a:prstGeom prst="rect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8" name="Rectangle 67"/>
          <p:cNvSpPr/>
          <p:nvPr/>
        </p:nvSpPr>
        <p:spPr>
          <a:xfrm>
            <a:off x="6827991" y="4437183"/>
            <a:ext cx="425077" cy="35774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69" name="Connecteur droit avec flèche 68"/>
          <p:cNvCxnSpPr/>
          <p:nvPr/>
        </p:nvCxnSpPr>
        <p:spPr>
          <a:xfrm>
            <a:off x="5670759" y="2432516"/>
            <a:ext cx="217432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0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6215" y="3851878"/>
            <a:ext cx="299480" cy="311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5168" y="3310885"/>
            <a:ext cx="299480" cy="311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9598" y="2769892"/>
            <a:ext cx="299480" cy="311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4" descr="delete, error, remove ic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4551" y="4464043"/>
            <a:ext cx="291144" cy="302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5" name="ZoneTexte 74"/>
              <p:cNvSpPr txBox="1"/>
              <p:nvPr/>
            </p:nvSpPr>
            <p:spPr>
              <a:xfrm>
                <a:off x="3362058" y="2361793"/>
                <a:ext cx="2152320" cy="23083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7200" b="1" i="1" smtClean="0">
                          <a:latin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fr-FR" sz="7200" b="1" dirty="0" smtClean="0"/>
              </a:p>
              <a:p>
                <a:endParaRPr lang="en-US" sz="7200" b="1" dirty="0"/>
              </a:p>
            </p:txBody>
          </p:sp>
        </mc:Choice>
        <mc:Fallback xmlns="">
          <p:sp>
            <p:nvSpPr>
              <p:cNvPr id="75" name="ZoneTexte 7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2058" y="2361793"/>
                <a:ext cx="2152320" cy="2308324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ZoneTexte 75"/>
          <p:cNvSpPr txBox="1"/>
          <p:nvPr/>
        </p:nvSpPr>
        <p:spPr>
          <a:xfrm>
            <a:off x="1115137" y="1295557"/>
            <a:ext cx="18662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 err="1" smtClean="0"/>
              <a:t>Resources</a:t>
            </a:r>
            <a:endParaRPr lang="en-US" sz="2800" b="1" dirty="0"/>
          </a:p>
        </p:txBody>
      </p:sp>
      <p:sp>
        <p:nvSpPr>
          <p:cNvPr id="77" name="ZoneTexte 76"/>
          <p:cNvSpPr txBox="1"/>
          <p:nvPr/>
        </p:nvSpPr>
        <p:spPr>
          <a:xfrm>
            <a:off x="6244129" y="1308103"/>
            <a:ext cx="10166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 smtClean="0"/>
              <a:t>Time</a:t>
            </a:r>
            <a:endParaRPr lang="en-US" sz="2800" b="1" dirty="0"/>
          </a:p>
        </p:txBody>
      </p:sp>
      <p:sp>
        <p:nvSpPr>
          <p:cNvPr id="74" name="ZoneTexte 73"/>
          <p:cNvSpPr txBox="1"/>
          <p:nvPr/>
        </p:nvSpPr>
        <p:spPr>
          <a:xfrm>
            <a:off x="3410264" y="2250278"/>
            <a:ext cx="20714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Cartesian</a:t>
            </a:r>
            <a:r>
              <a:rPr lang="fr-FR" b="1" dirty="0" smtClean="0"/>
              <a:t> </a:t>
            </a:r>
            <a:r>
              <a:rPr lang="fr-FR" b="1" dirty="0" err="1" smtClean="0"/>
              <a:t>product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912109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Aggregate</a:t>
            </a:r>
            <a:r>
              <a:rPr lang="fr-FR" dirty="0" smtClean="0"/>
              <a:t> the </a:t>
            </a:r>
            <a:r>
              <a:rPr lang="fr-FR" dirty="0" err="1" smtClean="0"/>
              <a:t>microscopic</a:t>
            </a:r>
            <a:r>
              <a:rPr lang="fr-FR" dirty="0" smtClean="0"/>
              <a:t> model</a:t>
            </a:r>
            <a:endParaRPr lang="fr-FR" dirty="0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45</a:t>
            </a:fld>
            <a:endParaRPr lang="fr-FR" dirty="0"/>
          </a:p>
        </p:txBody>
      </p:sp>
      <p:cxnSp>
        <p:nvCxnSpPr>
          <p:cNvPr id="50" name="Connecteur droit 49"/>
          <p:cNvCxnSpPr/>
          <p:nvPr/>
        </p:nvCxnSpPr>
        <p:spPr>
          <a:xfrm flipV="1">
            <a:off x="3216606" y="4862798"/>
            <a:ext cx="550611" cy="56559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eur droit avec flèche 50"/>
          <p:cNvCxnSpPr/>
          <p:nvPr/>
        </p:nvCxnSpPr>
        <p:spPr>
          <a:xfrm flipV="1">
            <a:off x="3216606" y="5426565"/>
            <a:ext cx="3678788" cy="18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ZoneTexte 51"/>
          <p:cNvSpPr txBox="1"/>
          <p:nvPr/>
        </p:nvSpPr>
        <p:spPr>
          <a:xfrm>
            <a:off x="3584071" y="5426565"/>
            <a:ext cx="366604" cy="3322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t1</a:t>
            </a:r>
            <a:endParaRPr lang="fr-FR" dirty="0"/>
          </a:p>
        </p:txBody>
      </p:sp>
      <p:sp>
        <p:nvSpPr>
          <p:cNvPr id="53" name="ZoneTexte 52"/>
          <p:cNvSpPr txBox="1"/>
          <p:nvPr/>
        </p:nvSpPr>
        <p:spPr>
          <a:xfrm>
            <a:off x="4255134" y="5419067"/>
            <a:ext cx="366604" cy="3322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t2</a:t>
            </a:r>
            <a:endParaRPr lang="fr-FR" dirty="0"/>
          </a:p>
        </p:txBody>
      </p:sp>
      <p:sp>
        <p:nvSpPr>
          <p:cNvPr id="54" name="ZoneTexte 53"/>
          <p:cNvSpPr txBox="1"/>
          <p:nvPr/>
        </p:nvSpPr>
        <p:spPr>
          <a:xfrm>
            <a:off x="4941679" y="5419067"/>
            <a:ext cx="366604" cy="3322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t3</a:t>
            </a:r>
            <a:endParaRPr lang="fr-FR" dirty="0"/>
          </a:p>
        </p:txBody>
      </p:sp>
      <p:sp>
        <p:nvSpPr>
          <p:cNvPr id="55" name="ZoneTexte 54"/>
          <p:cNvSpPr txBox="1"/>
          <p:nvPr/>
        </p:nvSpPr>
        <p:spPr>
          <a:xfrm>
            <a:off x="5686761" y="5420038"/>
            <a:ext cx="366604" cy="3322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t4</a:t>
            </a:r>
            <a:endParaRPr lang="fr-FR" dirty="0"/>
          </a:p>
        </p:txBody>
      </p:sp>
      <p:sp>
        <p:nvSpPr>
          <p:cNvPr id="56" name="ZoneTexte 55"/>
          <p:cNvSpPr txBox="1"/>
          <p:nvPr/>
        </p:nvSpPr>
        <p:spPr>
          <a:xfrm>
            <a:off x="6357824" y="5417126"/>
            <a:ext cx="366604" cy="3322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t5</a:t>
            </a:r>
            <a:endParaRPr lang="fr-FR" dirty="0"/>
          </a:p>
        </p:txBody>
      </p:sp>
      <p:sp>
        <p:nvSpPr>
          <p:cNvPr id="63" name="ZoneTexte 62"/>
          <p:cNvSpPr txBox="1"/>
          <p:nvPr/>
        </p:nvSpPr>
        <p:spPr>
          <a:xfrm>
            <a:off x="4099034" y="5779617"/>
            <a:ext cx="1812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Time (</a:t>
            </a:r>
            <a:r>
              <a:rPr lang="fr-FR" dirty="0" err="1" smtClean="0"/>
              <a:t>discrete</a:t>
            </a:r>
            <a:r>
              <a:rPr lang="fr-FR" dirty="0" smtClean="0"/>
              <a:t>)</a:t>
            </a:r>
            <a:endParaRPr lang="fr-FR" dirty="0"/>
          </a:p>
        </p:txBody>
      </p:sp>
      <p:grpSp>
        <p:nvGrpSpPr>
          <p:cNvPr id="4" name="Groupe 3"/>
          <p:cNvGrpSpPr/>
          <p:nvPr/>
        </p:nvGrpSpPr>
        <p:grpSpPr>
          <a:xfrm>
            <a:off x="1137338" y="2698495"/>
            <a:ext cx="2084404" cy="2493941"/>
            <a:chOff x="1137338" y="2870270"/>
            <a:chExt cx="2084404" cy="2322166"/>
          </a:xfrm>
        </p:grpSpPr>
        <p:sp>
          <p:nvSpPr>
            <p:cNvPr id="57" name="ZoneTexte 56"/>
            <p:cNvSpPr txBox="1"/>
            <p:nvPr/>
          </p:nvSpPr>
          <p:spPr>
            <a:xfrm>
              <a:off x="2818833" y="2870270"/>
              <a:ext cx="386875" cy="3322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s</a:t>
              </a:r>
              <a:r>
                <a:rPr lang="fr-FR" dirty="0" smtClean="0"/>
                <a:t>1</a:t>
              </a:r>
              <a:endParaRPr lang="fr-FR" dirty="0"/>
            </a:p>
          </p:txBody>
        </p:sp>
        <p:sp>
          <p:nvSpPr>
            <p:cNvPr id="58" name="ZoneTexte 57"/>
            <p:cNvSpPr txBox="1"/>
            <p:nvPr/>
          </p:nvSpPr>
          <p:spPr>
            <a:xfrm>
              <a:off x="2827762" y="3346964"/>
              <a:ext cx="386875" cy="3322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s</a:t>
              </a:r>
              <a:r>
                <a:rPr lang="fr-FR" dirty="0"/>
                <a:t>2</a:t>
              </a:r>
            </a:p>
          </p:txBody>
        </p:sp>
        <p:sp>
          <p:nvSpPr>
            <p:cNvPr id="59" name="ZoneTexte 58"/>
            <p:cNvSpPr txBox="1"/>
            <p:nvPr/>
          </p:nvSpPr>
          <p:spPr>
            <a:xfrm>
              <a:off x="2818833" y="3823659"/>
              <a:ext cx="386875" cy="3322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s</a:t>
              </a:r>
              <a:r>
                <a:rPr lang="fr-FR" dirty="0"/>
                <a:t>3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ZoneTexte 63"/>
                <p:cNvSpPr txBox="1"/>
                <p:nvPr/>
              </p:nvSpPr>
              <p:spPr>
                <a:xfrm rot="16200000">
                  <a:off x="498264" y="3841603"/>
                  <a:ext cx="1611741" cy="33359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dirty="0" smtClean="0"/>
                    <a:t>Hierarchy </a:t>
                  </a:r>
                  <a14:m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ℋ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64" name="ZoneTexte 6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498264" y="3841603"/>
                  <a:ext cx="1611741" cy="333593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11111" t="-10943" r="-40741" b="-3019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7" name="ZoneTexte 66"/>
            <p:cNvSpPr txBox="1"/>
            <p:nvPr/>
          </p:nvSpPr>
          <p:spPr>
            <a:xfrm>
              <a:off x="2818833" y="4341918"/>
              <a:ext cx="386875" cy="3322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s</a:t>
              </a:r>
              <a:r>
                <a:rPr lang="fr-FR" dirty="0"/>
                <a:t>4</a:t>
              </a:r>
            </a:p>
          </p:txBody>
        </p:sp>
        <p:sp>
          <p:nvSpPr>
            <p:cNvPr id="68" name="ZoneTexte 67"/>
            <p:cNvSpPr txBox="1"/>
            <p:nvPr/>
          </p:nvSpPr>
          <p:spPr>
            <a:xfrm>
              <a:off x="2834867" y="4860178"/>
              <a:ext cx="386875" cy="3322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s</a:t>
              </a:r>
              <a:r>
                <a:rPr lang="fr-FR" dirty="0"/>
                <a:t>5</a:t>
              </a:r>
            </a:p>
          </p:txBody>
        </p:sp>
        <p:cxnSp>
          <p:nvCxnSpPr>
            <p:cNvPr id="69" name="Connecteur droit avec flèche 68"/>
            <p:cNvCxnSpPr>
              <a:stCxn id="70" idx="3"/>
              <a:endCxn id="57" idx="1"/>
            </p:cNvCxnSpPr>
            <p:nvPr/>
          </p:nvCxnSpPr>
          <p:spPr>
            <a:xfrm flipV="1">
              <a:off x="2464962" y="3036399"/>
              <a:ext cx="353871" cy="47625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ZoneTexte 69"/>
            <p:cNvSpPr txBox="1"/>
            <p:nvPr/>
          </p:nvSpPr>
          <p:spPr>
            <a:xfrm>
              <a:off x="2078088" y="3346522"/>
              <a:ext cx="386875" cy="3322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Sa</a:t>
              </a:r>
              <a:endParaRPr lang="fr-FR" dirty="0"/>
            </a:p>
          </p:txBody>
        </p:sp>
        <p:sp>
          <p:nvSpPr>
            <p:cNvPr id="71" name="ZoneTexte 70"/>
            <p:cNvSpPr txBox="1"/>
            <p:nvPr/>
          </p:nvSpPr>
          <p:spPr>
            <a:xfrm>
              <a:off x="2078088" y="4611105"/>
              <a:ext cx="402802" cy="3322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Sb</a:t>
              </a:r>
              <a:endParaRPr lang="fr-FR" dirty="0"/>
            </a:p>
          </p:txBody>
        </p:sp>
        <p:cxnSp>
          <p:nvCxnSpPr>
            <p:cNvPr id="72" name="Connecteur droit avec flèche 71"/>
            <p:cNvCxnSpPr>
              <a:stCxn id="70" idx="3"/>
              <a:endCxn id="58" idx="1"/>
            </p:cNvCxnSpPr>
            <p:nvPr/>
          </p:nvCxnSpPr>
          <p:spPr>
            <a:xfrm>
              <a:off x="2464962" y="3512651"/>
              <a:ext cx="362800" cy="44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cteur droit avec flèche 72"/>
            <p:cNvCxnSpPr>
              <a:stCxn id="70" idx="3"/>
              <a:endCxn id="59" idx="1"/>
            </p:cNvCxnSpPr>
            <p:nvPr/>
          </p:nvCxnSpPr>
          <p:spPr>
            <a:xfrm>
              <a:off x="2464962" y="3512651"/>
              <a:ext cx="353871" cy="47713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cteur droit avec flèche 73"/>
            <p:cNvCxnSpPr>
              <a:stCxn id="71" idx="3"/>
              <a:endCxn id="67" idx="1"/>
            </p:cNvCxnSpPr>
            <p:nvPr/>
          </p:nvCxnSpPr>
          <p:spPr>
            <a:xfrm flipV="1">
              <a:off x="2480890" y="4508047"/>
              <a:ext cx="337943" cy="26918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necteur droit avec flèche 74"/>
            <p:cNvCxnSpPr>
              <a:stCxn id="71" idx="3"/>
              <a:endCxn id="68" idx="1"/>
            </p:cNvCxnSpPr>
            <p:nvPr/>
          </p:nvCxnSpPr>
          <p:spPr>
            <a:xfrm>
              <a:off x="2480890" y="4777235"/>
              <a:ext cx="353977" cy="24907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ZoneTexte 75"/>
            <p:cNvSpPr txBox="1"/>
            <p:nvPr/>
          </p:nvSpPr>
          <p:spPr>
            <a:xfrm>
              <a:off x="1564994" y="3909513"/>
              <a:ext cx="279731" cy="3322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S</a:t>
              </a:r>
              <a:endParaRPr lang="fr-FR" dirty="0"/>
            </a:p>
          </p:txBody>
        </p:sp>
        <p:cxnSp>
          <p:nvCxnSpPr>
            <p:cNvPr id="77" name="Connecteur droit avec flèche 76"/>
            <p:cNvCxnSpPr>
              <a:stCxn id="76" idx="3"/>
              <a:endCxn id="70" idx="1"/>
            </p:cNvCxnSpPr>
            <p:nvPr/>
          </p:nvCxnSpPr>
          <p:spPr>
            <a:xfrm flipV="1">
              <a:off x="1844725" y="3512651"/>
              <a:ext cx="233362" cy="56299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necteur droit avec flèche 77"/>
            <p:cNvCxnSpPr>
              <a:stCxn id="76" idx="3"/>
              <a:endCxn id="71" idx="1"/>
            </p:cNvCxnSpPr>
            <p:nvPr/>
          </p:nvCxnSpPr>
          <p:spPr>
            <a:xfrm>
              <a:off x="1844725" y="4075642"/>
              <a:ext cx="233362" cy="70159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3" name="Obje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66953400"/>
              </p:ext>
            </p:extLst>
          </p:nvPr>
        </p:nvGraphicFramePr>
        <p:xfrm>
          <a:off x="3311984" y="2330069"/>
          <a:ext cx="3992691" cy="30412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236" name="Visio" r:id="rId6" imgW="7753270" imgH="5953118" progId="Visio.Drawing.15">
                  <p:embed/>
                </p:oleObj>
              </mc:Choice>
              <mc:Fallback>
                <p:oleObj name="Visio" r:id="rId6" imgW="7753270" imgH="5953118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311984" y="2330069"/>
                        <a:ext cx="3992691" cy="304126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" name="ZoneTexte 29"/>
          <p:cNvSpPr txBox="1"/>
          <p:nvPr/>
        </p:nvSpPr>
        <p:spPr>
          <a:xfrm>
            <a:off x="2802919" y="2428645"/>
            <a:ext cx="327513" cy="276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accent1"/>
                </a:solidFill>
              </a:rPr>
              <a:t>J</a:t>
            </a:r>
            <a:r>
              <a:rPr lang="fr-FR" sz="1400" dirty="0" smtClean="0">
                <a:solidFill>
                  <a:schemeClr val="accent1"/>
                </a:solidFill>
              </a:rPr>
              <a:t>1</a:t>
            </a:r>
            <a:endParaRPr lang="fr-FR" sz="1400" dirty="0">
              <a:solidFill>
                <a:schemeClr val="accent1"/>
              </a:solidFill>
            </a:endParaRPr>
          </a:p>
        </p:txBody>
      </p:sp>
      <p:sp>
        <p:nvSpPr>
          <p:cNvPr id="31" name="ZoneTexte 30"/>
          <p:cNvSpPr txBox="1"/>
          <p:nvPr/>
        </p:nvSpPr>
        <p:spPr>
          <a:xfrm>
            <a:off x="2914783" y="2285846"/>
            <a:ext cx="327513" cy="276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00B050"/>
                </a:solidFill>
              </a:rPr>
              <a:t>J</a:t>
            </a:r>
            <a:r>
              <a:rPr lang="fr-FR" sz="1400" dirty="0" smtClean="0">
                <a:solidFill>
                  <a:srgbClr val="00B050"/>
                </a:solidFill>
              </a:rPr>
              <a:t>2</a:t>
            </a:r>
            <a:endParaRPr lang="fr-FR" sz="1400" dirty="0">
              <a:solidFill>
                <a:srgbClr val="00B050"/>
              </a:solidFill>
            </a:endParaRPr>
          </a:p>
        </p:txBody>
      </p:sp>
      <p:sp>
        <p:nvSpPr>
          <p:cNvPr id="32" name="ZoneTexte 31"/>
          <p:cNvSpPr txBox="1"/>
          <p:nvPr/>
        </p:nvSpPr>
        <p:spPr>
          <a:xfrm>
            <a:off x="3056095" y="2160170"/>
            <a:ext cx="327513" cy="276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C00000"/>
                </a:solidFill>
              </a:rPr>
              <a:t>J</a:t>
            </a:r>
            <a:r>
              <a:rPr lang="fr-FR" sz="1400" dirty="0" smtClean="0">
                <a:solidFill>
                  <a:srgbClr val="C00000"/>
                </a:solidFill>
              </a:rPr>
              <a:t>3</a:t>
            </a:r>
            <a:endParaRPr lang="fr-FR" sz="1400" dirty="0">
              <a:solidFill>
                <a:srgbClr val="C00000"/>
              </a:solidFill>
            </a:endParaRPr>
          </a:p>
        </p:txBody>
      </p:sp>
      <p:sp>
        <p:nvSpPr>
          <p:cNvPr id="33" name="ZoneTexte 32"/>
          <p:cNvSpPr txBox="1"/>
          <p:nvPr/>
        </p:nvSpPr>
        <p:spPr>
          <a:xfrm rot="18889622">
            <a:off x="1903729" y="2276318"/>
            <a:ext cx="1263562" cy="3335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Event types</a:t>
            </a:r>
            <a:endParaRPr lang="fr-FR" dirty="0"/>
          </a:p>
        </p:txBody>
      </p:sp>
      <p:cxnSp>
        <p:nvCxnSpPr>
          <p:cNvPr id="34" name="Connecteur droit 33"/>
          <p:cNvCxnSpPr/>
          <p:nvPr/>
        </p:nvCxnSpPr>
        <p:spPr>
          <a:xfrm flipV="1">
            <a:off x="3104779" y="2325131"/>
            <a:ext cx="329754" cy="318137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ZoneTexte 34"/>
          <p:cNvSpPr txBox="1"/>
          <p:nvPr/>
        </p:nvSpPr>
        <p:spPr>
          <a:xfrm>
            <a:off x="1971825" y="6362702"/>
            <a:ext cx="65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/>
              <a:t>[</a:t>
            </a:r>
            <a:r>
              <a:rPr lang="fr-FR" b="1" dirty="0" err="1" smtClean="0"/>
              <a:t>Dosimont</a:t>
            </a:r>
            <a:r>
              <a:rPr lang="fr-FR" b="1" dirty="0" smtClean="0"/>
              <a:t>, Lamarche-Perrin, </a:t>
            </a:r>
            <a:r>
              <a:rPr lang="fr-FR" b="1" dirty="0" err="1" smtClean="0"/>
              <a:t>Schnorr</a:t>
            </a:r>
            <a:r>
              <a:rPr lang="fr-FR" b="1" dirty="0" smtClean="0"/>
              <a:t> et al., CLUSTER 2014]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13705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Forbidden</a:t>
            </a:r>
            <a:r>
              <a:rPr lang="fr-FR" dirty="0" smtClean="0"/>
              <a:t> </a:t>
            </a:r>
            <a:r>
              <a:rPr lang="fr-FR" dirty="0" err="1" smtClean="0"/>
              <a:t>Aggregates</a:t>
            </a:r>
            <a:endParaRPr lang="fr-FR" dirty="0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46</a:t>
            </a:fld>
            <a:endParaRPr lang="fr-FR" dirty="0"/>
          </a:p>
        </p:txBody>
      </p:sp>
      <p:cxnSp>
        <p:nvCxnSpPr>
          <p:cNvPr id="50" name="Connecteur droit 49"/>
          <p:cNvCxnSpPr/>
          <p:nvPr/>
        </p:nvCxnSpPr>
        <p:spPr>
          <a:xfrm flipV="1">
            <a:off x="3216606" y="4862798"/>
            <a:ext cx="550611" cy="56559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eur droit avec flèche 50"/>
          <p:cNvCxnSpPr/>
          <p:nvPr/>
        </p:nvCxnSpPr>
        <p:spPr>
          <a:xfrm flipV="1">
            <a:off x="3216606" y="5426565"/>
            <a:ext cx="3678788" cy="18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ZoneTexte 51"/>
          <p:cNvSpPr txBox="1"/>
          <p:nvPr/>
        </p:nvSpPr>
        <p:spPr>
          <a:xfrm>
            <a:off x="3584071" y="5426565"/>
            <a:ext cx="366604" cy="3322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t1</a:t>
            </a:r>
            <a:endParaRPr lang="fr-FR" dirty="0"/>
          </a:p>
        </p:txBody>
      </p:sp>
      <p:sp>
        <p:nvSpPr>
          <p:cNvPr id="53" name="ZoneTexte 52"/>
          <p:cNvSpPr txBox="1"/>
          <p:nvPr/>
        </p:nvSpPr>
        <p:spPr>
          <a:xfrm>
            <a:off x="4255134" y="5419067"/>
            <a:ext cx="366604" cy="3322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t2</a:t>
            </a:r>
            <a:endParaRPr lang="fr-FR" dirty="0"/>
          </a:p>
        </p:txBody>
      </p:sp>
      <p:sp>
        <p:nvSpPr>
          <p:cNvPr id="54" name="ZoneTexte 53"/>
          <p:cNvSpPr txBox="1"/>
          <p:nvPr/>
        </p:nvSpPr>
        <p:spPr>
          <a:xfrm>
            <a:off x="4941679" y="5419067"/>
            <a:ext cx="366604" cy="3322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t3</a:t>
            </a:r>
            <a:endParaRPr lang="fr-FR" dirty="0"/>
          </a:p>
        </p:txBody>
      </p:sp>
      <p:sp>
        <p:nvSpPr>
          <p:cNvPr id="55" name="ZoneTexte 54"/>
          <p:cNvSpPr txBox="1"/>
          <p:nvPr/>
        </p:nvSpPr>
        <p:spPr>
          <a:xfrm>
            <a:off x="5686761" y="5420038"/>
            <a:ext cx="366604" cy="3322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t4</a:t>
            </a:r>
            <a:endParaRPr lang="fr-FR" dirty="0"/>
          </a:p>
        </p:txBody>
      </p:sp>
      <p:sp>
        <p:nvSpPr>
          <p:cNvPr id="56" name="ZoneTexte 55"/>
          <p:cNvSpPr txBox="1"/>
          <p:nvPr/>
        </p:nvSpPr>
        <p:spPr>
          <a:xfrm>
            <a:off x="6357824" y="5417126"/>
            <a:ext cx="366604" cy="3322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t5</a:t>
            </a:r>
            <a:endParaRPr lang="fr-FR" dirty="0"/>
          </a:p>
        </p:txBody>
      </p:sp>
      <p:sp>
        <p:nvSpPr>
          <p:cNvPr id="63" name="ZoneTexte 62"/>
          <p:cNvSpPr txBox="1"/>
          <p:nvPr/>
        </p:nvSpPr>
        <p:spPr>
          <a:xfrm>
            <a:off x="4099034" y="5779617"/>
            <a:ext cx="1812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Time (</a:t>
            </a:r>
            <a:r>
              <a:rPr lang="fr-FR" dirty="0" err="1" smtClean="0"/>
              <a:t>discrete</a:t>
            </a:r>
            <a:r>
              <a:rPr lang="fr-FR" dirty="0" smtClean="0"/>
              <a:t>)</a:t>
            </a:r>
            <a:endParaRPr lang="fr-FR" dirty="0"/>
          </a:p>
        </p:txBody>
      </p:sp>
      <p:graphicFrame>
        <p:nvGraphicFramePr>
          <p:cNvPr id="31" name="Objet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19248615"/>
              </p:ext>
            </p:extLst>
          </p:nvPr>
        </p:nvGraphicFramePr>
        <p:xfrm>
          <a:off x="3320761" y="2311046"/>
          <a:ext cx="3975043" cy="30520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773" name="Visio" r:id="rId5" imgW="7753270" imgH="5953118" progId="Visio.Drawing.15">
                  <p:embed/>
                </p:oleObj>
              </mc:Choice>
              <mc:Fallback>
                <p:oleObj name="Visio" r:id="rId5" imgW="7753270" imgH="5953118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320761" y="2311046"/>
                        <a:ext cx="3975043" cy="30520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" name="Multiplier 31"/>
          <p:cNvSpPr/>
          <p:nvPr/>
        </p:nvSpPr>
        <p:spPr>
          <a:xfrm>
            <a:off x="5470644" y="3273910"/>
            <a:ext cx="881094" cy="833603"/>
          </a:xfrm>
          <a:prstGeom prst="mathMultiply">
            <a:avLst/>
          </a:prstGeom>
          <a:solidFill>
            <a:srgbClr val="FF0000">
              <a:alpha val="6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Multiplier 32"/>
          <p:cNvSpPr/>
          <p:nvPr/>
        </p:nvSpPr>
        <p:spPr>
          <a:xfrm>
            <a:off x="4007835" y="3267292"/>
            <a:ext cx="881094" cy="833603"/>
          </a:xfrm>
          <a:prstGeom prst="mathMultiply">
            <a:avLst/>
          </a:prstGeom>
          <a:solidFill>
            <a:srgbClr val="FF0000">
              <a:alpha val="6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61" name="Groupe 60"/>
          <p:cNvGrpSpPr/>
          <p:nvPr/>
        </p:nvGrpSpPr>
        <p:grpSpPr>
          <a:xfrm>
            <a:off x="1137338" y="2698495"/>
            <a:ext cx="2084404" cy="2493941"/>
            <a:chOff x="1137338" y="2870270"/>
            <a:chExt cx="2084404" cy="2322166"/>
          </a:xfrm>
        </p:grpSpPr>
        <p:sp>
          <p:nvSpPr>
            <p:cNvPr id="62" name="ZoneTexte 61"/>
            <p:cNvSpPr txBox="1"/>
            <p:nvPr/>
          </p:nvSpPr>
          <p:spPr>
            <a:xfrm>
              <a:off x="2818833" y="2870270"/>
              <a:ext cx="386875" cy="3322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s</a:t>
              </a:r>
              <a:r>
                <a:rPr lang="fr-FR" dirty="0" smtClean="0"/>
                <a:t>1</a:t>
              </a:r>
              <a:endParaRPr lang="fr-FR" dirty="0"/>
            </a:p>
          </p:txBody>
        </p:sp>
        <p:sp>
          <p:nvSpPr>
            <p:cNvPr id="65" name="ZoneTexte 64"/>
            <p:cNvSpPr txBox="1"/>
            <p:nvPr/>
          </p:nvSpPr>
          <p:spPr>
            <a:xfrm>
              <a:off x="2827762" y="3346964"/>
              <a:ext cx="386875" cy="3322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s</a:t>
              </a:r>
              <a:r>
                <a:rPr lang="fr-FR" dirty="0"/>
                <a:t>2</a:t>
              </a:r>
            </a:p>
          </p:txBody>
        </p:sp>
        <p:sp>
          <p:nvSpPr>
            <p:cNvPr id="66" name="ZoneTexte 65"/>
            <p:cNvSpPr txBox="1"/>
            <p:nvPr/>
          </p:nvSpPr>
          <p:spPr>
            <a:xfrm>
              <a:off x="2818833" y="3823659"/>
              <a:ext cx="386875" cy="3322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s</a:t>
              </a:r>
              <a:r>
                <a:rPr lang="fr-FR" dirty="0"/>
                <a:t>3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ZoneTexte 78"/>
                <p:cNvSpPr txBox="1"/>
                <p:nvPr/>
              </p:nvSpPr>
              <p:spPr>
                <a:xfrm rot="16200000">
                  <a:off x="498264" y="3841603"/>
                  <a:ext cx="1611741" cy="33359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dirty="0" smtClean="0"/>
                    <a:t>Hierarchy </a:t>
                  </a:r>
                  <a14:m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ℋ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64" name="ZoneTexte 6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498264" y="3841603"/>
                  <a:ext cx="1611741" cy="333593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l="-11111" t="-10943" r="-40741" b="-3019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0" name="ZoneTexte 79"/>
            <p:cNvSpPr txBox="1"/>
            <p:nvPr/>
          </p:nvSpPr>
          <p:spPr>
            <a:xfrm>
              <a:off x="2818833" y="4341918"/>
              <a:ext cx="386875" cy="3322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s</a:t>
              </a:r>
              <a:r>
                <a:rPr lang="fr-FR" dirty="0"/>
                <a:t>4</a:t>
              </a:r>
            </a:p>
          </p:txBody>
        </p:sp>
        <p:sp>
          <p:nvSpPr>
            <p:cNvPr id="81" name="ZoneTexte 80"/>
            <p:cNvSpPr txBox="1"/>
            <p:nvPr/>
          </p:nvSpPr>
          <p:spPr>
            <a:xfrm>
              <a:off x="2834867" y="4860178"/>
              <a:ext cx="386875" cy="3322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s</a:t>
              </a:r>
              <a:r>
                <a:rPr lang="fr-FR" dirty="0"/>
                <a:t>5</a:t>
              </a:r>
            </a:p>
          </p:txBody>
        </p:sp>
        <p:cxnSp>
          <p:nvCxnSpPr>
            <p:cNvPr id="82" name="Connecteur droit avec flèche 81"/>
            <p:cNvCxnSpPr>
              <a:stCxn id="83" idx="3"/>
              <a:endCxn id="62" idx="1"/>
            </p:cNvCxnSpPr>
            <p:nvPr/>
          </p:nvCxnSpPr>
          <p:spPr>
            <a:xfrm flipV="1">
              <a:off x="2464962" y="3036399"/>
              <a:ext cx="353871" cy="47625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ZoneTexte 82"/>
            <p:cNvSpPr txBox="1"/>
            <p:nvPr/>
          </p:nvSpPr>
          <p:spPr>
            <a:xfrm>
              <a:off x="2078088" y="3346522"/>
              <a:ext cx="386875" cy="3322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Sa</a:t>
              </a:r>
              <a:endParaRPr lang="fr-FR" dirty="0"/>
            </a:p>
          </p:txBody>
        </p:sp>
        <p:sp>
          <p:nvSpPr>
            <p:cNvPr id="84" name="ZoneTexte 83"/>
            <p:cNvSpPr txBox="1"/>
            <p:nvPr/>
          </p:nvSpPr>
          <p:spPr>
            <a:xfrm>
              <a:off x="2078088" y="4611105"/>
              <a:ext cx="402802" cy="3322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Sb</a:t>
              </a:r>
              <a:endParaRPr lang="fr-FR" dirty="0"/>
            </a:p>
          </p:txBody>
        </p:sp>
        <p:cxnSp>
          <p:nvCxnSpPr>
            <p:cNvPr id="85" name="Connecteur droit avec flèche 84"/>
            <p:cNvCxnSpPr>
              <a:stCxn id="83" idx="3"/>
              <a:endCxn id="65" idx="1"/>
            </p:cNvCxnSpPr>
            <p:nvPr/>
          </p:nvCxnSpPr>
          <p:spPr>
            <a:xfrm>
              <a:off x="2464962" y="3512651"/>
              <a:ext cx="362800" cy="44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necteur droit avec flèche 85"/>
            <p:cNvCxnSpPr>
              <a:stCxn id="83" idx="3"/>
              <a:endCxn id="66" idx="1"/>
            </p:cNvCxnSpPr>
            <p:nvPr/>
          </p:nvCxnSpPr>
          <p:spPr>
            <a:xfrm>
              <a:off x="2464962" y="3512651"/>
              <a:ext cx="353871" cy="47713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necteur droit avec flèche 86"/>
            <p:cNvCxnSpPr>
              <a:stCxn id="84" idx="3"/>
              <a:endCxn id="80" idx="1"/>
            </p:cNvCxnSpPr>
            <p:nvPr/>
          </p:nvCxnSpPr>
          <p:spPr>
            <a:xfrm flipV="1">
              <a:off x="2480890" y="4508047"/>
              <a:ext cx="337943" cy="26918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cteur droit avec flèche 87"/>
            <p:cNvCxnSpPr>
              <a:stCxn id="84" idx="3"/>
              <a:endCxn id="81" idx="1"/>
            </p:cNvCxnSpPr>
            <p:nvPr/>
          </p:nvCxnSpPr>
          <p:spPr>
            <a:xfrm>
              <a:off x="2480890" y="4777235"/>
              <a:ext cx="353977" cy="24907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ZoneTexte 88"/>
            <p:cNvSpPr txBox="1"/>
            <p:nvPr/>
          </p:nvSpPr>
          <p:spPr>
            <a:xfrm>
              <a:off x="1564994" y="3909513"/>
              <a:ext cx="279731" cy="3322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S</a:t>
              </a:r>
              <a:endParaRPr lang="fr-FR" dirty="0"/>
            </a:p>
          </p:txBody>
        </p:sp>
        <p:cxnSp>
          <p:nvCxnSpPr>
            <p:cNvPr id="90" name="Connecteur droit avec flèche 89"/>
            <p:cNvCxnSpPr>
              <a:stCxn id="89" idx="3"/>
              <a:endCxn id="83" idx="1"/>
            </p:cNvCxnSpPr>
            <p:nvPr/>
          </p:nvCxnSpPr>
          <p:spPr>
            <a:xfrm flipV="1">
              <a:off x="1844725" y="3512651"/>
              <a:ext cx="233362" cy="56299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cteur droit avec flèche 90"/>
            <p:cNvCxnSpPr>
              <a:stCxn id="89" idx="3"/>
              <a:endCxn id="84" idx="1"/>
            </p:cNvCxnSpPr>
            <p:nvPr/>
          </p:nvCxnSpPr>
          <p:spPr>
            <a:xfrm>
              <a:off x="1844725" y="4075642"/>
              <a:ext cx="233362" cy="70159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39052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600" dirty="0" err="1" smtClean="0"/>
              <a:t>Sequence</a:t>
            </a:r>
            <a:r>
              <a:rPr lang="fr-FR" sz="3600" dirty="0" smtClean="0"/>
              <a:t> of temporal and spatial </a:t>
            </a:r>
            <a:r>
              <a:rPr lang="fr-FR" sz="3600" dirty="0" err="1" smtClean="0"/>
              <a:t>cuts</a:t>
            </a:r>
            <a:endParaRPr lang="fr-FR" sz="36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47</a:t>
            </a:fld>
            <a:endParaRPr lang="fr-FR" dirty="0"/>
          </a:p>
        </p:txBody>
      </p:sp>
      <p:grpSp>
        <p:nvGrpSpPr>
          <p:cNvPr id="37" name="Groupe 36"/>
          <p:cNvGrpSpPr/>
          <p:nvPr/>
        </p:nvGrpSpPr>
        <p:grpSpPr>
          <a:xfrm>
            <a:off x="3338096" y="1308103"/>
            <a:ext cx="2075275" cy="1184009"/>
            <a:chOff x="2498185" y="2330069"/>
            <a:chExt cx="4806490" cy="3041269"/>
          </a:xfrm>
        </p:grpSpPr>
        <p:grpSp>
          <p:nvGrpSpPr>
            <p:cNvPr id="36" name="Groupe 35"/>
            <p:cNvGrpSpPr/>
            <p:nvPr/>
          </p:nvGrpSpPr>
          <p:grpSpPr>
            <a:xfrm>
              <a:off x="2498185" y="2902313"/>
              <a:ext cx="709216" cy="2137105"/>
              <a:chOff x="2125651" y="2876913"/>
              <a:chExt cx="709216" cy="2137105"/>
            </a:xfrm>
          </p:grpSpPr>
          <p:cxnSp>
            <p:nvCxnSpPr>
              <p:cNvPr id="20" name="Connecteur droit avec flèche 19"/>
              <p:cNvCxnSpPr/>
              <p:nvPr/>
            </p:nvCxnSpPr>
            <p:spPr>
              <a:xfrm flipV="1">
                <a:off x="2464962" y="2876913"/>
                <a:ext cx="353871" cy="511481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Connecteur droit avec flèche 22"/>
              <p:cNvCxnSpPr/>
              <p:nvPr/>
            </p:nvCxnSpPr>
            <p:spPr>
              <a:xfrm>
                <a:off x="2464962" y="3388394"/>
                <a:ext cx="362800" cy="475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Connecteur droit avec flèche 23"/>
              <p:cNvCxnSpPr/>
              <p:nvPr/>
            </p:nvCxnSpPr>
            <p:spPr>
              <a:xfrm>
                <a:off x="2464962" y="3388394"/>
                <a:ext cx="353871" cy="512432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Connecteur droit avec flèche 24"/>
              <p:cNvCxnSpPr/>
              <p:nvPr/>
            </p:nvCxnSpPr>
            <p:spPr>
              <a:xfrm flipV="1">
                <a:off x="2480890" y="4457421"/>
                <a:ext cx="337943" cy="28910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Connecteur droit avec flèche 25"/>
              <p:cNvCxnSpPr/>
              <p:nvPr/>
            </p:nvCxnSpPr>
            <p:spPr>
              <a:xfrm>
                <a:off x="2480890" y="4746522"/>
                <a:ext cx="353977" cy="267496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Connecteur droit avec flèche 27"/>
              <p:cNvCxnSpPr/>
              <p:nvPr/>
            </p:nvCxnSpPr>
            <p:spPr>
              <a:xfrm flipV="1">
                <a:off x="2125651" y="3388394"/>
                <a:ext cx="233362" cy="604637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Connecteur droit avec flèche 28"/>
              <p:cNvCxnSpPr/>
              <p:nvPr/>
            </p:nvCxnSpPr>
            <p:spPr>
              <a:xfrm>
                <a:off x="2125651" y="3993031"/>
                <a:ext cx="233362" cy="75349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aphicFrame>
          <p:nvGraphicFramePr>
            <p:cNvPr id="30" name="Objet 2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651138179"/>
                </p:ext>
              </p:extLst>
            </p:nvPr>
          </p:nvGraphicFramePr>
          <p:xfrm>
            <a:off x="3311986" y="2330069"/>
            <a:ext cx="3992689" cy="304126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6042" name="Visio" r:id="rId4" imgW="7753270" imgH="5953118" progId="Visio.Drawing.15">
                    <p:embed/>
                  </p:oleObj>
                </mc:Choice>
                <mc:Fallback>
                  <p:oleObj name="Visio" r:id="rId4" imgW="7753270" imgH="5953118" progId="Visio.Drawing.15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3311986" y="2330069"/>
                          <a:ext cx="3992689" cy="3041269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cxnSp>
        <p:nvCxnSpPr>
          <p:cNvPr id="39" name="Connecteur droit 38"/>
          <p:cNvCxnSpPr/>
          <p:nvPr/>
        </p:nvCxnSpPr>
        <p:spPr>
          <a:xfrm flipH="1">
            <a:off x="4655139" y="1173643"/>
            <a:ext cx="11084" cy="1472830"/>
          </a:xfrm>
          <a:prstGeom prst="line">
            <a:avLst/>
          </a:prstGeom>
          <a:ln w="539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5" name="Objet 4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10358458"/>
              </p:ext>
            </p:extLst>
          </p:nvPr>
        </p:nvGraphicFramePr>
        <p:xfrm>
          <a:off x="5121897" y="2990748"/>
          <a:ext cx="690431" cy="11986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6043" name="Visio" r:id="rId7" imgW="3429088" imgH="5953118" progId="Visio.Drawing.15">
                  <p:embed/>
                </p:oleObj>
              </mc:Choice>
              <mc:Fallback>
                <p:oleObj name="Visio" r:id="rId7" imgW="3429088" imgH="5953118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121897" y="2990748"/>
                        <a:ext cx="690431" cy="11986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" name="Objet 4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01161875"/>
              </p:ext>
            </p:extLst>
          </p:nvPr>
        </p:nvGraphicFramePr>
        <p:xfrm>
          <a:off x="6335254" y="4642591"/>
          <a:ext cx="695066" cy="7684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6044" name="Visio" r:id="rId10" imgW="3429088" imgH="3791093" progId="Visio.Drawing.15">
                  <p:embed/>
                </p:oleObj>
              </mc:Choice>
              <mc:Fallback>
                <p:oleObj name="Visio" r:id="rId10" imgW="3429088" imgH="3791093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6335254" y="4642591"/>
                        <a:ext cx="695066" cy="76843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" name="Objet 4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75855951"/>
              </p:ext>
            </p:extLst>
          </p:nvPr>
        </p:nvGraphicFramePr>
        <p:xfrm>
          <a:off x="5009351" y="4726471"/>
          <a:ext cx="864699" cy="6845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6045" name="Visio" r:id="rId13" imgW="3429088" imgH="2714645" progId="Visio.Drawing.15">
                  <p:embed/>
                </p:oleObj>
              </mc:Choice>
              <mc:Fallback>
                <p:oleObj name="Visio" r:id="rId13" imgW="3429088" imgH="271464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5009351" y="4726471"/>
                        <a:ext cx="864699" cy="68455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9" name="Connecteur droit avec flèche 48"/>
          <p:cNvCxnSpPr/>
          <p:nvPr/>
        </p:nvCxnSpPr>
        <p:spPr>
          <a:xfrm>
            <a:off x="4890102" y="2560817"/>
            <a:ext cx="328638" cy="408443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eur droit avec flèche 49"/>
          <p:cNvCxnSpPr/>
          <p:nvPr/>
        </p:nvCxnSpPr>
        <p:spPr>
          <a:xfrm>
            <a:off x="5837903" y="3447691"/>
            <a:ext cx="671421" cy="1010251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eur droit 52"/>
          <p:cNvCxnSpPr/>
          <p:nvPr/>
        </p:nvCxnSpPr>
        <p:spPr>
          <a:xfrm flipH="1">
            <a:off x="5019343" y="3735697"/>
            <a:ext cx="807609" cy="0"/>
          </a:xfrm>
          <a:prstGeom prst="line">
            <a:avLst/>
          </a:prstGeom>
          <a:ln w="539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cteur droit 55"/>
          <p:cNvCxnSpPr/>
          <p:nvPr/>
        </p:nvCxnSpPr>
        <p:spPr>
          <a:xfrm flipV="1">
            <a:off x="6611090" y="4483358"/>
            <a:ext cx="0" cy="1022240"/>
          </a:xfrm>
          <a:prstGeom prst="line">
            <a:avLst/>
          </a:prstGeom>
          <a:ln w="539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eur droit avec flèche 60"/>
          <p:cNvCxnSpPr/>
          <p:nvPr/>
        </p:nvCxnSpPr>
        <p:spPr>
          <a:xfrm>
            <a:off x="5441701" y="4219823"/>
            <a:ext cx="0" cy="476237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eur droit avec flèche 64"/>
          <p:cNvCxnSpPr/>
          <p:nvPr/>
        </p:nvCxnSpPr>
        <p:spPr>
          <a:xfrm flipH="1">
            <a:off x="6202483" y="5433353"/>
            <a:ext cx="255816" cy="477717"/>
          </a:xfrm>
          <a:prstGeom prst="straightConnector1">
            <a:avLst/>
          </a:prstGeom>
          <a:ln w="508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eur droit avec flèche 68"/>
          <p:cNvCxnSpPr/>
          <p:nvPr/>
        </p:nvCxnSpPr>
        <p:spPr>
          <a:xfrm>
            <a:off x="6775240" y="5428905"/>
            <a:ext cx="293851" cy="477717"/>
          </a:xfrm>
          <a:prstGeom prst="straightConnector1">
            <a:avLst/>
          </a:prstGeom>
          <a:ln w="508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eur droit avec flèche 74"/>
          <p:cNvCxnSpPr/>
          <p:nvPr/>
        </p:nvCxnSpPr>
        <p:spPr>
          <a:xfrm flipH="1">
            <a:off x="4130166" y="2558408"/>
            <a:ext cx="312716" cy="43846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8" name="Objet 7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28593832"/>
              </p:ext>
            </p:extLst>
          </p:nvPr>
        </p:nvGraphicFramePr>
        <p:xfrm>
          <a:off x="3338096" y="3002510"/>
          <a:ext cx="984256" cy="12038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6046" name="Visio" r:id="rId16" imgW="4867206" imgH="5953118" progId="Visio.Drawing.15">
                  <p:embed/>
                </p:oleObj>
              </mc:Choice>
              <mc:Fallback>
                <p:oleObj name="Visio" r:id="rId16" imgW="4867206" imgH="5953118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3338096" y="3002510"/>
                        <a:ext cx="984256" cy="12038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9" name="Connecteur droit 78"/>
          <p:cNvCxnSpPr/>
          <p:nvPr/>
        </p:nvCxnSpPr>
        <p:spPr>
          <a:xfrm>
            <a:off x="3921617" y="2825983"/>
            <a:ext cx="4533" cy="1470743"/>
          </a:xfrm>
          <a:prstGeom prst="line">
            <a:avLst/>
          </a:prstGeom>
          <a:ln w="539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necteur droit avec flèche 82"/>
          <p:cNvCxnSpPr/>
          <p:nvPr/>
        </p:nvCxnSpPr>
        <p:spPr>
          <a:xfrm flipH="1">
            <a:off x="3327234" y="4248754"/>
            <a:ext cx="255816" cy="477717"/>
          </a:xfrm>
          <a:prstGeom prst="straightConnector1">
            <a:avLst/>
          </a:prstGeom>
          <a:ln w="508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necteur droit avec flèche 83"/>
          <p:cNvCxnSpPr/>
          <p:nvPr/>
        </p:nvCxnSpPr>
        <p:spPr>
          <a:xfrm>
            <a:off x="4104650" y="4249984"/>
            <a:ext cx="293851" cy="477717"/>
          </a:xfrm>
          <a:prstGeom prst="straightConnector1">
            <a:avLst/>
          </a:prstGeom>
          <a:ln w="508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5" name="Objet 8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24090861"/>
              </p:ext>
            </p:extLst>
          </p:nvPr>
        </p:nvGraphicFramePr>
        <p:xfrm>
          <a:off x="5914052" y="5929854"/>
          <a:ext cx="377345" cy="7185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6047" name="Visio" r:id="rId19" imgW="1990619" imgH="3791093" progId="Visio.Drawing.15">
                  <p:embed/>
                </p:oleObj>
              </mc:Choice>
              <mc:Fallback>
                <p:oleObj name="Visio" r:id="rId19" imgW="1990619" imgH="3791093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5914052" y="5929854"/>
                        <a:ext cx="377345" cy="71858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8" name="ZoneTexte 87"/>
          <p:cNvSpPr txBox="1"/>
          <p:nvPr/>
        </p:nvSpPr>
        <p:spPr>
          <a:xfrm>
            <a:off x="975947" y="1715441"/>
            <a:ext cx="1588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Temporal </a:t>
            </a:r>
            <a:r>
              <a:rPr lang="fr-FR" b="1" dirty="0" err="1" smtClean="0"/>
              <a:t>cut</a:t>
            </a:r>
            <a:endParaRPr lang="fr-FR" b="1" dirty="0"/>
          </a:p>
        </p:txBody>
      </p:sp>
      <p:sp>
        <p:nvSpPr>
          <p:cNvPr id="89" name="ZoneTexte 88"/>
          <p:cNvSpPr txBox="1"/>
          <p:nvPr/>
        </p:nvSpPr>
        <p:spPr>
          <a:xfrm>
            <a:off x="989141" y="3576303"/>
            <a:ext cx="1588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Temporal </a:t>
            </a:r>
            <a:r>
              <a:rPr lang="fr-FR" b="1" dirty="0" err="1" smtClean="0"/>
              <a:t>cut</a:t>
            </a:r>
            <a:endParaRPr lang="fr-FR" b="1" dirty="0"/>
          </a:p>
        </p:txBody>
      </p:sp>
      <p:sp>
        <p:nvSpPr>
          <p:cNvPr id="90" name="ZoneTexte 89"/>
          <p:cNvSpPr txBox="1"/>
          <p:nvPr/>
        </p:nvSpPr>
        <p:spPr>
          <a:xfrm>
            <a:off x="7088804" y="4797180"/>
            <a:ext cx="1588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Temporal </a:t>
            </a:r>
            <a:r>
              <a:rPr lang="fr-FR" b="1" dirty="0" err="1" smtClean="0"/>
              <a:t>cut</a:t>
            </a:r>
            <a:endParaRPr lang="fr-FR" b="1" dirty="0"/>
          </a:p>
        </p:txBody>
      </p:sp>
      <p:sp>
        <p:nvSpPr>
          <p:cNvPr id="91" name="ZoneTexte 90"/>
          <p:cNvSpPr txBox="1"/>
          <p:nvPr/>
        </p:nvSpPr>
        <p:spPr>
          <a:xfrm>
            <a:off x="6371719" y="3508854"/>
            <a:ext cx="1301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Spatial </a:t>
            </a:r>
            <a:r>
              <a:rPr lang="fr-FR" b="1" dirty="0" err="1" smtClean="0"/>
              <a:t>cut</a:t>
            </a:r>
            <a:endParaRPr lang="fr-FR" b="1" dirty="0"/>
          </a:p>
        </p:txBody>
      </p:sp>
      <p:graphicFrame>
        <p:nvGraphicFramePr>
          <p:cNvPr id="51" name="Objet 5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78437375"/>
              </p:ext>
            </p:extLst>
          </p:nvPr>
        </p:nvGraphicFramePr>
        <p:xfrm>
          <a:off x="7030320" y="5924502"/>
          <a:ext cx="377345" cy="7185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6048" name="Visio" r:id="rId22" imgW="1990619" imgH="3791093" progId="Visio.Drawing.15">
                  <p:embed/>
                </p:oleObj>
              </mc:Choice>
              <mc:Fallback>
                <p:oleObj name="Visio" r:id="rId22" imgW="1990619" imgH="3791093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7030320" y="5924502"/>
                        <a:ext cx="377345" cy="71858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" name="Objet 5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73580148"/>
              </p:ext>
            </p:extLst>
          </p:nvPr>
        </p:nvGraphicFramePr>
        <p:xfrm>
          <a:off x="2914485" y="4790351"/>
          <a:ext cx="984256" cy="12038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6049" name="Visio" r:id="rId24" imgW="4867206" imgH="5953118" progId="Visio.Drawing.15">
                  <p:embed/>
                </p:oleObj>
              </mc:Choice>
              <mc:Fallback>
                <p:oleObj name="Visio" r:id="rId24" imgW="4867206" imgH="5953118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2914485" y="4790351"/>
                        <a:ext cx="984256" cy="12038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" name="Objet 5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85337252"/>
              </p:ext>
            </p:extLst>
          </p:nvPr>
        </p:nvGraphicFramePr>
        <p:xfrm>
          <a:off x="3647876" y="4790351"/>
          <a:ext cx="984256" cy="12038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6050" name="Visio" r:id="rId27" imgW="4867206" imgH="5953118" progId="Visio.Drawing.15">
                  <p:embed/>
                </p:oleObj>
              </mc:Choice>
              <mc:Fallback>
                <p:oleObj name="Visio" r:id="rId27" imgW="4867206" imgH="5953118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8"/>
                      <a:stretch>
                        <a:fillRect/>
                      </a:stretch>
                    </p:blipFill>
                    <p:spPr>
                      <a:xfrm>
                        <a:off x="3647876" y="4790351"/>
                        <a:ext cx="984256" cy="12038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0" name="Connecteur droit 59"/>
          <p:cNvCxnSpPr/>
          <p:nvPr/>
        </p:nvCxnSpPr>
        <p:spPr>
          <a:xfrm flipH="1">
            <a:off x="2794072" y="5539708"/>
            <a:ext cx="807609" cy="0"/>
          </a:xfrm>
          <a:prstGeom prst="line">
            <a:avLst/>
          </a:prstGeom>
          <a:ln w="539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eur droit avec flèche 65"/>
          <p:cNvCxnSpPr/>
          <p:nvPr/>
        </p:nvCxnSpPr>
        <p:spPr>
          <a:xfrm flipH="1">
            <a:off x="2052884" y="5231847"/>
            <a:ext cx="803117" cy="1258655"/>
          </a:xfrm>
          <a:prstGeom prst="straightConnector1">
            <a:avLst/>
          </a:prstGeom>
          <a:ln w="508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necteur droit avec flèche 69"/>
          <p:cNvCxnSpPr/>
          <p:nvPr/>
        </p:nvCxnSpPr>
        <p:spPr>
          <a:xfrm>
            <a:off x="3197876" y="6023547"/>
            <a:ext cx="0" cy="466955"/>
          </a:xfrm>
          <a:prstGeom prst="straightConnector1">
            <a:avLst/>
          </a:prstGeom>
          <a:ln w="508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ZoneTexte 70"/>
          <p:cNvSpPr txBox="1"/>
          <p:nvPr/>
        </p:nvSpPr>
        <p:spPr>
          <a:xfrm>
            <a:off x="1017938" y="5231847"/>
            <a:ext cx="1301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Spatial </a:t>
            </a:r>
            <a:r>
              <a:rPr lang="fr-FR" b="1" dirty="0" err="1" smtClean="0"/>
              <a:t>cut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2568067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noFill/>
        </p:spPr>
        <p:txBody>
          <a:bodyPr>
            <a:normAutofit fontScale="90000"/>
          </a:bodyPr>
          <a:lstStyle/>
          <a:p>
            <a:r>
              <a:rPr lang="fr-FR" dirty="0" err="1" smtClean="0"/>
              <a:t>Compute</a:t>
            </a:r>
            <a:r>
              <a:rPr lang="fr-FR" dirty="0" smtClean="0"/>
              <a:t> best </a:t>
            </a:r>
            <a:r>
              <a:rPr lang="fr-FR" dirty="0" err="1" smtClean="0"/>
              <a:t>cuts</a:t>
            </a:r>
            <a:r>
              <a:rPr lang="fr-FR" dirty="0" smtClean="0"/>
              <a:t>: </a:t>
            </a:r>
            <a:r>
              <a:rPr lang="fr-FR" dirty="0" err="1" smtClean="0"/>
              <a:t>naive</a:t>
            </a:r>
            <a:r>
              <a:rPr lang="fr-FR" dirty="0" smtClean="0"/>
              <a:t> </a:t>
            </a:r>
            <a:r>
              <a:rPr lang="fr-FR" dirty="0" err="1" smtClean="0"/>
              <a:t>approach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48</a:t>
            </a:fld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27799" y="2735617"/>
            <a:ext cx="11833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/>
              <a:t>Evaluation</a:t>
            </a:r>
            <a:endParaRPr lang="fr-FR" sz="1600" b="1" dirty="0"/>
          </a:p>
        </p:txBody>
      </p:sp>
      <p:sp>
        <p:nvSpPr>
          <p:cNvPr id="8" name="ZoneTexte 7"/>
          <p:cNvSpPr txBox="1"/>
          <p:nvPr/>
        </p:nvSpPr>
        <p:spPr>
          <a:xfrm>
            <a:off x="-5063" y="4204816"/>
            <a:ext cx="11833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/>
              <a:t>Evaluation</a:t>
            </a:r>
            <a:endParaRPr lang="fr-FR" sz="1600" b="1" dirty="0"/>
          </a:p>
        </p:txBody>
      </p:sp>
      <p:sp>
        <p:nvSpPr>
          <p:cNvPr id="9" name="ZoneTexte 8"/>
          <p:cNvSpPr txBox="1"/>
          <p:nvPr/>
        </p:nvSpPr>
        <p:spPr>
          <a:xfrm>
            <a:off x="-18962" y="5625593"/>
            <a:ext cx="11833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/>
              <a:t>Evaluation</a:t>
            </a:r>
            <a:endParaRPr lang="fr-FR" sz="1600" b="1" dirty="0"/>
          </a:p>
        </p:txBody>
      </p:sp>
      <p:sp>
        <p:nvSpPr>
          <p:cNvPr id="10" name="ZoneTexte 9"/>
          <p:cNvSpPr txBox="1"/>
          <p:nvPr/>
        </p:nvSpPr>
        <p:spPr>
          <a:xfrm>
            <a:off x="27799" y="4845249"/>
            <a:ext cx="11176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err="1" smtClean="0"/>
              <a:t>Recursion</a:t>
            </a:r>
            <a:endParaRPr lang="fr-FR" sz="1600" b="1" dirty="0"/>
          </a:p>
        </p:txBody>
      </p:sp>
      <p:sp>
        <p:nvSpPr>
          <p:cNvPr id="12" name="ZoneTexte 11"/>
          <p:cNvSpPr txBox="1"/>
          <p:nvPr/>
        </p:nvSpPr>
        <p:spPr>
          <a:xfrm>
            <a:off x="27799" y="3353165"/>
            <a:ext cx="11176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err="1" smtClean="0"/>
              <a:t>Recursion</a:t>
            </a:r>
            <a:endParaRPr lang="fr-FR" sz="1600" b="1" dirty="0"/>
          </a:p>
        </p:txBody>
      </p:sp>
      <p:graphicFrame>
        <p:nvGraphicFramePr>
          <p:cNvPr id="13" name="Objet 12"/>
          <p:cNvGraphicFramePr>
            <a:graphicFrameLocks noChangeAspect="1"/>
          </p:cNvGraphicFramePr>
          <p:nvPr>
            <p:extLst/>
          </p:nvPr>
        </p:nvGraphicFramePr>
        <p:xfrm>
          <a:off x="1183337" y="2466511"/>
          <a:ext cx="7889194" cy="38151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1192" name="Visio" r:id="rId5" imgW="26727157" imgH="12925458" progId="Visio.Drawing.15">
                  <p:embed/>
                </p:oleObj>
              </mc:Choice>
              <mc:Fallback>
                <p:oleObj name="Visio" r:id="rId5" imgW="26727157" imgH="12925458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183337" y="2466511"/>
                        <a:ext cx="7889194" cy="38151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Rectangle 22"/>
          <p:cNvSpPr/>
          <p:nvPr/>
        </p:nvSpPr>
        <p:spPr>
          <a:xfrm>
            <a:off x="3621953" y="1538026"/>
            <a:ext cx="351314" cy="64531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ZoneTexte 23"/>
          <p:cNvSpPr txBox="1"/>
          <p:nvPr/>
        </p:nvSpPr>
        <p:spPr>
          <a:xfrm>
            <a:off x="3956306" y="1699369"/>
            <a:ext cx="20233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/>
              <a:t>Spatial </a:t>
            </a:r>
            <a:r>
              <a:rPr lang="fr-FR" sz="1600" b="1" dirty="0" err="1" smtClean="0"/>
              <a:t>aggregation</a:t>
            </a:r>
            <a:endParaRPr lang="fr-FR" sz="1600" b="1" dirty="0"/>
          </a:p>
        </p:txBody>
      </p:sp>
      <p:grpSp>
        <p:nvGrpSpPr>
          <p:cNvPr id="25" name="Groupe 24"/>
          <p:cNvGrpSpPr/>
          <p:nvPr/>
        </p:nvGrpSpPr>
        <p:grpSpPr>
          <a:xfrm>
            <a:off x="113578" y="1538041"/>
            <a:ext cx="1540934" cy="645311"/>
            <a:chOff x="2692400" y="1341591"/>
            <a:chExt cx="1794935" cy="690030"/>
          </a:xfrm>
        </p:grpSpPr>
        <p:grpSp>
          <p:nvGrpSpPr>
            <p:cNvPr id="26" name="Groupe 25"/>
            <p:cNvGrpSpPr/>
            <p:nvPr/>
          </p:nvGrpSpPr>
          <p:grpSpPr>
            <a:xfrm>
              <a:off x="3259667" y="1341591"/>
              <a:ext cx="1227668" cy="690030"/>
              <a:chOff x="3149600" y="1398143"/>
              <a:chExt cx="863604" cy="471848"/>
            </a:xfrm>
          </p:grpSpPr>
          <p:sp>
            <p:nvSpPr>
              <p:cNvPr id="33" name="Rectangle 32"/>
              <p:cNvSpPr/>
              <p:nvPr/>
            </p:nvSpPr>
            <p:spPr>
              <a:xfrm>
                <a:off x="3149600" y="1398143"/>
                <a:ext cx="287868" cy="23592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dirty="0" smtClean="0">
                    <a:solidFill>
                      <a:schemeClr val="tx1"/>
                    </a:solidFill>
                  </a:rPr>
                  <a:t>1</a:t>
                </a:r>
                <a:endParaRPr lang="fr-FR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3149600" y="1634067"/>
                <a:ext cx="287868" cy="235924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dirty="0" smtClean="0">
                    <a:solidFill>
                      <a:schemeClr val="tx1"/>
                    </a:solidFill>
                  </a:rPr>
                  <a:t>1</a:t>
                </a:r>
                <a:endParaRPr lang="fr-FR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3437468" y="1398143"/>
                <a:ext cx="287868" cy="23592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dirty="0" smtClean="0">
                    <a:solidFill>
                      <a:schemeClr val="tx1"/>
                    </a:solidFill>
                  </a:rPr>
                  <a:t>2</a:t>
                </a:r>
                <a:endParaRPr lang="fr-FR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3437468" y="1634067"/>
                <a:ext cx="287868" cy="235924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dirty="0" smtClean="0">
                    <a:solidFill>
                      <a:schemeClr val="tx1"/>
                    </a:solidFill>
                  </a:rPr>
                  <a:t>2</a:t>
                </a:r>
                <a:endParaRPr lang="fr-FR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3725336" y="1634067"/>
                <a:ext cx="287868" cy="235924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dirty="0" smtClean="0">
                    <a:solidFill>
                      <a:schemeClr val="tx1"/>
                    </a:solidFill>
                  </a:rPr>
                  <a:t>3</a:t>
                </a:r>
                <a:endParaRPr lang="fr-FR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3725336" y="1398143"/>
                <a:ext cx="287868" cy="23592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dirty="0" smtClean="0">
                    <a:solidFill>
                      <a:schemeClr val="tx1"/>
                    </a:solidFill>
                  </a:rPr>
                  <a:t>3</a:t>
                </a:r>
                <a:endParaRPr lang="fr-FR" sz="1400" dirty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27" name="Connecteur droit avec flèche 26"/>
            <p:cNvCxnSpPr/>
            <p:nvPr/>
          </p:nvCxnSpPr>
          <p:spPr>
            <a:xfrm flipV="1">
              <a:off x="2692400" y="1523621"/>
              <a:ext cx="381403" cy="16298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cteur droit avec flèche 27"/>
            <p:cNvCxnSpPr/>
            <p:nvPr/>
          </p:nvCxnSpPr>
          <p:spPr>
            <a:xfrm>
              <a:off x="2692400" y="1686606"/>
              <a:ext cx="381403" cy="16808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ZoneTexte 38"/>
          <p:cNvSpPr txBox="1"/>
          <p:nvPr/>
        </p:nvSpPr>
        <p:spPr>
          <a:xfrm>
            <a:off x="1648174" y="1699369"/>
            <a:ext cx="19399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err="1" smtClean="0"/>
              <a:t>Microscopic</a:t>
            </a:r>
            <a:r>
              <a:rPr lang="fr-FR" sz="1600" b="1" dirty="0" smtClean="0"/>
              <a:t> Model</a:t>
            </a:r>
            <a:endParaRPr lang="fr-FR" sz="1600" b="1" dirty="0"/>
          </a:p>
        </p:txBody>
      </p:sp>
      <p:sp>
        <p:nvSpPr>
          <p:cNvPr id="6" name="Ellipse 5"/>
          <p:cNvSpPr/>
          <p:nvPr/>
        </p:nvSpPr>
        <p:spPr>
          <a:xfrm>
            <a:off x="27799" y="1219200"/>
            <a:ext cx="6144401" cy="124731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29" name="ZoneTexte 28"/>
          <p:cNvSpPr txBox="1"/>
          <p:nvPr/>
        </p:nvSpPr>
        <p:spPr>
          <a:xfrm>
            <a:off x="2951540" y="6352144"/>
            <a:ext cx="65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/>
              <a:t>[D., Lamarche-Perrin, </a:t>
            </a:r>
            <a:r>
              <a:rPr lang="fr-FR" b="1" dirty="0" err="1" smtClean="0"/>
              <a:t>Schnorr</a:t>
            </a:r>
            <a:r>
              <a:rPr lang="fr-FR" b="1" dirty="0" smtClean="0"/>
              <a:t> et al., CLUSTER 2014]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128328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noFill/>
        </p:spPr>
        <p:txBody>
          <a:bodyPr>
            <a:normAutofit fontScale="90000"/>
          </a:bodyPr>
          <a:lstStyle/>
          <a:p>
            <a:r>
              <a:rPr lang="fr-FR" dirty="0" err="1" smtClean="0"/>
              <a:t>Compute</a:t>
            </a:r>
            <a:r>
              <a:rPr lang="fr-FR" dirty="0" smtClean="0"/>
              <a:t> best </a:t>
            </a:r>
            <a:r>
              <a:rPr lang="fr-FR" dirty="0" err="1" smtClean="0"/>
              <a:t>cuts</a:t>
            </a:r>
            <a:r>
              <a:rPr lang="fr-FR" dirty="0" smtClean="0"/>
              <a:t>: </a:t>
            </a:r>
            <a:r>
              <a:rPr lang="fr-FR" dirty="0" err="1" smtClean="0"/>
              <a:t>naive</a:t>
            </a:r>
            <a:r>
              <a:rPr lang="fr-FR" dirty="0" smtClean="0"/>
              <a:t> </a:t>
            </a:r>
            <a:r>
              <a:rPr lang="fr-FR" dirty="0" err="1" smtClean="0"/>
              <a:t>approach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49</a:t>
            </a:fld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27799" y="2735617"/>
            <a:ext cx="11833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/>
              <a:t>Evaluation</a:t>
            </a:r>
            <a:endParaRPr lang="fr-FR" sz="1600" b="1" dirty="0"/>
          </a:p>
        </p:txBody>
      </p:sp>
      <p:sp>
        <p:nvSpPr>
          <p:cNvPr id="8" name="ZoneTexte 7"/>
          <p:cNvSpPr txBox="1"/>
          <p:nvPr/>
        </p:nvSpPr>
        <p:spPr>
          <a:xfrm>
            <a:off x="-5063" y="4204816"/>
            <a:ext cx="11833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/>
              <a:t>Evaluation</a:t>
            </a:r>
            <a:endParaRPr lang="fr-FR" sz="1600" b="1" dirty="0"/>
          </a:p>
        </p:txBody>
      </p:sp>
      <p:sp>
        <p:nvSpPr>
          <p:cNvPr id="9" name="ZoneTexte 8"/>
          <p:cNvSpPr txBox="1"/>
          <p:nvPr/>
        </p:nvSpPr>
        <p:spPr>
          <a:xfrm>
            <a:off x="-18962" y="5625593"/>
            <a:ext cx="11833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/>
              <a:t>Evaluation</a:t>
            </a:r>
            <a:endParaRPr lang="fr-FR" sz="1600" b="1" dirty="0"/>
          </a:p>
        </p:txBody>
      </p:sp>
      <p:sp>
        <p:nvSpPr>
          <p:cNvPr id="10" name="ZoneTexte 9"/>
          <p:cNvSpPr txBox="1"/>
          <p:nvPr/>
        </p:nvSpPr>
        <p:spPr>
          <a:xfrm>
            <a:off x="27799" y="4845249"/>
            <a:ext cx="11176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err="1" smtClean="0"/>
              <a:t>Recursion</a:t>
            </a:r>
            <a:endParaRPr lang="fr-FR" sz="1600" b="1" dirty="0"/>
          </a:p>
        </p:txBody>
      </p:sp>
      <p:sp>
        <p:nvSpPr>
          <p:cNvPr id="12" name="ZoneTexte 11"/>
          <p:cNvSpPr txBox="1"/>
          <p:nvPr/>
        </p:nvSpPr>
        <p:spPr>
          <a:xfrm>
            <a:off x="27799" y="3353165"/>
            <a:ext cx="11176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err="1" smtClean="0"/>
              <a:t>Recursion</a:t>
            </a:r>
            <a:endParaRPr lang="fr-FR" sz="1600" b="1" dirty="0"/>
          </a:p>
        </p:txBody>
      </p:sp>
      <p:graphicFrame>
        <p:nvGraphicFramePr>
          <p:cNvPr id="13" name="Objet 12"/>
          <p:cNvGraphicFramePr>
            <a:graphicFrameLocks noChangeAspect="1"/>
          </p:cNvGraphicFramePr>
          <p:nvPr>
            <p:extLst/>
          </p:nvPr>
        </p:nvGraphicFramePr>
        <p:xfrm>
          <a:off x="1183337" y="2466511"/>
          <a:ext cx="7889194" cy="38151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2215" name="Visio" r:id="rId5" imgW="26727157" imgH="12925458" progId="Visio.Drawing.15">
                  <p:embed/>
                </p:oleObj>
              </mc:Choice>
              <mc:Fallback>
                <p:oleObj name="Visio" r:id="rId5" imgW="26727157" imgH="12925458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183337" y="2466511"/>
                        <a:ext cx="7889194" cy="38151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Rectangle 22"/>
          <p:cNvSpPr/>
          <p:nvPr/>
        </p:nvSpPr>
        <p:spPr>
          <a:xfrm>
            <a:off x="3621953" y="1538026"/>
            <a:ext cx="351314" cy="64531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ZoneTexte 23"/>
          <p:cNvSpPr txBox="1"/>
          <p:nvPr/>
        </p:nvSpPr>
        <p:spPr>
          <a:xfrm>
            <a:off x="3956306" y="1699369"/>
            <a:ext cx="20233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/>
              <a:t>Spatial </a:t>
            </a:r>
            <a:r>
              <a:rPr lang="fr-FR" sz="1600" b="1" dirty="0" err="1" smtClean="0"/>
              <a:t>aggregation</a:t>
            </a:r>
            <a:endParaRPr lang="fr-FR" sz="1600" b="1" dirty="0"/>
          </a:p>
        </p:txBody>
      </p:sp>
      <p:grpSp>
        <p:nvGrpSpPr>
          <p:cNvPr id="25" name="Groupe 24"/>
          <p:cNvGrpSpPr/>
          <p:nvPr/>
        </p:nvGrpSpPr>
        <p:grpSpPr>
          <a:xfrm>
            <a:off x="113578" y="1538041"/>
            <a:ext cx="1540934" cy="645311"/>
            <a:chOff x="2692400" y="1341591"/>
            <a:chExt cx="1794935" cy="690030"/>
          </a:xfrm>
        </p:grpSpPr>
        <p:grpSp>
          <p:nvGrpSpPr>
            <p:cNvPr id="26" name="Groupe 25"/>
            <p:cNvGrpSpPr/>
            <p:nvPr/>
          </p:nvGrpSpPr>
          <p:grpSpPr>
            <a:xfrm>
              <a:off x="3259667" y="1341591"/>
              <a:ext cx="1227668" cy="690030"/>
              <a:chOff x="3149600" y="1398143"/>
              <a:chExt cx="863604" cy="471848"/>
            </a:xfrm>
          </p:grpSpPr>
          <p:sp>
            <p:nvSpPr>
              <p:cNvPr id="33" name="Rectangle 32"/>
              <p:cNvSpPr/>
              <p:nvPr/>
            </p:nvSpPr>
            <p:spPr>
              <a:xfrm>
                <a:off x="3149600" y="1398143"/>
                <a:ext cx="287868" cy="23592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dirty="0" smtClean="0">
                    <a:solidFill>
                      <a:schemeClr val="tx1"/>
                    </a:solidFill>
                  </a:rPr>
                  <a:t>1</a:t>
                </a:r>
                <a:endParaRPr lang="fr-FR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3149600" y="1634067"/>
                <a:ext cx="287868" cy="235924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dirty="0" smtClean="0">
                    <a:solidFill>
                      <a:schemeClr val="tx1"/>
                    </a:solidFill>
                  </a:rPr>
                  <a:t>1</a:t>
                </a:r>
                <a:endParaRPr lang="fr-FR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3437468" y="1398143"/>
                <a:ext cx="287868" cy="23592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dirty="0" smtClean="0">
                    <a:solidFill>
                      <a:schemeClr val="tx1"/>
                    </a:solidFill>
                  </a:rPr>
                  <a:t>2</a:t>
                </a:r>
                <a:endParaRPr lang="fr-FR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3437468" y="1634067"/>
                <a:ext cx="287868" cy="235924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dirty="0" smtClean="0">
                    <a:solidFill>
                      <a:schemeClr val="tx1"/>
                    </a:solidFill>
                  </a:rPr>
                  <a:t>2</a:t>
                </a:r>
                <a:endParaRPr lang="fr-FR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3725336" y="1634067"/>
                <a:ext cx="287868" cy="235924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dirty="0" smtClean="0">
                    <a:solidFill>
                      <a:schemeClr val="tx1"/>
                    </a:solidFill>
                  </a:rPr>
                  <a:t>3</a:t>
                </a:r>
                <a:endParaRPr lang="fr-FR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3725336" y="1398143"/>
                <a:ext cx="287868" cy="23592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dirty="0" smtClean="0">
                    <a:solidFill>
                      <a:schemeClr val="tx1"/>
                    </a:solidFill>
                  </a:rPr>
                  <a:t>3</a:t>
                </a:r>
                <a:endParaRPr lang="fr-FR" sz="1400" dirty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27" name="Connecteur droit avec flèche 26"/>
            <p:cNvCxnSpPr/>
            <p:nvPr/>
          </p:nvCxnSpPr>
          <p:spPr>
            <a:xfrm flipV="1">
              <a:off x="2692400" y="1523621"/>
              <a:ext cx="381403" cy="16298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cteur droit avec flèche 27"/>
            <p:cNvCxnSpPr/>
            <p:nvPr/>
          </p:nvCxnSpPr>
          <p:spPr>
            <a:xfrm>
              <a:off x="2692400" y="1686606"/>
              <a:ext cx="381403" cy="16808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ZoneTexte 38"/>
          <p:cNvSpPr txBox="1"/>
          <p:nvPr/>
        </p:nvSpPr>
        <p:spPr>
          <a:xfrm>
            <a:off x="1648174" y="1699369"/>
            <a:ext cx="19399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err="1" smtClean="0"/>
              <a:t>Microscopic</a:t>
            </a:r>
            <a:r>
              <a:rPr lang="fr-FR" sz="1600" b="1" dirty="0" smtClean="0"/>
              <a:t> Model</a:t>
            </a:r>
            <a:endParaRPr lang="fr-FR" sz="1600" b="1" dirty="0"/>
          </a:p>
        </p:txBody>
      </p:sp>
      <p:sp>
        <p:nvSpPr>
          <p:cNvPr id="19" name="Rectangle 18"/>
          <p:cNvSpPr/>
          <p:nvPr/>
        </p:nvSpPr>
        <p:spPr>
          <a:xfrm>
            <a:off x="-5063" y="3877732"/>
            <a:ext cx="9149063" cy="2528206"/>
          </a:xfrm>
          <a:prstGeom prst="rect">
            <a:avLst/>
          </a:prstGeom>
          <a:solidFill>
            <a:schemeClr val="bg1">
              <a:alpha val="72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Ellipse 5"/>
          <p:cNvSpPr/>
          <p:nvPr/>
        </p:nvSpPr>
        <p:spPr>
          <a:xfrm>
            <a:off x="1303198" y="2413259"/>
            <a:ext cx="7599502" cy="146447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3973267" y="4069668"/>
            <a:ext cx="43957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 smtClean="0">
                <a:solidFill>
                  <a:srgbClr val="FF0000"/>
                </a:solidFill>
              </a:rPr>
              <a:t>Which</a:t>
            </a:r>
            <a:r>
              <a:rPr lang="fr-FR" sz="2000" b="1" dirty="0" smtClean="0">
                <a:solidFill>
                  <a:srgbClr val="FF0000"/>
                </a:solidFill>
              </a:rPr>
              <a:t> </a:t>
            </a:r>
            <a:r>
              <a:rPr lang="fr-FR" sz="2000" b="1" dirty="0" err="1" smtClean="0">
                <a:solidFill>
                  <a:srgbClr val="FF0000"/>
                </a:solidFill>
              </a:rPr>
              <a:t>cut</a:t>
            </a:r>
            <a:r>
              <a:rPr lang="fr-FR" sz="2000" b="1" dirty="0" smtClean="0">
                <a:solidFill>
                  <a:srgbClr val="FF0000"/>
                </a:solidFill>
              </a:rPr>
              <a:t> </a:t>
            </a:r>
            <a:r>
              <a:rPr lang="fr-FR" sz="2000" b="1" dirty="0" err="1" smtClean="0">
                <a:solidFill>
                  <a:srgbClr val="FF0000"/>
                </a:solidFill>
              </a:rPr>
              <a:t>provides</a:t>
            </a:r>
            <a:r>
              <a:rPr lang="fr-FR" sz="2000" b="1" dirty="0" smtClean="0">
                <a:solidFill>
                  <a:srgbClr val="FF0000"/>
                </a:solidFill>
              </a:rPr>
              <a:t> the </a:t>
            </a:r>
            <a:r>
              <a:rPr lang="fr-FR" sz="2000" b="1" dirty="0" err="1" smtClean="0">
                <a:solidFill>
                  <a:srgbClr val="FF0000"/>
                </a:solidFill>
              </a:rPr>
              <a:t>highest</a:t>
            </a:r>
            <a:r>
              <a:rPr lang="fr-FR" sz="2000" b="1" dirty="0" smtClean="0">
                <a:solidFill>
                  <a:srgbClr val="FF0000"/>
                </a:solidFill>
              </a:rPr>
              <a:t> </a:t>
            </a:r>
            <a:r>
              <a:rPr lang="fr-FR" sz="2000" b="1" dirty="0" err="1" smtClean="0">
                <a:solidFill>
                  <a:srgbClr val="FF0000"/>
                </a:solidFill>
              </a:rPr>
              <a:t>pIC</a:t>
            </a:r>
            <a:r>
              <a:rPr lang="fr-FR" sz="2000" b="1" dirty="0" smtClean="0">
                <a:solidFill>
                  <a:srgbClr val="FF0000"/>
                </a:solidFill>
              </a:rPr>
              <a:t>?</a:t>
            </a:r>
            <a:endParaRPr 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7899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5</a:t>
            </a:fld>
            <a:endParaRPr lang="fr-FR" dirty="0"/>
          </a:p>
        </p:txBody>
      </p:sp>
      <p:sp>
        <p:nvSpPr>
          <p:cNvPr id="18" name="Titre 1"/>
          <p:cNvSpPr>
            <a:spLocks noGrp="1"/>
          </p:cNvSpPr>
          <p:nvPr>
            <p:ph type="title"/>
          </p:nvPr>
        </p:nvSpPr>
        <p:spPr>
          <a:xfrm>
            <a:off x="254000" y="365127"/>
            <a:ext cx="8648700" cy="942976"/>
          </a:xfrm>
        </p:spPr>
        <p:txBody>
          <a:bodyPr>
            <a:normAutofit/>
          </a:bodyPr>
          <a:lstStyle/>
          <a:p>
            <a:r>
              <a:rPr lang="fr-FR" sz="3600" dirty="0" err="1" smtClean="0"/>
              <a:t>Debugging</a:t>
            </a:r>
            <a:r>
              <a:rPr lang="fr-FR" sz="3600" dirty="0" smtClean="0"/>
              <a:t> </a:t>
            </a:r>
            <a:r>
              <a:rPr lang="fr-FR" sz="3600" dirty="0" err="1" smtClean="0"/>
              <a:t>this</a:t>
            </a:r>
            <a:r>
              <a:rPr lang="fr-FR" sz="3600" dirty="0" smtClean="0"/>
              <a:t> application </a:t>
            </a:r>
            <a:r>
              <a:rPr lang="fr-FR" sz="3600" dirty="0" err="1" smtClean="0"/>
              <a:t>is</a:t>
            </a:r>
            <a:r>
              <a:rPr lang="fr-FR" sz="3600" dirty="0" smtClean="0"/>
              <a:t> </a:t>
            </a:r>
            <a:r>
              <a:rPr lang="fr-FR" sz="3600" dirty="0" err="1" smtClean="0"/>
              <a:t>difficult</a:t>
            </a:r>
            <a:r>
              <a:rPr lang="fr-FR" sz="3600" dirty="0" smtClean="0"/>
              <a:t> !</a:t>
            </a:r>
            <a:endParaRPr lang="fr-FR" sz="3600" b="1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1666706" y="1790701"/>
            <a:ext cx="7235993" cy="456565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fr-FR" b="1" dirty="0" err="1" smtClean="0"/>
              <a:t>Complexity</a:t>
            </a:r>
            <a:r>
              <a:rPr lang="fr-FR" b="1" dirty="0" smtClean="0"/>
              <a:t>: </a:t>
            </a:r>
          </a:p>
          <a:p>
            <a:pPr lvl="1"/>
            <a:r>
              <a:rPr lang="fr-FR" b="1" dirty="0" smtClean="0"/>
              <a:t>100~1000 million </a:t>
            </a:r>
            <a:r>
              <a:rPr lang="fr-FR" dirty="0" err="1" smtClean="0"/>
              <a:t>operations</a:t>
            </a:r>
            <a:r>
              <a:rPr lang="fr-FR" dirty="0" smtClean="0"/>
              <a:t>/second</a:t>
            </a:r>
          </a:p>
          <a:p>
            <a:pPr lvl="1"/>
            <a:r>
              <a:rPr lang="fr-FR" b="1" dirty="0" smtClean="0"/>
              <a:t>30</a:t>
            </a:r>
            <a:r>
              <a:rPr lang="fr-FR" dirty="0" smtClean="0"/>
              <a:t> images/second</a:t>
            </a:r>
          </a:p>
          <a:p>
            <a:pPr lvl="1"/>
            <a:r>
              <a:rPr lang="fr-FR" dirty="0" smtClean="0"/>
              <a:t>~</a:t>
            </a:r>
            <a:r>
              <a:rPr lang="fr-FR" b="1" dirty="0" smtClean="0"/>
              <a:t>10 million </a:t>
            </a:r>
            <a:r>
              <a:rPr lang="fr-FR" dirty="0" err="1" smtClean="0"/>
              <a:t>operations</a:t>
            </a:r>
            <a:r>
              <a:rPr lang="fr-FR" dirty="0" smtClean="0"/>
              <a:t>/image</a:t>
            </a:r>
          </a:p>
          <a:p>
            <a:pPr lvl="1"/>
            <a:endParaRPr lang="fr-FR" dirty="0" smtClean="0"/>
          </a:p>
          <a:p>
            <a:pPr marL="0" indent="0">
              <a:buNone/>
            </a:pPr>
            <a:r>
              <a:rPr lang="fr-FR" b="1" dirty="0" smtClean="0"/>
              <a:t>Trace </a:t>
            </a:r>
            <a:r>
              <a:rPr lang="fr-FR" b="1" dirty="0" err="1" smtClean="0"/>
              <a:t>characteristics</a:t>
            </a:r>
            <a:endParaRPr lang="fr-FR" b="1" dirty="0"/>
          </a:p>
          <a:p>
            <a:pPr lvl="1"/>
            <a:r>
              <a:rPr lang="fr-FR" b="1" dirty="0" smtClean="0"/>
              <a:t>82</a:t>
            </a:r>
            <a:r>
              <a:rPr lang="fr-FR" dirty="0" smtClean="0"/>
              <a:t> second duration</a:t>
            </a:r>
          </a:p>
          <a:p>
            <a:pPr lvl="2"/>
            <a:r>
              <a:rPr lang="fr-FR" b="1" dirty="0" smtClean="0"/>
              <a:t>258,519</a:t>
            </a:r>
            <a:r>
              <a:rPr lang="fr-FR" dirty="0" smtClean="0"/>
              <a:t> </a:t>
            </a:r>
            <a:r>
              <a:rPr lang="fr-FR" dirty="0" err="1" smtClean="0"/>
              <a:t>events</a:t>
            </a:r>
            <a:r>
              <a:rPr lang="fr-FR" dirty="0" smtClean="0"/>
              <a:t> </a:t>
            </a:r>
          </a:p>
          <a:p>
            <a:pPr lvl="2"/>
            <a:r>
              <a:rPr lang="fr-FR" b="1" dirty="0" smtClean="0"/>
              <a:t>12.7</a:t>
            </a:r>
            <a:r>
              <a:rPr lang="fr-FR" dirty="0" smtClean="0"/>
              <a:t> MB</a:t>
            </a:r>
            <a:endParaRPr lang="fr-FR" dirty="0"/>
          </a:p>
          <a:p>
            <a:pPr lvl="1"/>
            <a:r>
              <a:rPr lang="fr-FR" b="1" dirty="0" smtClean="0"/>
              <a:t>482</a:t>
            </a:r>
            <a:r>
              <a:rPr lang="fr-FR" dirty="0" smtClean="0"/>
              <a:t> second duration</a:t>
            </a:r>
          </a:p>
          <a:p>
            <a:pPr lvl="2"/>
            <a:r>
              <a:rPr lang="fr-FR" b="1" dirty="0" smtClean="0"/>
              <a:t>1,642,033</a:t>
            </a:r>
            <a:r>
              <a:rPr lang="fr-FR" dirty="0" smtClean="0"/>
              <a:t> </a:t>
            </a:r>
            <a:r>
              <a:rPr lang="fr-FR" dirty="0" err="1" smtClean="0"/>
              <a:t>events</a:t>
            </a:r>
            <a:endParaRPr lang="fr-FR" dirty="0"/>
          </a:p>
          <a:p>
            <a:pPr lvl="2"/>
            <a:r>
              <a:rPr lang="fr-FR" b="1" dirty="0" smtClean="0"/>
              <a:t>83.3</a:t>
            </a:r>
            <a:r>
              <a:rPr lang="fr-FR" dirty="0" smtClean="0"/>
              <a:t> MB</a:t>
            </a:r>
          </a:p>
          <a:p>
            <a:pPr lvl="1"/>
            <a:endParaRPr lang="fr-FR" dirty="0"/>
          </a:p>
        </p:txBody>
      </p:sp>
      <p:pic>
        <p:nvPicPr>
          <p:cNvPr id="9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372" y="1541218"/>
            <a:ext cx="513050" cy="51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8" y="2173732"/>
            <a:ext cx="513050" cy="51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2626" y="1970789"/>
            <a:ext cx="513050" cy="51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Download Icon Files"/>
          <p:cNvPicPr>
            <a:picLocks noChangeAspect="1" noChangeArrowheads="1"/>
          </p:cNvPicPr>
          <p:nvPr/>
        </p:nvPicPr>
        <p:blipFill>
          <a:blip r:embed="rId4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094" y="3377936"/>
            <a:ext cx="908582" cy="908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9553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noFill/>
        </p:spPr>
        <p:txBody>
          <a:bodyPr>
            <a:normAutofit fontScale="90000"/>
          </a:bodyPr>
          <a:lstStyle/>
          <a:p>
            <a:r>
              <a:rPr lang="fr-FR" dirty="0" err="1" smtClean="0"/>
              <a:t>Compute</a:t>
            </a:r>
            <a:r>
              <a:rPr lang="fr-FR" dirty="0" smtClean="0"/>
              <a:t> best </a:t>
            </a:r>
            <a:r>
              <a:rPr lang="fr-FR" dirty="0" err="1" smtClean="0"/>
              <a:t>cuts</a:t>
            </a:r>
            <a:r>
              <a:rPr lang="fr-FR" dirty="0" smtClean="0"/>
              <a:t>: </a:t>
            </a:r>
            <a:r>
              <a:rPr lang="fr-FR" dirty="0" err="1" smtClean="0"/>
              <a:t>naive</a:t>
            </a:r>
            <a:r>
              <a:rPr lang="fr-FR" dirty="0" smtClean="0"/>
              <a:t> </a:t>
            </a:r>
            <a:r>
              <a:rPr lang="fr-FR" dirty="0" err="1" smtClean="0"/>
              <a:t>approach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50</a:t>
            </a:fld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27799" y="2735617"/>
            <a:ext cx="11833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/>
              <a:t>Evaluation</a:t>
            </a:r>
            <a:endParaRPr lang="fr-FR" sz="1600" b="1" dirty="0"/>
          </a:p>
        </p:txBody>
      </p:sp>
      <p:sp>
        <p:nvSpPr>
          <p:cNvPr id="8" name="ZoneTexte 7"/>
          <p:cNvSpPr txBox="1"/>
          <p:nvPr/>
        </p:nvSpPr>
        <p:spPr>
          <a:xfrm>
            <a:off x="-5063" y="4204816"/>
            <a:ext cx="11833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/>
              <a:t>Evaluation</a:t>
            </a:r>
            <a:endParaRPr lang="fr-FR" sz="1600" b="1" dirty="0"/>
          </a:p>
        </p:txBody>
      </p:sp>
      <p:sp>
        <p:nvSpPr>
          <p:cNvPr id="9" name="ZoneTexte 8"/>
          <p:cNvSpPr txBox="1"/>
          <p:nvPr/>
        </p:nvSpPr>
        <p:spPr>
          <a:xfrm>
            <a:off x="-18962" y="5625593"/>
            <a:ext cx="11833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/>
              <a:t>Evaluation</a:t>
            </a:r>
            <a:endParaRPr lang="fr-FR" sz="1600" b="1" dirty="0"/>
          </a:p>
        </p:txBody>
      </p:sp>
      <p:sp>
        <p:nvSpPr>
          <p:cNvPr id="10" name="ZoneTexte 9"/>
          <p:cNvSpPr txBox="1"/>
          <p:nvPr/>
        </p:nvSpPr>
        <p:spPr>
          <a:xfrm>
            <a:off x="27799" y="4845249"/>
            <a:ext cx="11176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err="1" smtClean="0"/>
              <a:t>Recursion</a:t>
            </a:r>
            <a:endParaRPr lang="fr-FR" sz="1600" b="1" dirty="0"/>
          </a:p>
        </p:txBody>
      </p:sp>
      <p:sp>
        <p:nvSpPr>
          <p:cNvPr id="12" name="ZoneTexte 11"/>
          <p:cNvSpPr txBox="1"/>
          <p:nvPr/>
        </p:nvSpPr>
        <p:spPr>
          <a:xfrm>
            <a:off x="27799" y="3353165"/>
            <a:ext cx="11176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err="1" smtClean="0"/>
              <a:t>Recursion</a:t>
            </a:r>
            <a:endParaRPr lang="fr-FR" sz="1600" b="1" dirty="0"/>
          </a:p>
        </p:txBody>
      </p:sp>
      <p:graphicFrame>
        <p:nvGraphicFramePr>
          <p:cNvPr id="13" name="Objet 12"/>
          <p:cNvGraphicFramePr>
            <a:graphicFrameLocks noChangeAspect="1"/>
          </p:cNvGraphicFramePr>
          <p:nvPr>
            <p:extLst/>
          </p:nvPr>
        </p:nvGraphicFramePr>
        <p:xfrm>
          <a:off x="1183337" y="2466511"/>
          <a:ext cx="7889194" cy="38151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239" name="Visio" r:id="rId5" imgW="26727157" imgH="12925458" progId="Visio.Drawing.15">
                  <p:embed/>
                </p:oleObj>
              </mc:Choice>
              <mc:Fallback>
                <p:oleObj name="Visio" r:id="rId5" imgW="26727157" imgH="12925458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183337" y="2466511"/>
                        <a:ext cx="7889194" cy="38151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Rectangle 22"/>
          <p:cNvSpPr/>
          <p:nvPr/>
        </p:nvSpPr>
        <p:spPr>
          <a:xfrm>
            <a:off x="3621953" y="1538026"/>
            <a:ext cx="351314" cy="64531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ZoneTexte 23"/>
          <p:cNvSpPr txBox="1"/>
          <p:nvPr/>
        </p:nvSpPr>
        <p:spPr>
          <a:xfrm>
            <a:off x="3956306" y="1699369"/>
            <a:ext cx="20233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/>
              <a:t>Spatial </a:t>
            </a:r>
            <a:r>
              <a:rPr lang="fr-FR" sz="1600" b="1" dirty="0" err="1" smtClean="0"/>
              <a:t>aggregation</a:t>
            </a:r>
            <a:endParaRPr lang="fr-FR" sz="1600" b="1" dirty="0"/>
          </a:p>
        </p:txBody>
      </p:sp>
      <p:grpSp>
        <p:nvGrpSpPr>
          <p:cNvPr id="25" name="Groupe 24"/>
          <p:cNvGrpSpPr/>
          <p:nvPr/>
        </p:nvGrpSpPr>
        <p:grpSpPr>
          <a:xfrm>
            <a:off x="113578" y="1538041"/>
            <a:ext cx="1540934" cy="645311"/>
            <a:chOff x="2692400" y="1341591"/>
            <a:chExt cx="1794935" cy="690030"/>
          </a:xfrm>
        </p:grpSpPr>
        <p:grpSp>
          <p:nvGrpSpPr>
            <p:cNvPr id="26" name="Groupe 25"/>
            <p:cNvGrpSpPr/>
            <p:nvPr/>
          </p:nvGrpSpPr>
          <p:grpSpPr>
            <a:xfrm>
              <a:off x="3259667" y="1341591"/>
              <a:ext cx="1227668" cy="690030"/>
              <a:chOff x="3149600" y="1398143"/>
              <a:chExt cx="863604" cy="471848"/>
            </a:xfrm>
          </p:grpSpPr>
          <p:sp>
            <p:nvSpPr>
              <p:cNvPr id="33" name="Rectangle 32"/>
              <p:cNvSpPr/>
              <p:nvPr/>
            </p:nvSpPr>
            <p:spPr>
              <a:xfrm>
                <a:off x="3149600" y="1398143"/>
                <a:ext cx="287868" cy="23592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dirty="0" smtClean="0">
                    <a:solidFill>
                      <a:schemeClr val="tx1"/>
                    </a:solidFill>
                  </a:rPr>
                  <a:t>1</a:t>
                </a:r>
                <a:endParaRPr lang="fr-FR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3149600" y="1634067"/>
                <a:ext cx="287868" cy="235924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dirty="0" smtClean="0">
                    <a:solidFill>
                      <a:schemeClr val="tx1"/>
                    </a:solidFill>
                  </a:rPr>
                  <a:t>1</a:t>
                </a:r>
                <a:endParaRPr lang="fr-FR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3437468" y="1398143"/>
                <a:ext cx="287868" cy="23592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dirty="0" smtClean="0">
                    <a:solidFill>
                      <a:schemeClr val="tx1"/>
                    </a:solidFill>
                  </a:rPr>
                  <a:t>2</a:t>
                </a:r>
                <a:endParaRPr lang="fr-FR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3437468" y="1634067"/>
                <a:ext cx="287868" cy="235924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dirty="0" smtClean="0">
                    <a:solidFill>
                      <a:schemeClr val="tx1"/>
                    </a:solidFill>
                  </a:rPr>
                  <a:t>2</a:t>
                </a:r>
                <a:endParaRPr lang="fr-FR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3725336" y="1634067"/>
                <a:ext cx="287868" cy="235924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dirty="0" smtClean="0">
                    <a:solidFill>
                      <a:schemeClr val="tx1"/>
                    </a:solidFill>
                  </a:rPr>
                  <a:t>3</a:t>
                </a:r>
                <a:endParaRPr lang="fr-FR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3725336" y="1398143"/>
                <a:ext cx="287868" cy="23592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dirty="0" smtClean="0">
                    <a:solidFill>
                      <a:schemeClr val="tx1"/>
                    </a:solidFill>
                  </a:rPr>
                  <a:t>3</a:t>
                </a:r>
                <a:endParaRPr lang="fr-FR" sz="1400" dirty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27" name="Connecteur droit avec flèche 26"/>
            <p:cNvCxnSpPr/>
            <p:nvPr/>
          </p:nvCxnSpPr>
          <p:spPr>
            <a:xfrm flipV="1">
              <a:off x="2692400" y="1523621"/>
              <a:ext cx="381403" cy="16298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cteur droit avec flèche 27"/>
            <p:cNvCxnSpPr/>
            <p:nvPr/>
          </p:nvCxnSpPr>
          <p:spPr>
            <a:xfrm>
              <a:off x="2692400" y="1686606"/>
              <a:ext cx="381403" cy="16808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ZoneTexte 38"/>
          <p:cNvSpPr txBox="1"/>
          <p:nvPr/>
        </p:nvSpPr>
        <p:spPr>
          <a:xfrm>
            <a:off x="1648174" y="1699369"/>
            <a:ext cx="19399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err="1" smtClean="0"/>
              <a:t>Microscopic</a:t>
            </a:r>
            <a:r>
              <a:rPr lang="fr-FR" sz="1600" b="1" dirty="0" smtClean="0"/>
              <a:t> Model</a:t>
            </a:r>
            <a:endParaRPr lang="fr-FR" sz="1600" b="1" dirty="0"/>
          </a:p>
        </p:txBody>
      </p:sp>
      <p:sp>
        <p:nvSpPr>
          <p:cNvPr id="19" name="Rectangle 18"/>
          <p:cNvSpPr/>
          <p:nvPr/>
        </p:nvSpPr>
        <p:spPr>
          <a:xfrm>
            <a:off x="1197237" y="3877732"/>
            <a:ext cx="7946764" cy="2528206"/>
          </a:xfrm>
          <a:prstGeom prst="rect">
            <a:avLst/>
          </a:prstGeom>
          <a:solidFill>
            <a:schemeClr val="bg1">
              <a:alpha val="72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Ellipse 5"/>
          <p:cNvSpPr/>
          <p:nvPr/>
        </p:nvSpPr>
        <p:spPr>
          <a:xfrm>
            <a:off x="1870057" y="2949629"/>
            <a:ext cx="1496187" cy="92810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3781059" y="3794388"/>
            <a:ext cx="48766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 smtClean="0">
                <a:solidFill>
                  <a:srgbClr val="FF0000"/>
                </a:solidFill>
              </a:rPr>
              <a:t>We</a:t>
            </a:r>
            <a:r>
              <a:rPr lang="fr-FR" sz="2000" b="1" dirty="0" smtClean="0">
                <a:solidFill>
                  <a:srgbClr val="FF0000"/>
                </a:solidFill>
              </a:rPr>
              <a:t> </a:t>
            </a:r>
            <a:r>
              <a:rPr lang="fr-FR" sz="2000" b="1" dirty="0" err="1" smtClean="0">
                <a:solidFill>
                  <a:srgbClr val="FF0000"/>
                </a:solidFill>
              </a:rPr>
              <a:t>need</a:t>
            </a:r>
            <a:r>
              <a:rPr lang="fr-FR" sz="2000" b="1" dirty="0" smtClean="0">
                <a:solidFill>
                  <a:srgbClr val="FF0000"/>
                </a:solidFill>
              </a:rPr>
              <a:t> to </a:t>
            </a:r>
            <a:r>
              <a:rPr lang="fr-FR" sz="2000" b="1" dirty="0" err="1" smtClean="0">
                <a:solidFill>
                  <a:srgbClr val="FF0000"/>
                </a:solidFill>
              </a:rPr>
              <a:t>compute</a:t>
            </a:r>
            <a:r>
              <a:rPr lang="fr-FR" sz="2000" b="1" dirty="0" smtClean="0">
                <a:solidFill>
                  <a:srgbClr val="FF0000"/>
                </a:solidFill>
              </a:rPr>
              <a:t> the </a:t>
            </a:r>
            <a:r>
              <a:rPr lang="fr-FR" sz="2000" b="1" dirty="0" err="1" smtClean="0">
                <a:solidFill>
                  <a:srgbClr val="FF0000"/>
                </a:solidFill>
              </a:rPr>
              <a:t>pIC</a:t>
            </a:r>
            <a:r>
              <a:rPr lang="fr-FR" sz="2000" b="1" dirty="0" smtClean="0">
                <a:solidFill>
                  <a:srgbClr val="FF0000"/>
                </a:solidFill>
              </a:rPr>
              <a:t> </a:t>
            </a:r>
            <a:r>
              <a:rPr lang="fr-FR" sz="2000" b="1" dirty="0" err="1" smtClean="0">
                <a:solidFill>
                  <a:srgbClr val="FF0000"/>
                </a:solidFill>
              </a:rPr>
              <a:t>recursively</a:t>
            </a:r>
            <a:endParaRPr lang="fr-FR" sz="2000" b="1" dirty="0" smtClean="0">
              <a:solidFill>
                <a:srgbClr val="FF0000"/>
              </a:solidFill>
            </a:endParaRPr>
          </a:p>
        </p:txBody>
      </p:sp>
      <p:cxnSp>
        <p:nvCxnSpPr>
          <p:cNvPr id="11" name="Connecteur droit avec flèche 10"/>
          <p:cNvCxnSpPr>
            <a:stCxn id="6" idx="4"/>
          </p:cNvCxnSpPr>
          <p:nvPr/>
        </p:nvCxnSpPr>
        <p:spPr>
          <a:xfrm>
            <a:off x="2618151" y="3877732"/>
            <a:ext cx="6516" cy="872068"/>
          </a:xfrm>
          <a:prstGeom prst="straightConnector1">
            <a:avLst/>
          </a:prstGeom>
          <a:ln w="412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5241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noFill/>
        </p:spPr>
        <p:txBody>
          <a:bodyPr>
            <a:normAutofit fontScale="90000"/>
          </a:bodyPr>
          <a:lstStyle/>
          <a:p>
            <a:r>
              <a:rPr lang="fr-FR" dirty="0" err="1" smtClean="0"/>
              <a:t>Compute</a:t>
            </a:r>
            <a:r>
              <a:rPr lang="fr-FR" dirty="0" smtClean="0"/>
              <a:t> best </a:t>
            </a:r>
            <a:r>
              <a:rPr lang="fr-FR" dirty="0" err="1" smtClean="0"/>
              <a:t>cuts</a:t>
            </a:r>
            <a:r>
              <a:rPr lang="fr-FR" dirty="0" smtClean="0"/>
              <a:t>: </a:t>
            </a:r>
            <a:r>
              <a:rPr lang="fr-FR" dirty="0" err="1" smtClean="0"/>
              <a:t>naive</a:t>
            </a:r>
            <a:r>
              <a:rPr lang="fr-FR" dirty="0" smtClean="0"/>
              <a:t> </a:t>
            </a:r>
            <a:r>
              <a:rPr lang="fr-FR" dirty="0" err="1" smtClean="0"/>
              <a:t>approach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51</a:t>
            </a:fld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27799" y="2735617"/>
            <a:ext cx="11833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/>
              <a:t>Evaluation</a:t>
            </a:r>
            <a:endParaRPr lang="fr-FR" sz="1600" b="1" dirty="0"/>
          </a:p>
        </p:txBody>
      </p:sp>
      <p:sp>
        <p:nvSpPr>
          <p:cNvPr id="8" name="ZoneTexte 7"/>
          <p:cNvSpPr txBox="1"/>
          <p:nvPr/>
        </p:nvSpPr>
        <p:spPr>
          <a:xfrm>
            <a:off x="-5063" y="4204816"/>
            <a:ext cx="11833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/>
              <a:t>Evaluation</a:t>
            </a:r>
            <a:endParaRPr lang="fr-FR" sz="1600" b="1" dirty="0"/>
          </a:p>
        </p:txBody>
      </p:sp>
      <p:sp>
        <p:nvSpPr>
          <p:cNvPr id="9" name="ZoneTexte 8"/>
          <p:cNvSpPr txBox="1"/>
          <p:nvPr/>
        </p:nvSpPr>
        <p:spPr>
          <a:xfrm>
            <a:off x="-18962" y="5625593"/>
            <a:ext cx="11833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/>
              <a:t>Evaluation</a:t>
            </a:r>
            <a:endParaRPr lang="fr-FR" sz="1600" b="1" dirty="0"/>
          </a:p>
        </p:txBody>
      </p:sp>
      <p:sp>
        <p:nvSpPr>
          <p:cNvPr id="10" name="ZoneTexte 9"/>
          <p:cNvSpPr txBox="1"/>
          <p:nvPr/>
        </p:nvSpPr>
        <p:spPr>
          <a:xfrm>
            <a:off x="27799" y="4845249"/>
            <a:ext cx="11176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err="1" smtClean="0"/>
              <a:t>Recursion</a:t>
            </a:r>
            <a:endParaRPr lang="fr-FR" sz="1600" b="1" dirty="0"/>
          </a:p>
        </p:txBody>
      </p:sp>
      <p:sp>
        <p:nvSpPr>
          <p:cNvPr id="12" name="ZoneTexte 11"/>
          <p:cNvSpPr txBox="1"/>
          <p:nvPr/>
        </p:nvSpPr>
        <p:spPr>
          <a:xfrm>
            <a:off x="27799" y="3353165"/>
            <a:ext cx="11176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err="1" smtClean="0"/>
              <a:t>Recursion</a:t>
            </a:r>
            <a:endParaRPr lang="fr-FR" sz="1600" b="1" dirty="0"/>
          </a:p>
        </p:txBody>
      </p:sp>
      <p:graphicFrame>
        <p:nvGraphicFramePr>
          <p:cNvPr id="13" name="Objet 12"/>
          <p:cNvGraphicFramePr>
            <a:graphicFrameLocks noChangeAspect="1"/>
          </p:cNvGraphicFramePr>
          <p:nvPr>
            <p:extLst/>
          </p:nvPr>
        </p:nvGraphicFramePr>
        <p:xfrm>
          <a:off x="1183337" y="2466511"/>
          <a:ext cx="7889194" cy="38151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262" name="Visio" r:id="rId5" imgW="26727157" imgH="12925458" progId="Visio.Drawing.15">
                  <p:embed/>
                </p:oleObj>
              </mc:Choice>
              <mc:Fallback>
                <p:oleObj name="Visio" r:id="rId5" imgW="26727157" imgH="12925458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183337" y="2466511"/>
                        <a:ext cx="7889194" cy="38151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Rectangle 22"/>
          <p:cNvSpPr/>
          <p:nvPr/>
        </p:nvSpPr>
        <p:spPr>
          <a:xfrm>
            <a:off x="3621953" y="1538026"/>
            <a:ext cx="351314" cy="64531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ZoneTexte 23"/>
          <p:cNvSpPr txBox="1"/>
          <p:nvPr/>
        </p:nvSpPr>
        <p:spPr>
          <a:xfrm>
            <a:off x="3956306" y="1699369"/>
            <a:ext cx="20233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/>
              <a:t>Spatial </a:t>
            </a:r>
            <a:r>
              <a:rPr lang="fr-FR" sz="1600" b="1" dirty="0" err="1" smtClean="0"/>
              <a:t>aggregation</a:t>
            </a:r>
            <a:endParaRPr lang="fr-FR" sz="1600" b="1" dirty="0"/>
          </a:p>
        </p:txBody>
      </p:sp>
      <p:grpSp>
        <p:nvGrpSpPr>
          <p:cNvPr id="25" name="Groupe 24"/>
          <p:cNvGrpSpPr/>
          <p:nvPr/>
        </p:nvGrpSpPr>
        <p:grpSpPr>
          <a:xfrm>
            <a:off x="113578" y="1538041"/>
            <a:ext cx="1540934" cy="645311"/>
            <a:chOff x="2692400" y="1341591"/>
            <a:chExt cx="1794935" cy="690030"/>
          </a:xfrm>
        </p:grpSpPr>
        <p:grpSp>
          <p:nvGrpSpPr>
            <p:cNvPr id="26" name="Groupe 25"/>
            <p:cNvGrpSpPr/>
            <p:nvPr/>
          </p:nvGrpSpPr>
          <p:grpSpPr>
            <a:xfrm>
              <a:off x="3259667" y="1341591"/>
              <a:ext cx="1227668" cy="690030"/>
              <a:chOff x="3149600" y="1398143"/>
              <a:chExt cx="863604" cy="471848"/>
            </a:xfrm>
          </p:grpSpPr>
          <p:sp>
            <p:nvSpPr>
              <p:cNvPr id="33" name="Rectangle 32"/>
              <p:cNvSpPr/>
              <p:nvPr/>
            </p:nvSpPr>
            <p:spPr>
              <a:xfrm>
                <a:off x="3149600" y="1398143"/>
                <a:ext cx="287868" cy="23592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dirty="0" smtClean="0">
                    <a:solidFill>
                      <a:schemeClr val="tx1"/>
                    </a:solidFill>
                  </a:rPr>
                  <a:t>1</a:t>
                </a:r>
                <a:endParaRPr lang="fr-FR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3149600" y="1634067"/>
                <a:ext cx="287868" cy="235924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dirty="0" smtClean="0">
                    <a:solidFill>
                      <a:schemeClr val="tx1"/>
                    </a:solidFill>
                  </a:rPr>
                  <a:t>1</a:t>
                </a:r>
                <a:endParaRPr lang="fr-FR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3437468" y="1398143"/>
                <a:ext cx="287868" cy="23592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dirty="0" smtClean="0">
                    <a:solidFill>
                      <a:schemeClr val="tx1"/>
                    </a:solidFill>
                  </a:rPr>
                  <a:t>2</a:t>
                </a:r>
                <a:endParaRPr lang="fr-FR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3437468" y="1634067"/>
                <a:ext cx="287868" cy="235924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dirty="0" smtClean="0">
                    <a:solidFill>
                      <a:schemeClr val="tx1"/>
                    </a:solidFill>
                  </a:rPr>
                  <a:t>2</a:t>
                </a:r>
                <a:endParaRPr lang="fr-FR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3725336" y="1634067"/>
                <a:ext cx="287868" cy="235924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dirty="0" smtClean="0">
                    <a:solidFill>
                      <a:schemeClr val="tx1"/>
                    </a:solidFill>
                  </a:rPr>
                  <a:t>3</a:t>
                </a:r>
                <a:endParaRPr lang="fr-FR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3725336" y="1398143"/>
                <a:ext cx="287868" cy="23592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dirty="0" smtClean="0">
                    <a:solidFill>
                      <a:schemeClr val="tx1"/>
                    </a:solidFill>
                  </a:rPr>
                  <a:t>3</a:t>
                </a:r>
                <a:endParaRPr lang="fr-FR" sz="1400" dirty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27" name="Connecteur droit avec flèche 26"/>
            <p:cNvCxnSpPr/>
            <p:nvPr/>
          </p:nvCxnSpPr>
          <p:spPr>
            <a:xfrm flipV="1">
              <a:off x="2692400" y="1523621"/>
              <a:ext cx="381403" cy="16298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cteur droit avec flèche 27"/>
            <p:cNvCxnSpPr/>
            <p:nvPr/>
          </p:nvCxnSpPr>
          <p:spPr>
            <a:xfrm>
              <a:off x="2692400" y="1686606"/>
              <a:ext cx="381403" cy="16808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ZoneTexte 38"/>
          <p:cNvSpPr txBox="1"/>
          <p:nvPr/>
        </p:nvSpPr>
        <p:spPr>
          <a:xfrm>
            <a:off x="1648174" y="1699369"/>
            <a:ext cx="19399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err="1" smtClean="0"/>
              <a:t>Microscopic</a:t>
            </a:r>
            <a:r>
              <a:rPr lang="fr-FR" sz="1600" b="1" dirty="0" smtClean="0"/>
              <a:t> Model</a:t>
            </a:r>
            <a:endParaRPr lang="fr-FR" sz="1600" b="1" dirty="0"/>
          </a:p>
        </p:txBody>
      </p:sp>
      <p:sp>
        <p:nvSpPr>
          <p:cNvPr id="19" name="Rectangle 18"/>
          <p:cNvSpPr/>
          <p:nvPr/>
        </p:nvSpPr>
        <p:spPr>
          <a:xfrm>
            <a:off x="2641601" y="3791902"/>
            <a:ext cx="6502400" cy="2614036"/>
          </a:xfrm>
          <a:prstGeom prst="rect">
            <a:avLst/>
          </a:prstGeom>
          <a:solidFill>
            <a:schemeClr val="bg1">
              <a:alpha val="72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Ellipse 5"/>
          <p:cNvSpPr/>
          <p:nvPr/>
        </p:nvSpPr>
        <p:spPr>
          <a:xfrm>
            <a:off x="1024468" y="3791902"/>
            <a:ext cx="1718732" cy="139190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2902069" y="4816395"/>
            <a:ext cx="40206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 smtClean="0">
                <a:solidFill>
                  <a:srgbClr val="FF0000"/>
                </a:solidFill>
              </a:rPr>
              <a:t>Which</a:t>
            </a:r>
            <a:r>
              <a:rPr lang="fr-FR" sz="2000" b="1" dirty="0" smtClean="0">
                <a:solidFill>
                  <a:srgbClr val="FF0000"/>
                </a:solidFill>
              </a:rPr>
              <a:t> </a:t>
            </a:r>
            <a:r>
              <a:rPr lang="fr-FR" sz="2000" b="1" dirty="0" err="1" smtClean="0">
                <a:solidFill>
                  <a:srgbClr val="FF0000"/>
                </a:solidFill>
              </a:rPr>
              <a:t>cut</a:t>
            </a:r>
            <a:r>
              <a:rPr lang="fr-FR" sz="2000" b="1" dirty="0" smtClean="0">
                <a:solidFill>
                  <a:srgbClr val="FF0000"/>
                </a:solidFill>
              </a:rPr>
              <a:t> </a:t>
            </a:r>
            <a:r>
              <a:rPr lang="fr-FR" sz="2000" b="1" dirty="0" err="1" smtClean="0">
                <a:solidFill>
                  <a:srgbClr val="FF0000"/>
                </a:solidFill>
              </a:rPr>
              <a:t>provides</a:t>
            </a:r>
            <a:r>
              <a:rPr lang="fr-FR" sz="2000" b="1" dirty="0" smtClean="0">
                <a:solidFill>
                  <a:srgbClr val="FF0000"/>
                </a:solidFill>
              </a:rPr>
              <a:t> the best </a:t>
            </a:r>
            <a:r>
              <a:rPr lang="fr-FR" sz="2000" b="1" dirty="0" err="1" smtClean="0">
                <a:solidFill>
                  <a:srgbClr val="FF0000"/>
                </a:solidFill>
              </a:rPr>
              <a:t>pIC</a:t>
            </a:r>
            <a:r>
              <a:rPr lang="fr-FR" sz="2000" b="1" dirty="0" smtClean="0">
                <a:solidFill>
                  <a:srgbClr val="FF0000"/>
                </a:solidFill>
              </a:rPr>
              <a:t>?</a:t>
            </a:r>
            <a:endParaRPr 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136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3200" dirty="0" smtClean="0"/>
              <a:t>Best </a:t>
            </a:r>
            <a:r>
              <a:rPr lang="fr-FR" sz="3200" dirty="0" err="1" smtClean="0"/>
              <a:t>Cut</a:t>
            </a:r>
            <a:r>
              <a:rPr lang="fr-FR" sz="3200" dirty="0" smtClean="0"/>
              <a:t> </a:t>
            </a:r>
            <a:r>
              <a:rPr lang="fr-FR" sz="3200" dirty="0" err="1" smtClean="0"/>
              <a:t>Algorithm</a:t>
            </a:r>
            <a:r>
              <a:rPr lang="fr-FR" sz="3200" dirty="0" smtClean="0"/>
              <a:t>: </a:t>
            </a:r>
            <a:r>
              <a:rPr lang="fr-FR" sz="3200" dirty="0" err="1" smtClean="0"/>
              <a:t>dynamic</a:t>
            </a:r>
            <a:r>
              <a:rPr lang="fr-FR" sz="3200" dirty="0" smtClean="0"/>
              <a:t> </a:t>
            </a:r>
            <a:r>
              <a:rPr lang="fr-FR" sz="3200" dirty="0" err="1" smtClean="0"/>
              <a:t>programming</a:t>
            </a:r>
            <a:endParaRPr lang="fr-FR" sz="32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52</a:t>
            </a:fld>
            <a:endParaRPr lang="fr-FR" dirty="0"/>
          </a:p>
        </p:txBody>
      </p:sp>
      <p:grpSp>
        <p:nvGrpSpPr>
          <p:cNvPr id="3" name="Groupe 2"/>
          <p:cNvGrpSpPr/>
          <p:nvPr/>
        </p:nvGrpSpPr>
        <p:grpSpPr>
          <a:xfrm>
            <a:off x="1164375" y="1497711"/>
            <a:ext cx="8011910" cy="4780867"/>
            <a:chOff x="1155538" y="968364"/>
            <a:chExt cx="8011910" cy="4780867"/>
          </a:xfrm>
        </p:grpSpPr>
        <p:graphicFrame>
          <p:nvGraphicFramePr>
            <p:cNvPr id="29" name="Objet 2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059180704"/>
                </p:ext>
              </p:extLst>
            </p:nvPr>
          </p:nvGraphicFramePr>
          <p:xfrm>
            <a:off x="1155538" y="1915222"/>
            <a:ext cx="7928159" cy="383400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4125" name="Visio" r:id="rId5" imgW="26727157" imgH="12925458" progId="Visio.Drawing.15">
                    <p:embed/>
                  </p:oleObj>
                </mc:Choice>
                <mc:Fallback>
                  <p:oleObj name="Visio" r:id="rId5" imgW="26727157" imgH="12925458" progId="Visio.Drawing.15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1155538" y="1915222"/>
                          <a:ext cx="7928159" cy="3834009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" name="Multiplier 10"/>
            <p:cNvSpPr/>
            <p:nvPr/>
          </p:nvSpPr>
          <p:spPr>
            <a:xfrm>
              <a:off x="3613116" y="5265523"/>
              <a:ext cx="418896" cy="421435"/>
            </a:xfrm>
            <a:prstGeom prst="mathMultiply">
              <a:avLst/>
            </a:prstGeom>
            <a:solidFill>
              <a:srgbClr val="00B050">
                <a:alpha val="99000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" name="Multiplier 13"/>
            <p:cNvSpPr/>
            <p:nvPr/>
          </p:nvSpPr>
          <p:spPr>
            <a:xfrm>
              <a:off x="5021747" y="4674810"/>
              <a:ext cx="418896" cy="421435"/>
            </a:xfrm>
            <a:prstGeom prst="mathMultiply">
              <a:avLst/>
            </a:prstGeom>
            <a:solidFill>
              <a:srgbClr val="FF0000">
                <a:alpha val="69000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" name="Multiplier 14"/>
            <p:cNvSpPr/>
            <p:nvPr/>
          </p:nvSpPr>
          <p:spPr>
            <a:xfrm>
              <a:off x="2129427" y="5265523"/>
              <a:ext cx="418896" cy="421435"/>
            </a:xfrm>
            <a:prstGeom prst="mathMultiply">
              <a:avLst/>
            </a:prstGeom>
            <a:solidFill>
              <a:srgbClr val="00B050">
                <a:alpha val="99000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6" name="Multiplier 15"/>
            <p:cNvSpPr/>
            <p:nvPr/>
          </p:nvSpPr>
          <p:spPr>
            <a:xfrm>
              <a:off x="4484933" y="4674811"/>
              <a:ext cx="418896" cy="421435"/>
            </a:xfrm>
            <a:prstGeom prst="mathMultiply">
              <a:avLst/>
            </a:prstGeom>
            <a:solidFill>
              <a:srgbClr val="FF0000">
                <a:alpha val="69000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" name="Multiplier 20"/>
            <p:cNvSpPr/>
            <p:nvPr/>
          </p:nvSpPr>
          <p:spPr>
            <a:xfrm>
              <a:off x="7364199" y="4674809"/>
              <a:ext cx="418896" cy="421435"/>
            </a:xfrm>
            <a:prstGeom prst="mathMultiply">
              <a:avLst/>
            </a:prstGeom>
            <a:solidFill>
              <a:srgbClr val="FF0000">
                <a:alpha val="69000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" name="Multiplier 21"/>
            <p:cNvSpPr/>
            <p:nvPr/>
          </p:nvSpPr>
          <p:spPr>
            <a:xfrm>
              <a:off x="7901013" y="4674809"/>
              <a:ext cx="418896" cy="421435"/>
            </a:xfrm>
            <a:prstGeom prst="mathMultiply">
              <a:avLst/>
            </a:prstGeom>
            <a:solidFill>
              <a:srgbClr val="FF0000">
                <a:alpha val="69000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7" name="Multiplier 26"/>
            <p:cNvSpPr/>
            <p:nvPr/>
          </p:nvSpPr>
          <p:spPr>
            <a:xfrm>
              <a:off x="6843274" y="4674809"/>
              <a:ext cx="418896" cy="421435"/>
            </a:xfrm>
            <a:prstGeom prst="mathMultiply">
              <a:avLst/>
            </a:prstGeom>
            <a:solidFill>
              <a:srgbClr val="FF0000">
                <a:alpha val="69000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8" name="Multiplier 27"/>
            <p:cNvSpPr/>
            <p:nvPr/>
          </p:nvSpPr>
          <p:spPr>
            <a:xfrm>
              <a:off x="8604282" y="4019316"/>
              <a:ext cx="418896" cy="421435"/>
            </a:xfrm>
            <a:prstGeom prst="mathMultiply">
              <a:avLst/>
            </a:prstGeom>
            <a:solidFill>
              <a:srgbClr val="00B050">
                <a:alpha val="99000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2" name="ZoneTexte 31"/>
            <p:cNvSpPr txBox="1"/>
            <p:nvPr/>
          </p:nvSpPr>
          <p:spPr>
            <a:xfrm>
              <a:off x="6543012" y="1389799"/>
              <a:ext cx="24801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b="1" dirty="0" err="1" smtClean="0">
                  <a:solidFill>
                    <a:srgbClr val="00B050"/>
                  </a:solidFill>
                </a:rPr>
                <a:t>Avoid</a:t>
              </a:r>
              <a:r>
                <a:rPr lang="fr-FR" sz="1400" b="1" dirty="0" smtClean="0">
                  <a:solidFill>
                    <a:srgbClr val="00B050"/>
                  </a:solidFill>
                </a:rPr>
                <a:t> </a:t>
              </a:r>
              <a:r>
                <a:rPr lang="fr-FR" sz="1400" b="1" dirty="0" err="1" smtClean="0">
                  <a:solidFill>
                    <a:srgbClr val="00B050"/>
                  </a:solidFill>
                </a:rPr>
                <a:t>redundant</a:t>
              </a:r>
              <a:r>
                <a:rPr lang="fr-FR" sz="1400" b="1" dirty="0" smtClean="0">
                  <a:solidFill>
                    <a:srgbClr val="00B050"/>
                  </a:solidFill>
                </a:rPr>
                <a:t> </a:t>
              </a:r>
              <a:r>
                <a:rPr lang="fr-FR" sz="1400" b="1" dirty="0" err="1" smtClean="0">
                  <a:solidFill>
                    <a:srgbClr val="00B050"/>
                  </a:solidFill>
                </a:rPr>
                <a:t>evaluation</a:t>
              </a:r>
              <a:endParaRPr lang="fr-FR" sz="1400" b="1" dirty="0">
                <a:solidFill>
                  <a:srgbClr val="00B050"/>
                </a:solidFill>
              </a:endParaRPr>
            </a:p>
          </p:txBody>
        </p:sp>
        <p:sp>
          <p:nvSpPr>
            <p:cNvPr id="33" name="ZoneTexte 32"/>
            <p:cNvSpPr txBox="1"/>
            <p:nvPr/>
          </p:nvSpPr>
          <p:spPr>
            <a:xfrm>
              <a:off x="6543012" y="1017592"/>
              <a:ext cx="262443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b="1" dirty="0" smtClean="0">
                  <a:solidFill>
                    <a:srgbClr val="FF0000"/>
                  </a:solidFill>
                </a:rPr>
                <a:t>Save the </a:t>
              </a:r>
              <a:r>
                <a:rPr lang="fr-FR" sz="1400" b="1" dirty="0" err="1" smtClean="0">
                  <a:solidFill>
                    <a:srgbClr val="FF0000"/>
                  </a:solidFill>
                </a:rPr>
                <a:t>intermediate</a:t>
              </a:r>
              <a:r>
                <a:rPr lang="fr-FR" sz="1400" b="1" dirty="0" smtClean="0">
                  <a:solidFill>
                    <a:srgbClr val="FF0000"/>
                  </a:solidFill>
                </a:rPr>
                <a:t> </a:t>
              </a:r>
              <a:r>
                <a:rPr lang="fr-FR" sz="1400" b="1" dirty="0" err="1" smtClean="0">
                  <a:solidFill>
                    <a:srgbClr val="FF0000"/>
                  </a:solidFill>
                </a:rPr>
                <a:t>results</a:t>
              </a:r>
              <a:endParaRPr lang="fr-FR" sz="1400" b="1" dirty="0">
                <a:solidFill>
                  <a:srgbClr val="FF0000"/>
                </a:solidFill>
              </a:endParaRPr>
            </a:p>
          </p:txBody>
        </p:sp>
        <p:sp>
          <p:nvSpPr>
            <p:cNvPr id="34" name="Multiplier 33"/>
            <p:cNvSpPr/>
            <p:nvPr/>
          </p:nvSpPr>
          <p:spPr>
            <a:xfrm>
              <a:off x="6246491" y="968364"/>
              <a:ext cx="418896" cy="421435"/>
            </a:xfrm>
            <a:prstGeom prst="mathMultiply">
              <a:avLst/>
            </a:prstGeom>
            <a:solidFill>
              <a:srgbClr val="FF0000">
                <a:alpha val="69000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5" name="Multiplier 34"/>
            <p:cNvSpPr/>
            <p:nvPr/>
          </p:nvSpPr>
          <p:spPr>
            <a:xfrm>
              <a:off x="6246491" y="1329943"/>
              <a:ext cx="418896" cy="421435"/>
            </a:xfrm>
            <a:prstGeom prst="mathMultiply">
              <a:avLst/>
            </a:prstGeom>
            <a:solidFill>
              <a:srgbClr val="00B050">
                <a:alpha val="99000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23" name="ZoneTexte 22"/>
          <p:cNvSpPr txBox="1"/>
          <p:nvPr/>
        </p:nvSpPr>
        <p:spPr>
          <a:xfrm>
            <a:off x="27799" y="2735617"/>
            <a:ext cx="11833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/>
              <a:t>Evaluation</a:t>
            </a:r>
            <a:endParaRPr lang="fr-FR" sz="1600" b="1" dirty="0"/>
          </a:p>
        </p:txBody>
      </p:sp>
      <p:sp>
        <p:nvSpPr>
          <p:cNvPr id="24" name="ZoneTexte 23"/>
          <p:cNvSpPr txBox="1"/>
          <p:nvPr/>
        </p:nvSpPr>
        <p:spPr>
          <a:xfrm>
            <a:off x="-5063" y="4204816"/>
            <a:ext cx="11833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/>
              <a:t>Evaluation</a:t>
            </a:r>
            <a:endParaRPr lang="fr-FR" sz="1600" b="1" dirty="0"/>
          </a:p>
        </p:txBody>
      </p:sp>
      <p:sp>
        <p:nvSpPr>
          <p:cNvPr id="25" name="ZoneTexte 24"/>
          <p:cNvSpPr txBox="1"/>
          <p:nvPr/>
        </p:nvSpPr>
        <p:spPr>
          <a:xfrm>
            <a:off x="-18962" y="5625593"/>
            <a:ext cx="11833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/>
              <a:t>Evaluation</a:t>
            </a:r>
            <a:endParaRPr lang="fr-FR" sz="1600" b="1" dirty="0"/>
          </a:p>
        </p:txBody>
      </p:sp>
      <p:sp>
        <p:nvSpPr>
          <p:cNvPr id="26" name="ZoneTexte 25"/>
          <p:cNvSpPr txBox="1"/>
          <p:nvPr/>
        </p:nvSpPr>
        <p:spPr>
          <a:xfrm>
            <a:off x="27799" y="4845249"/>
            <a:ext cx="11176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err="1" smtClean="0"/>
              <a:t>Recursion</a:t>
            </a:r>
            <a:endParaRPr lang="fr-FR" sz="1600" b="1" dirty="0"/>
          </a:p>
        </p:txBody>
      </p:sp>
      <p:sp>
        <p:nvSpPr>
          <p:cNvPr id="30" name="ZoneTexte 29"/>
          <p:cNvSpPr txBox="1"/>
          <p:nvPr/>
        </p:nvSpPr>
        <p:spPr>
          <a:xfrm>
            <a:off x="27799" y="3353165"/>
            <a:ext cx="11176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err="1" smtClean="0"/>
              <a:t>Recursion</a:t>
            </a:r>
            <a:endParaRPr lang="fr-FR" sz="1600" b="1" dirty="0"/>
          </a:p>
        </p:txBody>
      </p:sp>
      <p:grpSp>
        <p:nvGrpSpPr>
          <p:cNvPr id="31" name="Groupe 30"/>
          <p:cNvGrpSpPr/>
          <p:nvPr/>
        </p:nvGrpSpPr>
        <p:grpSpPr>
          <a:xfrm>
            <a:off x="113578" y="1538041"/>
            <a:ext cx="1540934" cy="645311"/>
            <a:chOff x="2692400" y="1341591"/>
            <a:chExt cx="1794935" cy="690030"/>
          </a:xfrm>
        </p:grpSpPr>
        <p:grpSp>
          <p:nvGrpSpPr>
            <p:cNvPr id="36" name="Groupe 35"/>
            <p:cNvGrpSpPr/>
            <p:nvPr/>
          </p:nvGrpSpPr>
          <p:grpSpPr>
            <a:xfrm>
              <a:off x="3259667" y="1341591"/>
              <a:ext cx="1227668" cy="690030"/>
              <a:chOff x="3149600" y="1398143"/>
              <a:chExt cx="863604" cy="471848"/>
            </a:xfrm>
          </p:grpSpPr>
          <p:sp>
            <p:nvSpPr>
              <p:cNvPr id="39" name="Rectangle 38"/>
              <p:cNvSpPr/>
              <p:nvPr/>
            </p:nvSpPr>
            <p:spPr>
              <a:xfrm>
                <a:off x="3149600" y="1398143"/>
                <a:ext cx="287868" cy="23592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dirty="0" smtClean="0">
                    <a:solidFill>
                      <a:schemeClr val="tx1"/>
                    </a:solidFill>
                  </a:rPr>
                  <a:t>1</a:t>
                </a:r>
                <a:endParaRPr lang="fr-FR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3149600" y="1634067"/>
                <a:ext cx="287868" cy="235924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dirty="0" smtClean="0">
                    <a:solidFill>
                      <a:schemeClr val="tx1"/>
                    </a:solidFill>
                  </a:rPr>
                  <a:t>1</a:t>
                </a:r>
                <a:endParaRPr lang="fr-FR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3437468" y="1398143"/>
                <a:ext cx="287868" cy="23592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dirty="0" smtClean="0">
                    <a:solidFill>
                      <a:schemeClr val="tx1"/>
                    </a:solidFill>
                  </a:rPr>
                  <a:t>2</a:t>
                </a:r>
                <a:endParaRPr lang="fr-FR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3437468" y="1634067"/>
                <a:ext cx="287868" cy="235924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dirty="0" smtClean="0">
                    <a:solidFill>
                      <a:schemeClr val="tx1"/>
                    </a:solidFill>
                  </a:rPr>
                  <a:t>2</a:t>
                </a:r>
                <a:endParaRPr lang="fr-FR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3725336" y="1634067"/>
                <a:ext cx="287868" cy="235924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dirty="0" smtClean="0">
                    <a:solidFill>
                      <a:schemeClr val="tx1"/>
                    </a:solidFill>
                  </a:rPr>
                  <a:t>3</a:t>
                </a:r>
                <a:endParaRPr lang="fr-FR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3725336" y="1398143"/>
                <a:ext cx="287868" cy="23592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dirty="0" smtClean="0">
                    <a:solidFill>
                      <a:schemeClr val="tx1"/>
                    </a:solidFill>
                  </a:rPr>
                  <a:t>3</a:t>
                </a:r>
                <a:endParaRPr lang="fr-FR" sz="1400" dirty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37" name="Connecteur droit avec flèche 36"/>
            <p:cNvCxnSpPr/>
            <p:nvPr/>
          </p:nvCxnSpPr>
          <p:spPr>
            <a:xfrm flipV="1">
              <a:off x="2692400" y="1523621"/>
              <a:ext cx="381403" cy="16298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cteur droit avec flèche 37"/>
            <p:cNvCxnSpPr/>
            <p:nvPr/>
          </p:nvCxnSpPr>
          <p:spPr>
            <a:xfrm>
              <a:off x="2692400" y="1686606"/>
              <a:ext cx="381403" cy="16808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ZoneTexte 44"/>
          <p:cNvSpPr txBox="1"/>
          <p:nvPr/>
        </p:nvSpPr>
        <p:spPr>
          <a:xfrm>
            <a:off x="1648174" y="1699369"/>
            <a:ext cx="19399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err="1" smtClean="0"/>
              <a:t>Microscopic</a:t>
            </a:r>
            <a:r>
              <a:rPr lang="fr-FR" sz="1600" b="1" dirty="0" smtClean="0"/>
              <a:t> Model</a:t>
            </a:r>
            <a:endParaRPr lang="fr-FR" sz="1600" b="1" dirty="0"/>
          </a:p>
        </p:txBody>
      </p:sp>
      <p:sp>
        <p:nvSpPr>
          <p:cNvPr id="46" name="Rectangle 45"/>
          <p:cNvSpPr/>
          <p:nvPr/>
        </p:nvSpPr>
        <p:spPr>
          <a:xfrm>
            <a:off x="3621953" y="1538026"/>
            <a:ext cx="351314" cy="64531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ZoneTexte 46"/>
          <p:cNvSpPr txBox="1"/>
          <p:nvPr/>
        </p:nvSpPr>
        <p:spPr>
          <a:xfrm>
            <a:off x="3956306" y="1699369"/>
            <a:ext cx="20233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/>
              <a:t>Spatial </a:t>
            </a:r>
            <a:r>
              <a:rPr lang="fr-FR" sz="1600" b="1" dirty="0" err="1" smtClean="0"/>
              <a:t>aggregation</a:t>
            </a:r>
            <a:endParaRPr lang="fr-FR" sz="1600" b="1" dirty="0"/>
          </a:p>
        </p:txBody>
      </p:sp>
      <p:sp>
        <p:nvSpPr>
          <p:cNvPr id="49" name="ZoneTexte 48"/>
          <p:cNvSpPr txBox="1"/>
          <p:nvPr/>
        </p:nvSpPr>
        <p:spPr>
          <a:xfrm>
            <a:off x="2951540" y="6352144"/>
            <a:ext cx="65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/>
              <a:t>[D., Lamarche-Perrin, </a:t>
            </a:r>
            <a:r>
              <a:rPr lang="fr-FR" b="1" dirty="0" err="1" smtClean="0"/>
              <a:t>Schnorr</a:t>
            </a:r>
            <a:r>
              <a:rPr lang="fr-FR" b="1" dirty="0" smtClean="0"/>
              <a:t> et al., CLUSTER 2014]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273103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Visualize</a:t>
            </a:r>
            <a:r>
              <a:rPr lang="fr-FR" dirty="0" smtClean="0"/>
              <a:t> the abstraction</a:t>
            </a:r>
            <a:endParaRPr lang="fr-FR" dirty="0"/>
          </a:p>
        </p:txBody>
      </p:sp>
      <p:cxnSp>
        <p:nvCxnSpPr>
          <p:cNvPr id="46" name="Connecteur droit avec flèche 45"/>
          <p:cNvCxnSpPr/>
          <p:nvPr/>
        </p:nvCxnSpPr>
        <p:spPr>
          <a:xfrm flipV="1">
            <a:off x="3765884" y="3736988"/>
            <a:ext cx="382069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eur droit avec flèche 46"/>
          <p:cNvCxnSpPr/>
          <p:nvPr/>
        </p:nvCxnSpPr>
        <p:spPr>
          <a:xfrm>
            <a:off x="5043889" y="3736988"/>
            <a:ext cx="400987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Obje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57075643"/>
              </p:ext>
            </p:extLst>
          </p:nvPr>
        </p:nvGraphicFramePr>
        <p:xfrm>
          <a:off x="5547056" y="2631020"/>
          <a:ext cx="2652415" cy="19840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171" name="Visio" r:id="rId5" imgW="7143904" imgH="5343623" progId="Visio.Drawing.15">
                  <p:embed/>
                </p:oleObj>
              </mc:Choice>
              <mc:Fallback>
                <p:oleObj name="Visio" r:id="rId5" imgW="7143904" imgH="5343623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547056" y="2631020"/>
                        <a:ext cx="2652415" cy="19840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0133" y="3400691"/>
            <a:ext cx="672594" cy="672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2" name="Obje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05150573"/>
              </p:ext>
            </p:extLst>
          </p:nvPr>
        </p:nvGraphicFramePr>
        <p:xfrm>
          <a:off x="1058460" y="2583625"/>
          <a:ext cx="2707424" cy="20787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172" name="Visio" r:id="rId9" imgW="7753270" imgH="5953118" progId="Visio.Drawing.15">
                  <p:embed/>
                </p:oleObj>
              </mc:Choice>
              <mc:Fallback>
                <p:oleObj name="Visio" r:id="rId9" imgW="7753270" imgH="5953118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058460" y="2583625"/>
                        <a:ext cx="2707424" cy="207879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53</a:t>
            </a:fld>
            <a:endParaRPr lang="fr-FR" dirty="0"/>
          </a:p>
        </p:txBody>
      </p:sp>
      <p:sp>
        <p:nvSpPr>
          <p:cNvPr id="13" name="ZoneTexte 12"/>
          <p:cNvSpPr txBox="1"/>
          <p:nvPr/>
        </p:nvSpPr>
        <p:spPr>
          <a:xfrm>
            <a:off x="2951540" y="6352144"/>
            <a:ext cx="65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/>
              <a:t>[D., Lamarche-Perrin, </a:t>
            </a:r>
            <a:r>
              <a:rPr lang="fr-FR" b="1" dirty="0" err="1" smtClean="0"/>
              <a:t>Schnorr</a:t>
            </a:r>
            <a:r>
              <a:rPr lang="fr-FR" b="1" dirty="0" smtClean="0"/>
              <a:t> et al., CLUSTER 2014]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57224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Visual </a:t>
            </a:r>
            <a:r>
              <a:rPr lang="fr-FR" dirty="0" err="1" smtClean="0"/>
              <a:t>aggregation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54</a:t>
            </a:fld>
            <a:endParaRPr lang="fr-FR" dirty="0"/>
          </a:p>
        </p:txBody>
      </p:sp>
      <p:cxnSp>
        <p:nvCxnSpPr>
          <p:cNvPr id="8" name="Connecteur droit avec flèche 7"/>
          <p:cNvCxnSpPr/>
          <p:nvPr/>
        </p:nvCxnSpPr>
        <p:spPr>
          <a:xfrm>
            <a:off x="253999" y="5206774"/>
            <a:ext cx="8509860" cy="862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8"/>
          <p:cNvSpPr txBox="1"/>
          <p:nvPr/>
        </p:nvSpPr>
        <p:spPr>
          <a:xfrm>
            <a:off x="3044425" y="5309620"/>
            <a:ext cx="2929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Decrease</a:t>
            </a:r>
            <a:r>
              <a:rPr lang="fr-FR" b="1" dirty="0" smtClean="0"/>
              <a:t> </a:t>
            </a:r>
            <a:r>
              <a:rPr lang="fr-FR" b="1" dirty="0" err="1" smtClean="0"/>
              <a:t>available</a:t>
            </a:r>
            <a:r>
              <a:rPr lang="fr-FR" b="1" dirty="0" smtClean="0"/>
              <a:t> </a:t>
            </a:r>
            <a:r>
              <a:rPr lang="fr-FR" b="1" dirty="0" err="1" smtClean="0"/>
              <a:t>height</a:t>
            </a:r>
            <a:endParaRPr lang="fr-FR" b="1" dirty="0"/>
          </a:p>
        </p:txBody>
      </p:sp>
      <p:graphicFrame>
        <p:nvGraphicFramePr>
          <p:cNvPr id="3" name="Obje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29225201"/>
              </p:ext>
            </p:extLst>
          </p:nvPr>
        </p:nvGraphicFramePr>
        <p:xfrm>
          <a:off x="2330575" y="2544662"/>
          <a:ext cx="3110728" cy="23268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8742" name="Visio" r:id="rId5" imgW="7143904" imgH="5343623" progId="Visio.Drawing.15">
                  <p:embed/>
                </p:oleObj>
              </mc:Choice>
              <mc:Fallback>
                <p:oleObj name="Visio" r:id="rId5" imgW="7143904" imgH="5343623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330575" y="2544662"/>
                        <a:ext cx="3110728" cy="232682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09146601"/>
              </p:ext>
            </p:extLst>
          </p:nvPr>
        </p:nvGraphicFramePr>
        <p:xfrm>
          <a:off x="5815451" y="2550609"/>
          <a:ext cx="3133134" cy="23435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8743" name="Visio" r:id="rId8" imgW="7143904" imgH="5343623" progId="Visio.Drawing.15">
                  <p:embed/>
                </p:oleObj>
              </mc:Choice>
              <mc:Fallback>
                <p:oleObj name="Visio" r:id="rId8" imgW="7143904" imgH="5343623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815451" y="2550609"/>
                        <a:ext cx="3133134" cy="234358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" name="Groupe 4"/>
          <p:cNvGrpSpPr/>
          <p:nvPr/>
        </p:nvGrpSpPr>
        <p:grpSpPr>
          <a:xfrm>
            <a:off x="0" y="2565249"/>
            <a:ext cx="2249213" cy="2248055"/>
            <a:chOff x="1" y="2544662"/>
            <a:chExt cx="2307713" cy="2581276"/>
          </a:xfrm>
        </p:grpSpPr>
        <p:sp>
          <p:nvSpPr>
            <p:cNvPr id="10" name="ZoneTexte 9"/>
            <p:cNvSpPr txBox="1"/>
            <p:nvPr/>
          </p:nvSpPr>
          <p:spPr>
            <a:xfrm>
              <a:off x="1861640" y="2544662"/>
              <a:ext cx="4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s</a:t>
              </a:r>
              <a:r>
                <a:rPr lang="fr-FR" dirty="0" smtClean="0"/>
                <a:t>1</a:t>
              </a:r>
              <a:endParaRPr lang="fr-FR" dirty="0"/>
            </a:p>
          </p:txBody>
        </p:sp>
        <p:sp>
          <p:nvSpPr>
            <p:cNvPr id="11" name="ZoneTexte 10"/>
            <p:cNvSpPr txBox="1"/>
            <p:nvPr/>
          </p:nvSpPr>
          <p:spPr>
            <a:xfrm>
              <a:off x="1871526" y="3074546"/>
              <a:ext cx="4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s</a:t>
              </a:r>
              <a:r>
                <a:rPr lang="fr-FR" dirty="0"/>
                <a:t>2</a:t>
              </a:r>
            </a:p>
          </p:txBody>
        </p:sp>
        <p:sp>
          <p:nvSpPr>
            <p:cNvPr id="12" name="ZoneTexte 11"/>
            <p:cNvSpPr txBox="1"/>
            <p:nvPr/>
          </p:nvSpPr>
          <p:spPr>
            <a:xfrm>
              <a:off x="1861640" y="3604431"/>
              <a:ext cx="4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s</a:t>
              </a:r>
              <a:r>
                <a:rPr lang="fr-FR" dirty="0"/>
                <a:t>3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ZoneTexte 12"/>
                <p:cNvSpPr txBox="1"/>
                <p:nvPr/>
              </p:nvSpPr>
              <p:spPr>
                <a:xfrm rot="16200000">
                  <a:off x="-711124" y="3625119"/>
                  <a:ext cx="179158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dirty="0" smtClean="0"/>
                    <a:t>Hierarchy </a:t>
                  </a:r>
                  <a14:m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ℋ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3" name="ZoneTexte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-711124" y="3625119"/>
                  <a:ext cx="1791581" cy="369332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l="-8197" r="-24590" b="-2721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ZoneTexte 13"/>
            <p:cNvSpPr txBox="1"/>
            <p:nvPr/>
          </p:nvSpPr>
          <p:spPr>
            <a:xfrm>
              <a:off x="1861640" y="4180518"/>
              <a:ext cx="4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s</a:t>
              </a:r>
              <a:r>
                <a:rPr lang="fr-FR" dirty="0"/>
                <a:t>4</a:t>
              </a:r>
            </a:p>
          </p:txBody>
        </p:sp>
        <p:sp>
          <p:nvSpPr>
            <p:cNvPr id="15" name="ZoneTexte 14"/>
            <p:cNvSpPr txBox="1"/>
            <p:nvPr/>
          </p:nvSpPr>
          <p:spPr>
            <a:xfrm>
              <a:off x="1879392" y="4756606"/>
              <a:ext cx="4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s</a:t>
              </a:r>
              <a:r>
                <a:rPr lang="fr-FR" dirty="0"/>
                <a:t>5</a:t>
              </a:r>
            </a:p>
          </p:txBody>
        </p:sp>
        <p:cxnSp>
          <p:nvCxnSpPr>
            <p:cNvPr id="16" name="Connecteur droit avec flèche 15"/>
            <p:cNvCxnSpPr>
              <a:stCxn id="17" idx="3"/>
              <a:endCxn id="10" idx="1"/>
            </p:cNvCxnSpPr>
            <p:nvPr/>
          </p:nvCxnSpPr>
          <p:spPr>
            <a:xfrm flipV="1">
              <a:off x="1469858" y="2729328"/>
              <a:ext cx="391782" cy="52939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ZoneTexte 16"/>
            <p:cNvSpPr txBox="1"/>
            <p:nvPr/>
          </p:nvSpPr>
          <p:spPr>
            <a:xfrm>
              <a:off x="1041536" y="3074055"/>
              <a:ext cx="4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Sa</a:t>
              </a:r>
              <a:endParaRPr lang="fr-FR" dirty="0"/>
            </a:p>
          </p:txBody>
        </p:sp>
        <p:sp>
          <p:nvSpPr>
            <p:cNvPr id="18" name="ZoneTexte 17"/>
            <p:cNvSpPr txBox="1"/>
            <p:nvPr/>
          </p:nvSpPr>
          <p:spPr>
            <a:xfrm>
              <a:off x="1041536" y="4479742"/>
              <a:ext cx="4459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Sb</a:t>
              </a:r>
              <a:endParaRPr lang="fr-FR" dirty="0"/>
            </a:p>
          </p:txBody>
        </p:sp>
        <p:cxnSp>
          <p:nvCxnSpPr>
            <p:cNvPr id="19" name="Connecteur droit avec flèche 18"/>
            <p:cNvCxnSpPr>
              <a:stCxn id="17" idx="3"/>
              <a:endCxn id="11" idx="1"/>
            </p:cNvCxnSpPr>
            <p:nvPr/>
          </p:nvCxnSpPr>
          <p:spPr>
            <a:xfrm>
              <a:off x="1469858" y="3258721"/>
              <a:ext cx="401668" cy="49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cteur droit avec flèche 19"/>
            <p:cNvCxnSpPr>
              <a:stCxn id="17" idx="3"/>
              <a:endCxn id="12" idx="1"/>
            </p:cNvCxnSpPr>
            <p:nvPr/>
          </p:nvCxnSpPr>
          <p:spPr>
            <a:xfrm>
              <a:off x="1469858" y="3258721"/>
              <a:ext cx="391782" cy="53037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cteur droit avec flèche 20"/>
            <p:cNvCxnSpPr>
              <a:stCxn id="18" idx="3"/>
              <a:endCxn id="14" idx="1"/>
            </p:cNvCxnSpPr>
            <p:nvPr/>
          </p:nvCxnSpPr>
          <p:spPr>
            <a:xfrm flipV="1">
              <a:off x="1487492" y="4365184"/>
              <a:ext cx="374148" cy="29922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cteur droit avec flèche 21"/>
            <p:cNvCxnSpPr>
              <a:stCxn id="18" idx="3"/>
              <a:endCxn id="15" idx="1"/>
            </p:cNvCxnSpPr>
            <p:nvPr/>
          </p:nvCxnSpPr>
          <p:spPr>
            <a:xfrm>
              <a:off x="1487492" y="4664408"/>
              <a:ext cx="391900" cy="27686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ZoneTexte 22"/>
            <p:cNvSpPr txBox="1"/>
            <p:nvPr/>
          </p:nvSpPr>
          <p:spPr>
            <a:xfrm>
              <a:off x="473473" y="3699865"/>
              <a:ext cx="309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S</a:t>
              </a:r>
              <a:endParaRPr lang="fr-FR" dirty="0"/>
            </a:p>
          </p:txBody>
        </p:sp>
        <p:cxnSp>
          <p:nvCxnSpPr>
            <p:cNvPr id="24" name="Connecteur droit avec flèche 23"/>
            <p:cNvCxnSpPr>
              <a:stCxn id="23" idx="3"/>
              <a:endCxn id="17" idx="1"/>
            </p:cNvCxnSpPr>
            <p:nvPr/>
          </p:nvCxnSpPr>
          <p:spPr>
            <a:xfrm flipV="1">
              <a:off x="783173" y="3258721"/>
              <a:ext cx="258363" cy="62581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eur droit avec flèche 24"/>
            <p:cNvCxnSpPr>
              <a:stCxn id="23" idx="3"/>
              <a:endCxn id="18" idx="1"/>
            </p:cNvCxnSpPr>
            <p:nvPr/>
          </p:nvCxnSpPr>
          <p:spPr>
            <a:xfrm>
              <a:off x="783173" y="3884531"/>
              <a:ext cx="258363" cy="77987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ZoneTexte 25"/>
          <p:cNvSpPr txBox="1"/>
          <p:nvPr/>
        </p:nvSpPr>
        <p:spPr>
          <a:xfrm>
            <a:off x="2951540" y="6352144"/>
            <a:ext cx="65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/>
              <a:t>[D., Lamarche-Perrin, </a:t>
            </a:r>
            <a:r>
              <a:rPr lang="fr-FR" b="1" dirty="0" err="1" smtClean="0"/>
              <a:t>Schnorr</a:t>
            </a:r>
            <a:r>
              <a:rPr lang="fr-FR" b="1" dirty="0" smtClean="0"/>
              <a:t> et al., CLUSTER 2014]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304139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LU class C (700 </a:t>
            </a:r>
            <a:r>
              <a:rPr lang="fr-FR" dirty="0" err="1" smtClean="0"/>
              <a:t>processes</a:t>
            </a:r>
            <a:r>
              <a:rPr lang="fr-FR" dirty="0" smtClean="0"/>
              <a:t>) on G5K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55</a:t>
            </a:fld>
            <a:endParaRPr lang="fr-FR" dirty="0"/>
          </a:p>
        </p:txBody>
      </p:sp>
      <p:cxnSp>
        <p:nvCxnSpPr>
          <p:cNvPr id="37" name="Connecteur droit avec flèche 36"/>
          <p:cNvCxnSpPr/>
          <p:nvPr/>
        </p:nvCxnSpPr>
        <p:spPr>
          <a:xfrm>
            <a:off x="1114425" y="5372891"/>
            <a:ext cx="7610475" cy="250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ZoneTexte 39"/>
          <p:cNvSpPr txBox="1"/>
          <p:nvPr/>
        </p:nvSpPr>
        <p:spPr>
          <a:xfrm>
            <a:off x="1001713" y="5496540"/>
            <a:ext cx="482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0 s</a:t>
            </a:r>
            <a:endParaRPr lang="fr-FR" dirty="0"/>
          </a:p>
        </p:txBody>
      </p:sp>
      <p:sp>
        <p:nvSpPr>
          <p:cNvPr id="41" name="ZoneTexte 40"/>
          <p:cNvSpPr txBox="1"/>
          <p:nvPr/>
        </p:nvSpPr>
        <p:spPr>
          <a:xfrm>
            <a:off x="8215342" y="5496540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74 s</a:t>
            </a:r>
            <a:endParaRPr lang="fr-FR" dirty="0"/>
          </a:p>
        </p:txBody>
      </p:sp>
      <p:sp>
        <p:nvSpPr>
          <p:cNvPr id="42" name="ZoneTexte 41"/>
          <p:cNvSpPr txBox="1"/>
          <p:nvPr/>
        </p:nvSpPr>
        <p:spPr>
          <a:xfrm>
            <a:off x="4594561" y="5676444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Time</a:t>
            </a:r>
            <a:endParaRPr lang="fr-FR" dirty="0"/>
          </a:p>
        </p:txBody>
      </p:sp>
      <p:cxnSp>
        <p:nvCxnSpPr>
          <p:cNvPr id="48" name="Connecteur droit avec flèche 47"/>
          <p:cNvCxnSpPr/>
          <p:nvPr/>
        </p:nvCxnSpPr>
        <p:spPr>
          <a:xfrm flipV="1">
            <a:off x="930728" y="2409825"/>
            <a:ext cx="2722" cy="278688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ZoneTexte 49"/>
          <p:cNvSpPr txBox="1"/>
          <p:nvPr/>
        </p:nvSpPr>
        <p:spPr>
          <a:xfrm>
            <a:off x="608204" y="5012039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0</a:t>
            </a:r>
            <a:endParaRPr lang="fr-FR" dirty="0"/>
          </a:p>
        </p:txBody>
      </p:sp>
      <p:sp>
        <p:nvSpPr>
          <p:cNvPr id="51" name="ZoneTexte 50"/>
          <p:cNvSpPr txBox="1"/>
          <p:nvPr/>
        </p:nvSpPr>
        <p:spPr>
          <a:xfrm>
            <a:off x="324550" y="2225159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700</a:t>
            </a:r>
            <a:endParaRPr lang="fr-FR" dirty="0"/>
          </a:p>
        </p:txBody>
      </p:sp>
      <p:sp>
        <p:nvSpPr>
          <p:cNvPr id="52" name="ZoneTexte 51"/>
          <p:cNvSpPr txBox="1"/>
          <p:nvPr/>
        </p:nvSpPr>
        <p:spPr>
          <a:xfrm rot="16200000">
            <a:off x="-93107" y="3725651"/>
            <a:ext cx="1572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Activity</a:t>
            </a:r>
            <a:r>
              <a:rPr lang="fr-FR" dirty="0" smtClean="0"/>
              <a:t> Ratio</a:t>
            </a:r>
            <a:endParaRPr lang="fr-FR" dirty="0"/>
          </a:p>
        </p:txBody>
      </p:sp>
      <p:pic>
        <p:nvPicPr>
          <p:cNvPr id="53" name="Picture 4" descr="Capture d'écran de 2015-05-30 18:51:03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3" t="26499" r="28438" b="15723"/>
          <a:stretch/>
        </p:blipFill>
        <p:spPr bwMode="auto">
          <a:xfrm>
            <a:off x="1001713" y="2340516"/>
            <a:ext cx="7723187" cy="2971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4" name="Connecteur droit avec flèche 53"/>
          <p:cNvCxnSpPr/>
          <p:nvPr/>
        </p:nvCxnSpPr>
        <p:spPr>
          <a:xfrm flipH="1" flipV="1">
            <a:off x="2087266" y="4886326"/>
            <a:ext cx="90784" cy="105727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eur droit avec flèche 54"/>
          <p:cNvCxnSpPr/>
          <p:nvPr/>
        </p:nvCxnSpPr>
        <p:spPr>
          <a:xfrm>
            <a:off x="2371725" y="1861658"/>
            <a:ext cx="559683" cy="237696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cteur droit avec flèche 55"/>
          <p:cNvCxnSpPr/>
          <p:nvPr/>
        </p:nvCxnSpPr>
        <p:spPr>
          <a:xfrm flipH="1" flipV="1">
            <a:off x="6562726" y="4886326"/>
            <a:ext cx="685799" cy="7901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ZoneTexte 56"/>
          <p:cNvSpPr txBox="1"/>
          <p:nvPr/>
        </p:nvSpPr>
        <p:spPr>
          <a:xfrm>
            <a:off x="1671407" y="5943575"/>
            <a:ext cx="1034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MPI_init</a:t>
            </a:r>
            <a:endParaRPr lang="fr-FR" i="1" dirty="0"/>
          </a:p>
        </p:txBody>
      </p:sp>
      <p:sp>
        <p:nvSpPr>
          <p:cNvPr id="58" name="ZoneTexte 57"/>
          <p:cNvSpPr txBox="1"/>
          <p:nvPr/>
        </p:nvSpPr>
        <p:spPr>
          <a:xfrm>
            <a:off x="1243125" y="1492326"/>
            <a:ext cx="1688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MPI_Allreduce</a:t>
            </a:r>
            <a:endParaRPr lang="fr-FR" i="1" dirty="0"/>
          </a:p>
        </p:txBody>
      </p:sp>
      <p:sp>
        <p:nvSpPr>
          <p:cNvPr id="59" name="ZoneTexte 58"/>
          <p:cNvSpPr txBox="1"/>
          <p:nvPr/>
        </p:nvSpPr>
        <p:spPr>
          <a:xfrm>
            <a:off x="6790959" y="5682863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MPI_Recv</a:t>
            </a:r>
            <a:endParaRPr lang="fr-FR" i="1" dirty="0"/>
          </a:p>
        </p:txBody>
      </p:sp>
      <p:cxnSp>
        <p:nvCxnSpPr>
          <p:cNvPr id="65" name="Connecteur droit avec flèche 64"/>
          <p:cNvCxnSpPr/>
          <p:nvPr/>
        </p:nvCxnSpPr>
        <p:spPr>
          <a:xfrm flipH="1">
            <a:off x="5648325" y="2222587"/>
            <a:ext cx="541412" cy="36999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ZoneTexte 65"/>
          <p:cNvSpPr txBox="1"/>
          <p:nvPr/>
        </p:nvSpPr>
        <p:spPr>
          <a:xfrm>
            <a:off x="6189737" y="2002115"/>
            <a:ext cx="1149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MPI_Wait</a:t>
            </a:r>
            <a:endParaRPr lang="fr-FR" i="1" dirty="0"/>
          </a:p>
        </p:txBody>
      </p:sp>
      <p:cxnSp>
        <p:nvCxnSpPr>
          <p:cNvPr id="69" name="Connecteur droit avec flèche 68"/>
          <p:cNvCxnSpPr/>
          <p:nvPr/>
        </p:nvCxnSpPr>
        <p:spPr>
          <a:xfrm flipH="1">
            <a:off x="7211678" y="2326971"/>
            <a:ext cx="541412" cy="36999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ZoneTexte 69"/>
          <p:cNvSpPr txBox="1"/>
          <p:nvPr/>
        </p:nvSpPr>
        <p:spPr>
          <a:xfrm>
            <a:off x="7753090" y="2106499"/>
            <a:ext cx="1176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MPI_Send</a:t>
            </a:r>
            <a:endParaRPr lang="fr-FR" i="1" dirty="0"/>
          </a:p>
        </p:txBody>
      </p:sp>
    </p:spTree>
    <p:extLst>
      <p:ext uri="{BB962C8B-B14F-4D97-AF65-F5344CB8AC3E}">
        <p14:creationId xmlns:p14="http://schemas.microsoft.com/office/powerpoint/2010/main" val="3695810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LU class C (700 </a:t>
            </a:r>
            <a:r>
              <a:rPr lang="fr-FR" dirty="0" err="1" smtClean="0"/>
              <a:t>processes</a:t>
            </a:r>
            <a:r>
              <a:rPr lang="fr-FR" dirty="0" smtClean="0"/>
              <a:t>) on G5K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465" y="1308103"/>
            <a:ext cx="5230810" cy="5230810"/>
          </a:xfr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56</a:t>
            </a:fld>
            <a:endParaRPr lang="fr-FR" dirty="0"/>
          </a:p>
        </p:txBody>
      </p:sp>
      <p:sp>
        <p:nvSpPr>
          <p:cNvPr id="6" name="ZoneTexte 5"/>
          <p:cNvSpPr txBox="1"/>
          <p:nvPr/>
        </p:nvSpPr>
        <p:spPr>
          <a:xfrm>
            <a:off x="31750" y="3462895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Nancy</a:t>
            </a:r>
            <a:endParaRPr lang="fr-FR" b="1" dirty="0"/>
          </a:p>
        </p:txBody>
      </p:sp>
      <p:sp>
        <p:nvSpPr>
          <p:cNvPr id="7" name="ZoneTexte 6"/>
          <p:cNvSpPr txBox="1"/>
          <p:nvPr/>
        </p:nvSpPr>
        <p:spPr>
          <a:xfrm>
            <a:off x="1456607" y="1539031"/>
            <a:ext cx="1196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graphene</a:t>
            </a:r>
            <a:endParaRPr lang="fr-FR" b="1" dirty="0"/>
          </a:p>
        </p:txBody>
      </p:sp>
      <p:sp>
        <p:nvSpPr>
          <p:cNvPr id="8" name="ZoneTexte 7"/>
          <p:cNvSpPr txBox="1"/>
          <p:nvPr/>
        </p:nvSpPr>
        <p:spPr>
          <a:xfrm>
            <a:off x="1456607" y="2139291"/>
            <a:ext cx="1088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graphite</a:t>
            </a:r>
            <a:endParaRPr lang="fr-FR" b="1" dirty="0"/>
          </a:p>
        </p:txBody>
      </p:sp>
      <p:sp>
        <p:nvSpPr>
          <p:cNvPr id="9" name="ZoneTexte 8"/>
          <p:cNvSpPr txBox="1"/>
          <p:nvPr/>
        </p:nvSpPr>
        <p:spPr>
          <a:xfrm>
            <a:off x="1456607" y="4247821"/>
            <a:ext cx="93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griffon</a:t>
            </a:r>
            <a:endParaRPr lang="fr-FR" b="1" dirty="0"/>
          </a:p>
        </p:txBody>
      </p:sp>
      <p:cxnSp>
        <p:nvCxnSpPr>
          <p:cNvPr id="11" name="Connecteur droit avec flèche 10"/>
          <p:cNvCxnSpPr>
            <a:stCxn id="6" idx="3"/>
            <a:endCxn id="7" idx="1"/>
          </p:cNvCxnSpPr>
          <p:nvPr/>
        </p:nvCxnSpPr>
        <p:spPr>
          <a:xfrm flipV="1">
            <a:off x="857617" y="1723697"/>
            <a:ext cx="598990" cy="192386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avec flèche 12"/>
          <p:cNvCxnSpPr>
            <a:stCxn id="6" idx="3"/>
            <a:endCxn id="8" idx="1"/>
          </p:cNvCxnSpPr>
          <p:nvPr/>
        </p:nvCxnSpPr>
        <p:spPr>
          <a:xfrm flipV="1">
            <a:off x="857617" y="2323957"/>
            <a:ext cx="598990" cy="132360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>
            <a:stCxn id="6" idx="3"/>
            <a:endCxn id="9" idx="1"/>
          </p:cNvCxnSpPr>
          <p:nvPr/>
        </p:nvCxnSpPr>
        <p:spPr>
          <a:xfrm>
            <a:off x="857617" y="3647561"/>
            <a:ext cx="598990" cy="78492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17"/>
          <p:cNvCxnSpPr/>
          <p:nvPr/>
        </p:nvCxnSpPr>
        <p:spPr>
          <a:xfrm>
            <a:off x="2633532" y="1397876"/>
            <a:ext cx="0" cy="659524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18"/>
          <p:cNvCxnSpPr/>
          <p:nvPr/>
        </p:nvCxnSpPr>
        <p:spPr>
          <a:xfrm>
            <a:off x="2633532" y="2194560"/>
            <a:ext cx="0" cy="388620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/>
          <p:cNvCxnSpPr/>
          <p:nvPr/>
        </p:nvCxnSpPr>
        <p:spPr>
          <a:xfrm>
            <a:off x="2633532" y="2730515"/>
            <a:ext cx="0" cy="3685525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/>
          <p:cNvCxnSpPr/>
          <p:nvPr/>
        </p:nvCxnSpPr>
        <p:spPr>
          <a:xfrm flipV="1">
            <a:off x="2178050" y="5461000"/>
            <a:ext cx="914400" cy="4826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ZoneTexte 28"/>
          <p:cNvSpPr txBox="1"/>
          <p:nvPr/>
        </p:nvSpPr>
        <p:spPr>
          <a:xfrm>
            <a:off x="1145826" y="5771782"/>
            <a:ext cx="1034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MPI_init</a:t>
            </a:r>
            <a:endParaRPr lang="fr-FR" i="1" dirty="0"/>
          </a:p>
        </p:txBody>
      </p:sp>
      <p:sp>
        <p:nvSpPr>
          <p:cNvPr id="30" name="ZoneTexte 29"/>
          <p:cNvSpPr txBox="1"/>
          <p:nvPr/>
        </p:nvSpPr>
        <p:spPr>
          <a:xfrm>
            <a:off x="513635" y="5153489"/>
            <a:ext cx="1688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MPI_Allreduce</a:t>
            </a:r>
            <a:endParaRPr lang="fr-FR" i="1" dirty="0"/>
          </a:p>
        </p:txBody>
      </p:sp>
      <p:cxnSp>
        <p:nvCxnSpPr>
          <p:cNvPr id="31" name="Connecteur droit avec flèche 30"/>
          <p:cNvCxnSpPr/>
          <p:nvPr/>
        </p:nvCxnSpPr>
        <p:spPr>
          <a:xfrm flipV="1">
            <a:off x="2176332" y="4797776"/>
            <a:ext cx="1805118" cy="54442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ZoneTexte 32"/>
          <p:cNvSpPr txBox="1"/>
          <p:nvPr/>
        </p:nvSpPr>
        <p:spPr>
          <a:xfrm>
            <a:off x="7898275" y="5377050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MPI_Recv</a:t>
            </a:r>
            <a:endParaRPr lang="fr-FR" i="1" dirty="0"/>
          </a:p>
        </p:txBody>
      </p:sp>
      <p:cxnSp>
        <p:nvCxnSpPr>
          <p:cNvPr id="34" name="Connecteur droit avec flèche 33"/>
          <p:cNvCxnSpPr>
            <a:stCxn id="33" idx="1"/>
          </p:cNvCxnSpPr>
          <p:nvPr/>
        </p:nvCxnSpPr>
        <p:spPr>
          <a:xfrm flipH="1" flipV="1">
            <a:off x="6550358" y="5377050"/>
            <a:ext cx="1347917" cy="18466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avec flèche 36"/>
          <p:cNvCxnSpPr/>
          <p:nvPr/>
        </p:nvCxnSpPr>
        <p:spPr>
          <a:xfrm>
            <a:off x="2633532" y="6558513"/>
            <a:ext cx="5164268" cy="486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ZoneTexte 39"/>
          <p:cNvSpPr txBox="1"/>
          <p:nvPr/>
        </p:nvSpPr>
        <p:spPr>
          <a:xfrm>
            <a:off x="2506203" y="6570276"/>
            <a:ext cx="482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0 s</a:t>
            </a:r>
            <a:endParaRPr lang="fr-FR" dirty="0"/>
          </a:p>
        </p:txBody>
      </p:sp>
      <p:sp>
        <p:nvSpPr>
          <p:cNvPr id="41" name="ZoneTexte 40"/>
          <p:cNvSpPr txBox="1"/>
          <p:nvPr/>
        </p:nvSpPr>
        <p:spPr>
          <a:xfrm>
            <a:off x="7575751" y="6551612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74 s</a:t>
            </a:r>
            <a:endParaRPr lang="fr-FR" dirty="0"/>
          </a:p>
        </p:txBody>
      </p:sp>
      <p:sp>
        <p:nvSpPr>
          <p:cNvPr id="42" name="ZoneTexte 41"/>
          <p:cNvSpPr txBox="1"/>
          <p:nvPr/>
        </p:nvSpPr>
        <p:spPr>
          <a:xfrm>
            <a:off x="5041458" y="6570276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Time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13089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LU class C (700 </a:t>
            </a:r>
            <a:r>
              <a:rPr lang="fr-FR" dirty="0" err="1" smtClean="0"/>
              <a:t>processes</a:t>
            </a:r>
            <a:r>
              <a:rPr lang="fr-FR" dirty="0" smtClean="0"/>
              <a:t>) on G5K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465" y="1308103"/>
            <a:ext cx="5230810" cy="5230810"/>
          </a:xfr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57</a:t>
            </a:fld>
            <a:endParaRPr lang="fr-FR" dirty="0"/>
          </a:p>
        </p:txBody>
      </p:sp>
      <p:sp>
        <p:nvSpPr>
          <p:cNvPr id="6" name="ZoneTexte 5"/>
          <p:cNvSpPr txBox="1"/>
          <p:nvPr/>
        </p:nvSpPr>
        <p:spPr>
          <a:xfrm>
            <a:off x="31750" y="3462895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Nancy</a:t>
            </a:r>
            <a:endParaRPr lang="fr-FR" b="1" dirty="0"/>
          </a:p>
        </p:txBody>
      </p:sp>
      <p:sp>
        <p:nvSpPr>
          <p:cNvPr id="7" name="ZoneTexte 6"/>
          <p:cNvSpPr txBox="1"/>
          <p:nvPr/>
        </p:nvSpPr>
        <p:spPr>
          <a:xfrm>
            <a:off x="1456607" y="1539031"/>
            <a:ext cx="1196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graphene</a:t>
            </a:r>
            <a:endParaRPr lang="fr-FR" b="1" dirty="0"/>
          </a:p>
        </p:txBody>
      </p:sp>
      <p:sp>
        <p:nvSpPr>
          <p:cNvPr id="8" name="ZoneTexte 7"/>
          <p:cNvSpPr txBox="1"/>
          <p:nvPr/>
        </p:nvSpPr>
        <p:spPr>
          <a:xfrm>
            <a:off x="1456607" y="2139291"/>
            <a:ext cx="1088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graphite</a:t>
            </a:r>
            <a:endParaRPr lang="fr-FR" b="1" dirty="0"/>
          </a:p>
        </p:txBody>
      </p:sp>
      <p:sp>
        <p:nvSpPr>
          <p:cNvPr id="9" name="ZoneTexte 8"/>
          <p:cNvSpPr txBox="1"/>
          <p:nvPr/>
        </p:nvSpPr>
        <p:spPr>
          <a:xfrm>
            <a:off x="1456607" y="4247821"/>
            <a:ext cx="93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griffon</a:t>
            </a:r>
            <a:endParaRPr lang="fr-FR" b="1" dirty="0"/>
          </a:p>
        </p:txBody>
      </p:sp>
      <p:cxnSp>
        <p:nvCxnSpPr>
          <p:cNvPr id="11" name="Connecteur droit avec flèche 10"/>
          <p:cNvCxnSpPr>
            <a:stCxn id="6" idx="3"/>
            <a:endCxn id="7" idx="1"/>
          </p:cNvCxnSpPr>
          <p:nvPr/>
        </p:nvCxnSpPr>
        <p:spPr>
          <a:xfrm flipV="1">
            <a:off x="857617" y="1723697"/>
            <a:ext cx="598990" cy="192386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avec flèche 12"/>
          <p:cNvCxnSpPr>
            <a:stCxn id="6" idx="3"/>
            <a:endCxn id="8" idx="1"/>
          </p:cNvCxnSpPr>
          <p:nvPr/>
        </p:nvCxnSpPr>
        <p:spPr>
          <a:xfrm flipV="1">
            <a:off x="857617" y="2323957"/>
            <a:ext cx="598990" cy="132360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>
            <a:stCxn id="6" idx="3"/>
            <a:endCxn id="9" idx="1"/>
          </p:cNvCxnSpPr>
          <p:nvPr/>
        </p:nvCxnSpPr>
        <p:spPr>
          <a:xfrm>
            <a:off x="857617" y="3647561"/>
            <a:ext cx="598990" cy="78492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17"/>
          <p:cNvCxnSpPr/>
          <p:nvPr/>
        </p:nvCxnSpPr>
        <p:spPr>
          <a:xfrm>
            <a:off x="2633532" y="1397876"/>
            <a:ext cx="0" cy="659524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18"/>
          <p:cNvCxnSpPr/>
          <p:nvPr/>
        </p:nvCxnSpPr>
        <p:spPr>
          <a:xfrm>
            <a:off x="2633532" y="2194560"/>
            <a:ext cx="0" cy="388620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/>
          <p:cNvCxnSpPr/>
          <p:nvPr/>
        </p:nvCxnSpPr>
        <p:spPr>
          <a:xfrm>
            <a:off x="2633532" y="2730515"/>
            <a:ext cx="0" cy="3685525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/>
          <p:cNvCxnSpPr/>
          <p:nvPr/>
        </p:nvCxnSpPr>
        <p:spPr>
          <a:xfrm flipV="1">
            <a:off x="2178050" y="5461000"/>
            <a:ext cx="914400" cy="4826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ZoneTexte 28"/>
          <p:cNvSpPr txBox="1"/>
          <p:nvPr/>
        </p:nvSpPr>
        <p:spPr>
          <a:xfrm>
            <a:off x="1145826" y="5771782"/>
            <a:ext cx="1034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MPI_init</a:t>
            </a:r>
            <a:endParaRPr lang="fr-FR" i="1" dirty="0"/>
          </a:p>
        </p:txBody>
      </p:sp>
      <p:sp>
        <p:nvSpPr>
          <p:cNvPr id="30" name="ZoneTexte 29"/>
          <p:cNvSpPr txBox="1"/>
          <p:nvPr/>
        </p:nvSpPr>
        <p:spPr>
          <a:xfrm>
            <a:off x="513635" y="5153489"/>
            <a:ext cx="1688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MPI_Allreduce</a:t>
            </a:r>
            <a:endParaRPr lang="fr-FR" i="1" dirty="0"/>
          </a:p>
        </p:txBody>
      </p:sp>
      <p:cxnSp>
        <p:nvCxnSpPr>
          <p:cNvPr id="31" name="Connecteur droit avec flèche 30"/>
          <p:cNvCxnSpPr/>
          <p:nvPr/>
        </p:nvCxnSpPr>
        <p:spPr>
          <a:xfrm flipV="1">
            <a:off x="2176332" y="4797776"/>
            <a:ext cx="1805118" cy="54442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ZoneTexte 32"/>
          <p:cNvSpPr txBox="1"/>
          <p:nvPr/>
        </p:nvSpPr>
        <p:spPr>
          <a:xfrm>
            <a:off x="7898275" y="5377050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MPI_Recv</a:t>
            </a:r>
            <a:endParaRPr lang="fr-FR" i="1" dirty="0"/>
          </a:p>
        </p:txBody>
      </p:sp>
      <p:cxnSp>
        <p:nvCxnSpPr>
          <p:cNvPr id="34" name="Connecteur droit avec flèche 33"/>
          <p:cNvCxnSpPr>
            <a:stCxn id="33" idx="1"/>
          </p:cNvCxnSpPr>
          <p:nvPr/>
        </p:nvCxnSpPr>
        <p:spPr>
          <a:xfrm flipH="1" flipV="1">
            <a:off x="6550358" y="5377050"/>
            <a:ext cx="1347917" cy="18466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avec flèche 36"/>
          <p:cNvCxnSpPr/>
          <p:nvPr/>
        </p:nvCxnSpPr>
        <p:spPr>
          <a:xfrm>
            <a:off x="2633532" y="6558513"/>
            <a:ext cx="5164268" cy="486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ZoneTexte 39"/>
          <p:cNvSpPr txBox="1"/>
          <p:nvPr/>
        </p:nvSpPr>
        <p:spPr>
          <a:xfrm>
            <a:off x="2506203" y="6570276"/>
            <a:ext cx="482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0 s</a:t>
            </a:r>
            <a:endParaRPr lang="fr-FR" dirty="0"/>
          </a:p>
        </p:txBody>
      </p:sp>
      <p:sp>
        <p:nvSpPr>
          <p:cNvPr id="41" name="ZoneTexte 40"/>
          <p:cNvSpPr txBox="1"/>
          <p:nvPr/>
        </p:nvSpPr>
        <p:spPr>
          <a:xfrm>
            <a:off x="7575751" y="6551612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74 s</a:t>
            </a:r>
            <a:endParaRPr lang="fr-FR" dirty="0"/>
          </a:p>
        </p:txBody>
      </p:sp>
      <p:sp>
        <p:nvSpPr>
          <p:cNvPr id="42" name="ZoneTexte 41"/>
          <p:cNvSpPr txBox="1"/>
          <p:nvPr/>
        </p:nvSpPr>
        <p:spPr>
          <a:xfrm>
            <a:off x="5041458" y="6570276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Time</a:t>
            </a:r>
            <a:endParaRPr lang="fr-FR" dirty="0"/>
          </a:p>
        </p:txBody>
      </p:sp>
      <p:sp>
        <p:nvSpPr>
          <p:cNvPr id="25" name="Ellipse 24"/>
          <p:cNvSpPr/>
          <p:nvPr/>
        </p:nvSpPr>
        <p:spPr>
          <a:xfrm>
            <a:off x="4803341" y="2508622"/>
            <a:ext cx="935744" cy="4061653"/>
          </a:xfrm>
          <a:prstGeom prst="ellipse">
            <a:avLst/>
          </a:prstGeom>
          <a:noFill/>
          <a:ln w="635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0" name="Connecteur droit avec flèche 9"/>
          <p:cNvCxnSpPr/>
          <p:nvPr/>
        </p:nvCxnSpPr>
        <p:spPr>
          <a:xfrm flipH="1" flipV="1">
            <a:off x="5739086" y="3983421"/>
            <a:ext cx="2290817" cy="2644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ZoneTexte 2"/>
          <p:cNvSpPr txBox="1"/>
          <p:nvPr/>
        </p:nvSpPr>
        <p:spPr>
          <a:xfrm>
            <a:off x="6997258" y="4247821"/>
            <a:ext cx="2146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solidFill>
                  <a:srgbClr val="FF0000"/>
                </a:solidFill>
              </a:rPr>
              <a:t>Local perturbation</a:t>
            </a:r>
            <a:endParaRPr lang="fr-FR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845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LU class C (700 </a:t>
            </a:r>
            <a:r>
              <a:rPr lang="fr-FR" dirty="0" err="1" smtClean="0"/>
              <a:t>processes</a:t>
            </a:r>
            <a:r>
              <a:rPr lang="fr-FR" dirty="0" smtClean="0"/>
              <a:t>) on G5K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465" y="1308103"/>
            <a:ext cx="5230810" cy="5230810"/>
          </a:xfr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58</a:t>
            </a:fld>
            <a:endParaRPr lang="fr-FR" dirty="0"/>
          </a:p>
        </p:txBody>
      </p:sp>
      <p:sp>
        <p:nvSpPr>
          <p:cNvPr id="6" name="ZoneTexte 5"/>
          <p:cNvSpPr txBox="1"/>
          <p:nvPr/>
        </p:nvSpPr>
        <p:spPr>
          <a:xfrm>
            <a:off x="31750" y="3462895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Nancy</a:t>
            </a:r>
            <a:endParaRPr lang="fr-FR" b="1" dirty="0"/>
          </a:p>
        </p:txBody>
      </p:sp>
      <p:sp>
        <p:nvSpPr>
          <p:cNvPr id="7" name="ZoneTexte 6"/>
          <p:cNvSpPr txBox="1"/>
          <p:nvPr/>
        </p:nvSpPr>
        <p:spPr>
          <a:xfrm>
            <a:off x="1456607" y="1539031"/>
            <a:ext cx="1196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graphene</a:t>
            </a:r>
            <a:endParaRPr lang="fr-FR" b="1" dirty="0"/>
          </a:p>
        </p:txBody>
      </p:sp>
      <p:sp>
        <p:nvSpPr>
          <p:cNvPr id="8" name="ZoneTexte 7"/>
          <p:cNvSpPr txBox="1"/>
          <p:nvPr/>
        </p:nvSpPr>
        <p:spPr>
          <a:xfrm>
            <a:off x="1456607" y="2139291"/>
            <a:ext cx="1088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graphite</a:t>
            </a:r>
            <a:endParaRPr lang="fr-FR" b="1" dirty="0"/>
          </a:p>
        </p:txBody>
      </p:sp>
      <p:sp>
        <p:nvSpPr>
          <p:cNvPr id="9" name="ZoneTexte 8"/>
          <p:cNvSpPr txBox="1"/>
          <p:nvPr/>
        </p:nvSpPr>
        <p:spPr>
          <a:xfrm>
            <a:off x="1456607" y="4247821"/>
            <a:ext cx="93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griffon</a:t>
            </a:r>
            <a:endParaRPr lang="fr-FR" b="1" dirty="0"/>
          </a:p>
        </p:txBody>
      </p:sp>
      <p:cxnSp>
        <p:nvCxnSpPr>
          <p:cNvPr id="11" name="Connecteur droit avec flèche 10"/>
          <p:cNvCxnSpPr>
            <a:stCxn id="6" idx="3"/>
            <a:endCxn id="7" idx="1"/>
          </p:cNvCxnSpPr>
          <p:nvPr/>
        </p:nvCxnSpPr>
        <p:spPr>
          <a:xfrm flipV="1">
            <a:off x="857617" y="1723697"/>
            <a:ext cx="598990" cy="192386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avec flèche 12"/>
          <p:cNvCxnSpPr>
            <a:stCxn id="6" idx="3"/>
            <a:endCxn id="8" idx="1"/>
          </p:cNvCxnSpPr>
          <p:nvPr/>
        </p:nvCxnSpPr>
        <p:spPr>
          <a:xfrm flipV="1">
            <a:off x="857617" y="2323957"/>
            <a:ext cx="598990" cy="132360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>
            <a:stCxn id="6" idx="3"/>
            <a:endCxn id="9" idx="1"/>
          </p:cNvCxnSpPr>
          <p:nvPr/>
        </p:nvCxnSpPr>
        <p:spPr>
          <a:xfrm>
            <a:off x="857617" y="3647561"/>
            <a:ext cx="598990" cy="78492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17"/>
          <p:cNvCxnSpPr/>
          <p:nvPr/>
        </p:nvCxnSpPr>
        <p:spPr>
          <a:xfrm>
            <a:off x="2633532" y="1397876"/>
            <a:ext cx="0" cy="659524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18"/>
          <p:cNvCxnSpPr/>
          <p:nvPr/>
        </p:nvCxnSpPr>
        <p:spPr>
          <a:xfrm>
            <a:off x="2633532" y="2194560"/>
            <a:ext cx="0" cy="388620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/>
          <p:cNvCxnSpPr/>
          <p:nvPr/>
        </p:nvCxnSpPr>
        <p:spPr>
          <a:xfrm>
            <a:off x="2633532" y="2730515"/>
            <a:ext cx="0" cy="3685525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/>
          <p:cNvCxnSpPr/>
          <p:nvPr/>
        </p:nvCxnSpPr>
        <p:spPr>
          <a:xfrm flipV="1">
            <a:off x="2178050" y="5461000"/>
            <a:ext cx="914400" cy="4826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ZoneTexte 28"/>
          <p:cNvSpPr txBox="1"/>
          <p:nvPr/>
        </p:nvSpPr>
        <p:spPr>
          <a:xfrm>
            <a:off x="1145826" y="5771782"/>
            <a:ext cx="1034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MPI_init</a:t>
            </a:r>
            <a:endParaRPr lang="fr-FR" i="1" dirty="0"/>
          </a:p>
        </p:txBody>
      </p:sp>
      <p:sp>
        <p:nvSpPr>
          <p:cNvPr id="30" name="ZoneTexte 29"/>
          <p:cNvSpPr txBox="1"/>
          <p:nvPr/>
        </p:nvSpPr>
        <p:spPr>
          <a:xfrm>
            <a:off x="513635" y="5153489"/>
            <a:ext cx="1688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MPI_Allreduce</a:t>
            </a:r>
            <a:endParaRPr lang="fr-FR" i="1" dirty="0"/>
          </a:p>
        </p:txBody>
      </p:sp>
      <p:cxnSp>
        <p:nvCxnSpPr>
          <p:cNvPr id="31" name="Connecteur droit avec flèche 30"/>
          <p:cNvCxnSpPr/>
          <p:nvPr/>
        </p:nvCxnSpPr>
        <p:spPr>
          <a:xfrm flipV="1">
            <a:off x="2176332" y="4797776"/>
            <a:ext cx="1805118" cy="54442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ZoneTexte 32"/>
          <p:cNvSpPr txBox="1"/>
          <p:nvPr/>
        </p:nvSpPr>
        <p:spPr>
          <a:xfrm>
            <a:off x="7898275" y="5377050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MPI_Recv</a:t>
            </a:r>
            <a:endParaRPr lang="fr-FR" i="1" dirty="0"/>
          </a:p>
        </p:txBody>
      </p:sp>
      <p:cxnSp>
        <p:nvCxnSpPr>
          <p:cNvPr id="34" name="Connecteur droit avec flèche 33"/>
          <p:cNvCxnSpPr>
            <a:stCxn id="33" idx="1"/>
          </p:cNvCxnSpPr>
          <p:nvPr/>
        </p:nvCxnSpPr>
        <p:spPr>
          <a:xfrm flipH="1" flipV="1">
            <a:off x="6550358" y="5377050"/>
            <a:ext cx="1347917" cy="18466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avec flèche 36"/>
          <p:cNvCxnSpPr/>
          <p:nvPr/>
        </p:nvCxnSpPr>
        <p:spPr>
          <a:xfrm>
            <a:off x="2633532" y="6558513"/>
            <a:ext cx="5164268" cy="486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ZoneTexte 39"/>
          <p:cNvSpPr txBox="1"/>
          <p:nvPr/>
        </p:nvSpPr>
        <p:spPr>
          <a:xfrm>
            <a:off x="2506203" y="6570276"/>
            <a:ext cx="482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0 s</a:t>
            </a:r>
            <a:endParaRPr lang="fr-FR" dirty="0"/>
          </a:p>
        </p:txBody>
      </p:sp>
      <p:sp>
        <p:nvSpPr>
          <p:cNvPr id="41" name="ZoneTexte 40"/>
          <p:cNvSpPr txBox="1"/>
          <p:nvPr/>
        </p:nvSpPr>
        <p:spPr>
          <a:xfrm>
            <a:off x="7575751" y="6551612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74 s</a:t>
            </a:r>
            <a:endParaRPr lang="fr-FR" dirty="0"/>
          </a:p>
        </p:txBody>
      </p:sp>
      <p:sp>
        <p:nvSpPr>
          <p:cNvPr id="42" name="ZoneTexte 41"/>
          <p:cNvSpPr txBox="1"/>
          <p:nvPr/>
        </p:nvSpPr>
        <p:spPr>
          <a:xfrm>
            <a:off x="5041458" y="6570276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Time</a:t>
            </a:r>
            <a:endParaRPr lang="fr-FR" dirty="0"/>
          </a:p>
        </p:txBody>
      </p:sp>
      <p:sp>
        <p:nvSpPr>
          <p:cNvPr id="25" name="Ellipse 24"/>
          <p:cNvSpPr/>
          <p:nvPr/>
        </p:nvSpPr>
        <p:spPr>
          <a:xfrm>
            <a:off x="3870072" y="1918072"/>
            <a:ext cx="4150301" cy="812443"/>
          </a:xfrm>
          <a:prstGeom prst="ellipse">
            <a:avLst/>
          </a:prstGeom>
          <a:noFill/>
          <a:ln w="635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7" name="Connecteur droit avec flèche 26"/>
          <p:cNvCxnSpPr>
            <a:stCxn id="5" idx="3"/>
          </p:cNvCxnSpPr>
          <p:nvPr/>
        </p:nvCxnSpPr>
        <p:spPr>
          <a:xfrm flipH="1" flipV="1">
            <a:off x="6085491" y="2766372"/>
            <a:ext cx="1812784" cy="115713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ZoneTexte 2"/>
          <p:cNvSpPr txBox="1"/>
          <p:nvPr/>
        </p:nvSpPr>
        <p:spPr>
          <a:xfrm>
            <a:off x="7483367" y="3923508"/>
            <a:ext cx="16385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solidFill>
                  <a:srgbClr val="FF0000"/>
                </a:solidFill>
              </a:rPr>
              <a:t>Ethernet 10 G</a:t>
            </a:r>
          </a:p>
          <a:p>
            <a:r>
              <a:rPr lang="fr-FR" b="1" dirty="0" err="1">
                <a:solidFill>
                  <a:srgbClr val="FF0000"/>
                </a:solidFill>
              </a:rPr>
              <a:t>s</a:t>
            </a:r>
            <a:r>
              <a:rPr lang="fr-FR" b="1" dirty="0" err="1" smtClean="0">
                <a:solidFill>
                  <a:srgbClr val="FF0000"/>
                </a:solidFill>
              </a:rPr>
              <a:t>rv</a:t>
            </a:r>
            <a:r>
              <a:rPr lang="fr-FR" b="1" dirty="0" smtClean="0">
                <a:solidFill>
                  <a:srgbClr val="FF0000"/>
                </a:solidFill>
              </a:rPr>
              <a:t>/</a:t>
            </a:r>
            <a:r>
              <a:rPr lang="fr-FR" b="1" dirty="0" err="1" smtClean="0">
                <a:solidFill>
                  <a:srgbClr val="FF0000"/>
                </a:solidFill>
              </a:rPr>
              <a:t>srv_data</a:t>
            </a:r>
            <a:endParaRPr lang="fr-FR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54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LU class C (700 </a:t>
            </a:r>
            <a:r>
              <a:rPr lang="fr-FR" dirty="0" err="1" smtClean="0"/>
              <a:t>processes</a:t>
            </a:r>
            <a:r>
              <a:rPr lang="fr-FR" dirty="0" smtClean="0"/>
              <a:t>) on G5K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465" y="1308103"/>
            <a:ext cx="5230810" cy="5230810"/>
          </a:xfr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59</a:t>
            </a:fld>
            <a:endParaRPr lang="fr-FR" dirty="0"/>
          </a:p>
        </p:txBody>
      </p:sp>
      <p:sp>
        <p:nvSpPr>
          <p:cNvPr id="6" name="ZoneTexte 5"/>
          <p:cNvSpPr txBox="1"/>
          <p:nvPr/>
        </p:nvSpPr>
        <p:spPr>
          <a:xfrm>
            <a:off x="31750" y="3462895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Nancy</a:t>
            </a:r>
            <a:endParaRPr lang="fr-FR" b="1" dirty="0"/>
          </a:p>
        </p:txBody>
      </p:sp>
      <p:sp>
        <p:nvSpPr>
          <p:cNvPr id="7" name="ZoneTexte 6"/>
          <p:cNvSpPr txBox="1"/>
          <p:nvPr/>
        </p:nvSpPr>
        <p:spPr>
          <a:xfrm>
            <a:off x="1456607" y="1539031"/>
            <a:ext cx="1196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graphene</a:t>
            </a:r>
            <a:endParaRPr lang="fr-FR" b="1" dirty="0"/>
          </a:p>
        </p:txBody>
      </p:sp>
      <p:sp>
        <p:nvSpPr>
          <p:cNvPr id="8" name="ZoneTexte 7"/>
          <p:cNvSpPr txBox="1"/>
          <p:nvPr/>
        </p:nvSpPr>
        <p:spPr>
          <a:xfrm>
            <a:off x="1456607" y="2139291"/>
            <a:ext cx="1088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graphite</a:t>
            </a:r>
            <a:endParaRPr lang="fr-FR" b="1" dirty="0"/>
          </a:p>
        </p:txBody>
      </p:sp>
      <p:sp>
        <p:nvSpPr>
          <p:cNvPr id="9" name="ZoneTexte 8"/>
          <p:cNvSpPr txBox="1"/>
          <p:nvPr/>
        </p:nvSpPr>
        <p:spPr>
          <a:xfrm>
            <a:off x="1456607" y="4247821"/>
            <a:ext cx="93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griffon</a:t>
            </a:r>
            <a:endParaRPr lang="fr-FR" b="1" dirty="0"/>
          </a:p>
        </p:txBody>
      </p:sp>
      <p:cxnSp>
        <p:nvCxnSpPr>
          <p:cNvPr id="11" name="Connecteur droit avec flèche 10"/>
          <p:cNvCxnSpPr>
            <a:stCxn id="6" idx="3"/>
            <a:endCxn id="7" idx="1"/>
          </p:cNvCxnSpPr>
          <p:nvPr/>
        </p:nvCxnSpPr>
        <p:spPr>
          <a:xfrm flipV="1">
            <a:off x="857617" y="1723697"/>
            <a:ext cx="598990" cy="192386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avec flèche 12"/>
          <p:cNvCxnSpPr>
            <a:stCxn id="6" idx="3"/>
            <a:endCxn id="8" idx="1"/>
          </p:cNvCxnSpPr>
          <p:nvPr/>
        </p:nvCxnSpPr>
        <p:spPr>
          <a:xfrm flipV="1">
            <a:off x="857617" y="2323957"/>
            <a:ext cx="598990" cy="132360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>
            <a:stCxn id="6" idx="3"/>
            <a:endCxn id="9" idx="1"/>
          </p:cNvCxnSpPr>
          <p:nvPr/>
        </p:nvCxnSpPr>
        <p:spPr>
          <a:xfrm>
            <a:off x="857617" y="3647561"/>
            <a:ext cx="598990" cy="78492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17"/>
          <p:cNvCxnSpPr/>
          <p:nvPr/>
        </p:nvCxnSpPr>
        <p:spPr>
          <a:xfrm>
            <a:off x="2633532" y="1397876"/>
            <a:ext cx="0" cy="659524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18"/>
          <p:cNvCxnSpPr/>
          <p:nvPr/>
        </p:nvCxnSpPr>
        <p:spPr>
          <a:xfrm>
            <a:off x="2633532" y="2194560"/>
            <a:ext cx="0" cy="388620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/>
          <p:cNvCxnSpPr/>
          <p:nvPr/>
        </p:nvCxnSpPr>
        <p:spPr>
          <a:xfrm>
            <a:off x="2633532" y="2730515"/>
            <a:ext cx="0" cy="3685525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/>
          <p:cNvCxnSpPr/>
          <p:nvPr/>
        </p:nvCxnSpPr>
        <p:spPr>
          <a:xfrm flipV="1">
            <a:off x="2178050" y="5461000"/>
            <a:ext cx="914400" cy="4826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ZoneTexte 28"/>
          <p:cNvSpPr txBox="1"/>
          <p:nvPr/>
        </p:nvSpPr>
        <p:spPr>
          <a:xfrm>
            <a:off x="1145826" y="5771782"/>
            <a:ext cx="1034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MPI_init</a:t>
            </a:r>
            <a:endParaRPr lang="fr-FR" i="1" dirty="0"/>
          </a:p>
        </p:txBody>
      </p:sp>
      <p:sp>
        <p:nvSpPr>
          <p:cNvPr id="30" name="ZoneTexte 29"/>
          <p:cNvSpPr txBox="1"/>
          <p:nvPr/>
        </p:nvSpPr>
        <p:spPr>
          <a:xfrm>
            <a:off x="513635" y="5153489"/>
            <a:ext cx="1688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MPI_Allreduce</a:t>
            </a:r>
            <a:endParaRPr lang="fr-FR" i="1" dirty="0"/>
          </a:p>
        </p:txBody>
      </p:sp>
      <p:cxnSp>
        <p:nvCxnSpPr>
          <p:cNvPr id="31" name="Connecteur droit avec flèche 30"/>
          <p:cNvCxnSpPr/>
          <p:nvPr/>
        </p:nvCxnSpPr>
        <p:spPr>
          <a:xfrm flipV="1">
            <a:off x="2176332" y="4797776"/>
            <a:ext cx="1805118" cy="54442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ZoneTexte 32"/>
          <p:cNvSpPr txBox="1"/>
          <p:nvPr/>
        </p:nvSpPr>
        <p:spPr>
          <a:xfrm>
            <a:off x="7898275" y="5377050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MPI_Recv</a:t>
            </a:r>
            <a:endParaRPr lang="fr-FR" i="1" dirty="0"/>
          </a:p>
        </p:txBody>
      </p:sp>
      <p:cxnSp>
        <p:nvCxnSpPr>
          <p:cNvPr id="34" name="Connecteur droit avec flèche 33"/>
          <p:cNvCxnSpPr>
            <a:stCxn id="33" idx="1"/>
          </p:cNvCxnSpPr>
          <p:nvPr/>
        </p:nvCxnSpPr>
        <p:spPr>
          <a:xfrm flipH="1" flipV="1">
            <a:off x="6550358" y="5377050"/>
            <a:ext cx="1347917" cy="18466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avec flèche 36"/>
          <p:cNvCxnSpPr/>
          <p:nvPr/>
        </p:nvCxnSpPr>
        <p:spPr>
          <a:xfrm>
            <a:off x="2633532" y="6558513"/>
            <a:ext cx="5164268" cy="486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ZoneTexte 39"/>
          <p:cNvSpPr txBox="1"/>
          <p:nvPr/>
        </p:nvSpPr>
        <p:spPr>
          <a:xfrm>
            <a:off x="2506203" y="6570276"/>
            <a:ext cx="482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0 s</a:t>
            </a:r>
            <a:endParaRPr lang="fr-FR" dirty="0"/>
          </a:p>
        </p:txBody>
      </p:sp>
      <p:sp>
        <p:nvSpPr>
          <p:cNvPr id="41" name="ZoneTexte 40"/>
          <p:cNvSpPr txBox="1"/>
          <p:nvPr/>
        </p:nvSpPr>
        <p:spPr>
          <a:xfrm>
            <a:off x="7575751" y="6551612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74 s</a:t>
            </a:r>
            <a:endParaRPr lang="fr-FR" dirty="0"/>
          </a:p>
        </p:txBody>
      </p:sp>
      <p:sp>
        <p:nvSpPr>
          <p:cNvPr id="42" name="ZoneTexte 41"/>
          <p:cNvSpPr txBox="1"/>
          <p:nvPr/>
        </p:nvSpPr>
        <p:spPr>
          <a:xfrm>
            <a:off x="5041458" y="6570276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Time</a:t>
            </a:r>
            <a:endParaRPr lang="fr-FR" dirty="0"/>
          </a:p>
        </p:txBody>
      </p:sp>
      <p:sp>
        <p:nvSpPr>
          <p:cNvPr id="25" name="Ellipse 24"/>
          <p:cNvSpPr/>
          <p:nvPr/>
        </p:nvSpPr>
        <p:spPr>
          <a:xfrm>
            <a:off x="3870072" y="1308103"/>
            <a:ext cx="4150301" cy="812443"/>
          </a:xfrm>
          <a:prstGeom prst="ellipse">
            <a:avLst/>
          </a:prstGeom>
          <a:noFill/>
          <a:ln w="635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7" name="Connecteur droit avec flèche 26"/>
          <p:cNvCxnSpPr/>
          <p:nvPr/>
        </p:nvCxnSpPr>
        <p:spPr>
          <a:xfrm flipH="1" flipV="1">
            <a:off x="6059573" y="2151947"/>
            <a:ext cx="1812784" cy="115713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ZoneTexte 27"/>
          <p:cNvSpPr txBox="1"/>
          <p:nvPr/>
        </p:nvSpPr>
        <p:spPr>
          <a:xfrm>
            <a:off x="7457449" y="3309083"/>
            <a:ext cx="17123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>
                <a:solidFill>
                  <a:srgbClr val="FF0000"/>
                </a:solidFill>
              </a:rPr>
              <a:t>Homogeneous</a:t>
            </a:r>
            <a:endParaRPr lang="fr-FR" b="1" dirty="0" smtClean="0">
              <a:solidFill>
                <a:srgbClr val="FF0000"/>
              </a:solidFill>
            </a:endParaRPr>
          </a:p>
          <a:p>
            <a:pPr algn="ctr"/>
            <a:r>
              <a:rPr lang="fr-FR" b="1" dirty="0" err="1" smtClean="0">
                <a:solidFill>
                  <a:srgbClr val="FF0000"/>
                </a:solidFill>
              </a:rPr>
              <a:t>behavior</a:t>
            </a:r>
            <a:endParaRPr lang="fr-FR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0571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54000" y="365127"/>
            <a:ext cx="8890000" cy="942976"/>
          </a:xfrm>
        </p:spPr>
        <p:txBody>
          <a:bodyPr>
            <a:noAutofit/>
          </a:bodyPr>
          <a:lstStyle/>
          <a:p>
            <a:r>
              <a:rPr lang="fr-FR" sz="3200" dirty="0" smtClean="0"/>
              <a:t>How to </a:t>
            </a:r>
            <a:r>
              <a:rPr lang="fr-FR" sz="3200" dirty="0" err="1" smtClean="0"/>
              <a:t>find</a:t>
            </a:r>
            <a:r>
              <a:rPr lang="fr-FR" sz="3200" dirty="0" smtClean="0"/>
              <a:t> the sources of </a:t>
            </a:r>
            <a:r>
              <a:rPr lang="fr-FR" sz="3200" dirty="0" err="1" smtClean="0"/>
              <a:t>our</a:t>
            </a:r>
            <a:r>
              <a:rPr lang="fr-FR" sz="3200" dirty="0" smtClean="0"/>
              <a:t> perturbations?</a:t>
            </a:r>
            <a:endParaRPr lang="fr-FR" sz="32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6</a:t>
            </a:fld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576" y="1308103"/>
            <a:ext cx="8053917" cy="4714325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3063057" y="6125518"/>
            <a:ext cx="30909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 smtClean="0"/>
              <a:t>Only</a:t>
            </a:r>
            <a:r>
              <a:rPr lang="fr-FR" sz="2400" b="1" dirty="0" smtClean="0"/>
              <a:t> 20 000 </a:t>
            </a:r>
            <a:r>
              <a:rPr lang="fr-FR" sz="2400" b="1" dirty="0" err="1" smtClean="0"/>
              <a:t>events</a:t>
            </a:r>
            <a:r>
              <a:rPr lang="fr-FR" sz="2400" b="1" dirty="0" smtClean="0"/>
              <a:t> !</a:t>
            </a:r>
            <a:endParaRPr lang="fr-FR" sz="2400" b="1" dirty="0"/>
          </a:p>
        </p:txBody>
      </p:sp>
    </p:spTree>
    <p:extLst>
      <p:ext uri="{BB962C8B-B14F-4D97-AF65-F5344CB8AC3E}">
        <p14:creationId xmlns:p14="http://schemas.microsoft.com/office/powerpoint/2010/main" val="2702730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4800" b="1" dirty="0" err="1" smtClean="0"/>
              <a:t>Implementation</a:t>
            </a:r>
            <a:r>
              <a:rPr lang="fr-FR" sz="4800" b="1" dirty="0" smtClean="0"/>
              <a:t>:</a:t>
            </a:r>
            <a:br>
              <a:rPr lang="fr-FR" sz="4800" b="1" dirty="0" smtClean="0"/>
            </a:br>
            <a:r>
              <a:rPr lang="fr-FR" dirty="0" err="1" smtClean="0"/>
              <a:t>Ocelotl</a:t>
            </a:r>
            <a:r>
              <a:rPr lang="fr-FR" dirty="0" smtClean="0"/>
              <a:t> </a:t>
            </a:r>
            <a:r>
              <a:rPr lang="fr-FR" dirty="0" err="1" smtClean="0"/>
              <a:t>Analysis</a:t>
            </a:r>
            <a:r>
              <a:rPr lang="fr-FR" dirty="0" smtClean="0"/>
              <a:t> </a:t>
            </a:r>
            <a:r>
              <a:rPr lang="fr-FR" dirty="0" err="1" smtClean="0"/>
              <a:t>Tool</a:t>
            </a:r>
            <a:endParaRPr lang="fr-FR" sz="4800" b="1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5282" y="3166747"/>
            <a:ext cx="1383912" cy="256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02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Difficulties</a:t>
            </a:r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409700" y="2010833"/>
            <a:ext cx="7112001" cy="4140200"/>
          </a:xfrm>
        </p:spPr>
        <p:txBody>
          <a:bodyPr>
            <a:normAutofit/>
          </a:bodyPr>
          <a:lstStyle/>
          <a:p>
            <a:r>
              <a:rPr lang="fr-FR" b="1" dirty="0" smtClean="0"/>
              <a:t>Top down </a:t>
            </a:r>
            <a:r>
              <a:rPr lang="fr-FR" b="1" dirty="0" err="1" smtClean="0"/>
              <a:t>approach</a:t>
            </a:r>
            <a:r>
              <a:rPr lang="fr-FR" b="1" dirty="0" smtClean="0"/>
              <a:t>:</a:t>
            </a:r>
          </a:p>
          <a:p>
            <a:pPr marL="457200" lvl="1" indent="0">
              <a:buNone/>
            </a:pPr>
            <a:r>
              <a:rPr lang="fr-FR" dirty="0" err="1" smtClean="0">
                <a:solidFill>
                  <a:schemeClr val="accent6"/>
                </a:solidFill>
              </a:rPr>
              <a:t>Overview</a:t>
            </a:r>
            <a:endParaRPr lang="fr-FR" dirty="0" smtClean="0">
              <a:solidFill>
                <a:schemeClr val="accent6"/>
              </a:solidFill>
            </a:endParaRPr>
          </a:p>
          <a:p>
            <a:pPr marL="457200" lvl="1" indent="0">
              <a:buNone/>
            </a:pPr>
            <a:r>
              <a:rPr lang="fr-FR" dirty="0" smtClean="0">
                <a:solidFill>
                  <a:schemeClr val="accent6"/>
                </a:solidFill>
              </a:rPr>
              <a:t>Zoom</a:t>
            </a:r>
          </a:p>
          <a:p>
            <a:pPr marL="457200" lvl="1" indent="0">
              <a:buNone/>
            </a:pPr>
            <a:r>
              <a:rPr lang="fr-FR" dirty="0" err="1" smtClean="0">
                <a:solidFill>
                  <a:schemeClr val="accent6"/>
                </a:solidFill>
              </a:rPr>
              <a:t>Filter</a:t>
            </a:r>
            <a:endParaRPr lang="fr-FR" dirty="0" smtClean="0">
              <a:solidFill>
                <a:schemeClr val="accent6"/>
              </a:solidFill>
            </a:endParaRPr>
          </a:p>
          <a:p>
            <a:pPr marL="457200" lvl="1" indent="0">
              <a:buNone/>
            </a:pPr>
            <a:r>
              <a:rPr lang="fr-FR" dirty="0" err="1" smtClean="0">
                <a:solidFill>
                  <a:schemeClr val="accent6"/>
                </a:solidFill>
              </a:rPr>
              <a:t>Details</a:t>
            </a:r>
            <a:r>
              <a:rPr lang="fr-FR" dirty="0" smtClean="0">
                <a:solidFill>
                  <a:schemeClr val="accent6"/>
                </a:solidFill>
              </a:rPr>
              <a:t> on </a:t>
            </a:r>
            <a:r>
              <a:rPr lang="fr-FR" dirty="0" err="1" smtClean="0">
                <a:solidFill>
                  <a:schemeClr val="accent6"/>
                </a:solidFill>
              </a:rPr>
              <a:t>demand</a:t>
            </a:r>
            <a:endParaRPr lang="fr-FR" dirty="0" smtClean="0">
              <a:solidFill>
                <a:schemeClr val="accent6"/>
              </a:solidFill>
            </a:endParaRPr>
          </a:p>
          <a:p>
            <a:r>
              <a:rPr lang="fr-FR" b="1" dirty="0" smtClean="0"/>
              <a:t>Performance:</a:t>
            </a:r>
          </a:p>
          <a:p>
            <a:pPr lvl="1"/>
            <a:r>
              <a:rPr lang="fr-FR" dirty="0" err="1" smtClean="0">
                <a:solidFill>
                  <a:schemeClr val="accent6"/>
                </a:solidFill>
              </a:rPr>
              <a:t>Aggregation</a:t>
            </a:r>
            <a:r>
              <a:rPr lang="fr-FR" dirty="0" smtClean="0">
                <a:solidFill>
                  <a:schemeClr val="accent6"/>
                </a:solidFill>
              </a:rPr>
              <a:t> </a:t>
            </a:r>
            <a:r>
              <a:rPr lang="fr-FR" dirty="0" err="1" smtClean="0">
                <a:solidFill>
                  <a:schemeClr val="accent6"/>
                </a:solidFill>
              </a:rPr>
              <a:t>algorithm</a:t>
            </a:r>
            <a:endParaRPr lang="fr-FR" dirty="0" smtClean="0">
              <a:solidFill>
                <a:schemeClr val="accent6"/>
              </a:solidFill>
            </a:endParaRPr>
          </a:p>
          <a:p>
            <a:pPr lvl="1"/>
            <a:r>
              <a:rPr lang="fr-FR" dirty="0" err="1" smtClean="0"/>
              <a:t>Interactivity</a:t>
            </a:r>
            <a:endParaRPr lang="fr-FR" dirty="0" smtClean="0"/>
          </a:p>
          <a:p>
            <a:r>
              <a:rPr lang="fr-FR" b="1" dirty="0" err="1" smtClean="0"/>
              <a:t>Reusability</a:t>
            </a:r>
            <a:r>
              <a:rPr lang="fr-FR" b="1" dirty="0" smtClean="0"/>
              <a:t>/</a:t>
            </a:r>
            <a:r>
              <a:rPr lang="fr-FR" b="1" dirty="0" err="1" smtClean="0"/>
              <a:t>Extendability</a:t>
            </a:r>
            <a:endParaRPr lang="fr-FR" b="1" dirty="0" smtClean="0"/>
          </a:p>
          <a:p>
            <a:endParaRPr lang="fr-FR" b="1" dirty="0"/>
          </a:p>
          <a:p>
            <a:endParaRPr lang="fr-FR" b="1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61</a:t>
            </a:fld>
            <a:endParaRPr lang="fr-FR" dirty="0"/>
          </a:p>
        </p:txBody>
      </p:sp>
      <p:pic>
        <p:nvPicPr>
          <p:cNvPr id="5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2543012"/>
            <a:ext cx="299480" cy="311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3010" y="4591634"/>
            <a:ext cx="299480" cy="311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e 7"/>
          <p:cNvGrpSpPr/>
          <p:nvPr/>
        </p:nvGrpSpPr>
        <p:grpSpPr>
          <a:xfrm>
            <a:off x="900605" y="2476500"/>
            <a:ext cx="509095" cy="1604433"/>
            <a:chOff x="1505312" y="4079109"/>
            <a:chExt cx="1306282" cy="4400477"/>
          </a:xfrm>
        </p:grpSpPr>
        <p:pic>
          <p:nvPicPr>
            <p:cNvPr id="9" name="Picture 6" descr="eye ico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05312" y="4079109"/>
              <a:ext cx="1219200" cy="1219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2" descr="in, zoom ico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9475" y="5298310"/>
              <a:ext cx="1045037" cy="10450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4" descr="filter icon"/>
            <p:cNvPicPr>
              <a:picLocks noChangeAspect="1" noChangeArrowheads="1"/>
            </p:cNvPicPr>
            <p:nvPr/>
          </p:nvPicPr>
          <p:blipFill>
            <a:blip r:embed="rId5" cstate="print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92394" y="6455749"/>
              <a:ext cx="1219200" cy="10096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6" descr="list icon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92394" y="7260384"/>
              <a:ext cx="1219200" cy="1219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4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1300" y="3305868"/>
            <a:ext cx="299480" cy="311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8637" y="2921026"/>
            <a:ext cx="299480" cy="311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8350" y="3729026"/>
            <a:ext cx="299480" cy="311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4384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Ocelotl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62</a:t>
            </a:fld>
            <a:endParaRPr lang="fr-FR" dirty="0"/>
          </a:p>
        </p:txBody>
      </p:sp>
      <p:graphicFrame>
        <p:nvGraphicFramePr>
          <p:cNvPr id="8" name="Obje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07000489"/>
              </p:ext>
            </p:extLst>
          </p:nvPr>
        </p:nvGraphicFramePr>
        <p:xfrm>
          <a:off x="254000" y="1487491"/>
          <a:ext cx="8643597" cy="48181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441" name="Visio" r:id="rId5" imgW="7381893" imgH="4114800" progId="Visio.Drawing.15">
                  <p:embed/>
                </p:oleObj>
              </mc:Choice>
              <mc:Fallback>
                <p:oleObj name="Visio" r:id="rId5" imgW="7381893" imgH="411480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54000" y="1487491"/>
                        <a:ext cx="8643597" cy="48181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9149" name="Picture 237" descr="http://www.google.fr/url?source=imglanding&amp;ct=img&amp;q=http://3.bp.blogspot.com/-42CAxs1afEE/UzTBaQWFz2I/AAAAAAAAAbk/7bTiTdIKhgk/s1600/C++-unofficial.sh-600x600.png&amp;sa=X&amp;ei=DFNsVfHGNILyUPSegJAL&amp;ved=0CAkQ8wc&amp;usg=AFQjCNEhEEwdInsp1dB5jD5M76EjqngfPw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0628" y="4530065"/>
            <a:ext cx="624467" cy="624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784" y="1592936"/>
            <a:ext cx="560881" cy="566977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6459" y="1592936"/>
            <a:ext cx="560881" cy="566977"/>
          </a:xfrm>
          <a:prstGeom prst="rect">
            <a:avLst/>
          </a:prstGeom>
        </p:spPr>
      </p:pic>
      <p:sp>
        <p:nvSpPr>
          <p:cNvPr id="10" name="ZoneTexte 9"/>
          <p:cNvSpPr txBox="1"/>
          <p:nvPr/>
        </p:nvSpPr>
        <p:spPr>
          <a:xfrm>
            <a:off x="5500637" y="6484987"/>
            <a:ext cx="4597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/>
              <a:t>[D., Pagano et al., HPCS 14]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142794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Ocelotl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63</a:t>
            </a:fld>
            <a:endParaRPr lang="fr-FR"/>
          </a:p>
        </p:txBody>
      </p:sp>
      <p:graphicFrame>
        <p:nvGraphicFramePr>
          <p:cNvPr id="8" name="Objet 7"/>
          <p:cNvGraphicFramePr>
            <a:graphicFrameLocks noChangeAspect="1"/>
          </p:cNvGraphicFramePr>
          <p:nvPr>
            <p:extLst/>
          </p:nvPr>
        </p:nvGraphicFramePr>
        <p:xfrm>
          <a:off x="254000" y="1487491"/>
          <a:ext cx="8643597" cy="48181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021" name="Visio" r:id="rId5" imgW="7381893" imgH="4114800" progId="Visio.Drawing.15">
                  <p:embed/>
                </p:oleObj>
              </mc:Choice>
              <mc:Fallback>
                <p:oleObj name="Visio" r:id="rId5" imgW="7381893" imgH="411480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54000" y="1487491"/>
                        <a:ext cx="8643597" cy="48181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9149" name="Picture 237" descr="http://www.google.fr/url?source=imglanding&amp;ct=img&amp;q=http://3.bp.blogspot.com/-42CAxs1afEE/UzTBaQWFz2I/AAAAAAAAAbk/7bTiTdIKhgk/s1600/C++-unofficial.sh-600x600.png&amp;sa=X&amp;ei=DFNsVfHGNILyUPSegJAL&amp;ved=0CAkQ8wc&amp;usg=AFQjCNEhEEwdInsp1dB5jD5M76EjqngfPw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0628" y="4530065"/>
            <a:ext cx="624467" cy="624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784" y="1592936"/>
            <a:ext cx="560881" cy="566977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6459" y="1592936"/>
            <a:ext cx="560881" cy="56697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586459" y="3378200"/>
            <a:ext cx="6592342" cy="1041400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1" name="Connecteur droit avec flèche 10"/>
          <p:cNvCxnSpPr/>
          <p:nvPr/>
        </p:nvCxnSpPr>
        <p:spPr>
          <a:xfrm flipH="1">
            <a:off x="8077200" y="1016000"/>
            <a:ext cx="266700" cy="2349500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ZoneTexte 11"/>
          <p:cNvSpPr txBox="1"/>
          <p:nvPr/>
        </p:nvSpPr>
        <p:spPr>
          <a:xfrm>
            <a:off x="7212874" y="492780"/>
            <a:ext cx="15392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 smtClean="0">
                <a:solidFill>
                  <a:srgbClr val="FF0000"/>
                </a:solidFill>
              </a:rPr>
              <a:t>Plug-ins</a:t>
            </a:r>
            <a:endParaRPr lang="fr-FR" sz="2800" b="1" dirty="0">
              <a:solidFill>
                <a:srgbClr val="FF0000"/>
              </a:solidFill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5500637" y="6484987"/>
            <a:ext cx="4597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/>
              <a:t>[D., Pagano et al., HPCS 14]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662993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Ocelotl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64</a:t>
            </a:fld>
            <a:endParaRPr lang="fr-FR"/>
          </a:p>
        </p:txBody>
      </p:sp>
      <p:graphicFrame>
        <p:nvGraphicFramePr>
          <p:cNvPr id="8" name="Obje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8201013"/>
              </p:ext>
            </p:extLst>
          </p:nvPr>
        </p:nvGraphicFramePr>
        <p:xfrm>
          <a:off x="254000" y="1487491"/>
          <a:ext cx="8643597" cy="48181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066" name="Visio" r:id="rId5" imgW="7381893" imgH="4114800" progId="Visio.Drawing.15">
                  <p:embed/>
                </p:oleObj>
              </mc:Choice>
              <mc:Fallback>
                <p:oleObj name="Visio" r:id="rId5" imgW="7381893" imgH="411480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54000" y="1487491"/>
                        <a:ext cx="8643597" cy="48181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9149" name="Picture 237" descr="http://www.google.fr/url?source=imglanding&amp;ct=img&amp;q=http://3.bp.blogspot.com/-42CAxs1afEE/UzTBaQWFz2I/AAAAAAAAAbk/7bTiTdIKhgk/s1600/C++-unofficial.sh-600x600.png&amp;sa=X&amp;ei=DFNsVfHGNILyUPSegJAL&amp;ved=0CAkQ8wc&amp;usg=AFQjCNEhEEwdInsp1dB5jD5M76EjqngfPw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0628" y="4530065"/>
            <a:ext cx="624467" cy="624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784" y="1592936"/>
            <a:ext cx="560881" cy="566977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6459" y="1592936"/>
            <a:ext cx="560881" cy="56697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579541" y="4449336"/>
            <a:ext cx="1115554" cy="1326995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1" name="Connecteur droit avec flèche 10"/>
          <p:cNvCxnSpPr/>
          <p:nvPr/>
        </p:nvCxnSpPr>
        <p:spPr>
          <a:xfrm flipH="1">
            <a:off x="4449338" y="1016000"/>
            <a:ext cx="3222701" cy="3433336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ZoneTexte 11"/>
          <p:cNvSpPr txBox="1"/>
          <p:nvPr/>
        </p:nvSpPr>
        <p:spPr>
          <a:xfrm>
            <a:off x="6608540" y="492780"/>
            <a:ext cx="24497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 err="1" smtClean="0">
                <a:solidFill>
                  <a:srgbClr val="FF0000"/>
                </a:solidFill>
              </a:rPr>
              <a:t>Extern</a:t>
            </a:r>
            <a:r>
              <a:rPr lang="fr-FR" sz="2800" b="1" dirty="0" smtClean="0">
                <a:solidFill>
                  <a:srgbClr val="FF0000"/>
                </a:solidFill>
              </a:rPr>
              <a:t> </a:t>
            </a:r>
            <a:r>
              <a:rPr lang="fr-FR" sz="2800" b="1" dirty="0" err="1" smtClean="0">
                <a:solidFill>
                  <a:srgbClr val="FF0000"/>
                </a:solidFill>
              </a:rPr>
              <a:t>library</a:t>
            </a:r>
            <a:endParaRPr lang="fr-FR" sz="2800" b="1" dirty="0">
              <a:solidFill>
                <a:srgbClr val="FF0000"/>
              </a:solidFill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5500637" y="6484987"/>
            <a:ext cx="4597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/>
              <a:t>[D., Pagano et al., HPCS 14]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579411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Constrained</a:t>
            </a:r>
            <a:r>
              <a:rPr lang="fr-FR" dirty="0" smtClean="0"/>
              <a:t> zoom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65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5" y="1608494"/>
            <a:ext cx="573704" cy="573704"/>
          </a:xfrm>
          <a:prstGeom prst="rect">
            <a:avLst/>
          </a:prstGeom>
          <a:noFill/>
          <a:extLst/>
        </p:spPr>
      </p:pic>
      <p:pic>
        <p:nvPicPr>
          <p:cNvPr id="3074" name="Picture 2" descr="in, zoom icon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4072" y="3047659"/>
            <a:ext cx="491750" cy="491750"/>
          </a:xfrm>
          <a:prstGeom prst="rect">
            <a:avLst/>
          </a:prstGeom>
          <a:noFill/>
          <a:extLst/>
        </p:spPr>
      </p:pic>
      <p:pic>
        <p:nvPicPr>
          <p:cNvPr id="3076" name="Picture 4" descr="filter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4284616"/>
            <a:ext cx="573703" cy="475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list ic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5270920"/>
            <a:ext cx="573704" cy="5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lèche droite 5"/>
          <p:cNvSpPr/>
          <p:nvPr/>
        </p:nvSpPr>
        <p:spPr>
          <a:xfrm rot="5400000">
            <a:off x="6790305" y="3560756"/>
            <a:ext cx="4250190" cy="4572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8850" name="Picture 2" descr="Capture d'écran de 2015-05-30 18:51:38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71242"/>
            <a:ext cx="7886626" cy="4436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898" name="Picture 2" descr="Capture d'écran de 2015-05-30 18:56:58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571242"/>
            <a:ext cx="7886627" cy="4436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ZoneTexte 10"/>
          <p:cNvSpPr txBox="1"/>
          <p:nvPr/>
        </p:nvSpPr>
        <p:spPr>
          <a:xfrm>
            <a:off x="140725" y="6356351"/>
            <a:ext cx="4618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/>
              <a:t>[D., Corre, </a:t>
            </a:r>
            <a:r>
              <a:rPr lang="fr-FR" b="1" dirty="0" err="1" smtClean="0"/>
              <a:t>Schnorr</a:t>
            </a:r>
            <a:r>
              <a:rPr lang="fr-FR" b="1" dirty="0" smtClean="0"/>
              <a:t> et al., IPTW14]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987940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Constrained</a:t>
            </a:r>
            <a:r>
              <a:rPr lang="fr-FR" dirty="0" smtClean="0"/>
              <a:t> zoom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66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5" y="1608494"/>
            <a:ext cx="573704" cy="573704"/>
          </a:xfrm>
          <a:prstGeom prst="rect">
            <a:avLst/>
          </a:prstGeom>
          <a:noFill/>
          <a:extLst/>
        </p:spPr>
      </p:pic>
      <p:pic>
        <p:nvPicPr>
          <p:cNvPr id="3074" name="Picture 2" descr="in, zoom icon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4072" y="3047659"/>
            <a:ext cx="491750" cy="491750"/>
          </a:xfrm>
          <a:prstGeom prst="rect">
            <a:avLst/>
          </a:prstGeom>
          <a:noFill/>
          <a:extLst/>
        </p:spPr>
      </p:pic>
      <p:pic>
        <p:nvPicPr>
          <p:cNvPr id="3076" name="Picture 4" descr="filter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4284616"/>
            <a:ext cx="573703" cy="475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list ic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5270920"/>
            <a:ext cx="573704" cy="5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lèche droite 5"/>
          <p:cNvSpPr/>
          <p:nvPr/>
        </p:nvSpPr>
        <p:spPr>
          <a:xfrm rot="5400000">
            <a:off x="6790305" y="3560756"/>
            <a:ext cx="4250190" cy="4572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8850" name="Picture 2" descr="Capture d'écran de 2015-05-30 18:51:38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71242"/>
            <a:ext cx="7886626" cy="4436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898" name="Picture 2" descr="Capture d'écran de 2015-05-30 18:56:58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571242"/>
            <a:ext cx="7886627" cy="4436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22" name="Picture 2" descr="Capture d'écran de 2015-05-30 18:59:15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" y="1571241"/>
            <a:ext cx="7886628" cy="4436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5665076" y="2182198"/>
            <a:ext cx="2081048" cy="37181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7" name="Connecteur droit avec flèche 6"/>
          <p:cNvCxnSpPr/>
          <p:nvPr/>
        </p:nvCxnSpPr>
        <p:spPr>
          <a:xfrm flipH="1" flipV="1">
            <a:off x="6457950" y="2554015"/>
            <a:ext cx="1112375" cy="3584026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ZoneTexte 12"/>
          <p:cNvSpPr txBox="1"/>
          <p:nvPr/>
        </p:nvSpPr>
        <p:spPr>
          <a:xfrm>
            <a:off x="6061032" y="6194620"/>
            <a:ext cx="2850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>
                <a:solidFill>
                  <a:srgbClr val="FF0000"/>
                </a:solidFill>
              </a:rPr>
              <a:t>Keep</a:t>
            </a:r>
            <a:r>
              <a:rPr lang="fr-FR" b="1" dirty="0" smtClean="0">
                <a:solidFill>
                  <a:srgbClr val="FF0000"/>
                </a:solidFill>
              </a:rPr>
              <a:t> </a:t>
            </a:r>
            <a:r>
              <a:rPr lang="fr-FR" b="1" dirty="0" err="1" smtClean="0">
                <a:solidFill>
                  <a:srgbClr val="FF0000"/>
                </a:solidFill>
              </a:rPr>
              <a:t>track</a:t>
            </a:r>
            <a:r>
              <a:rPr lang="fr-FR" b="1" dirty="0" smtClean="0">
                <a:solidFill>
                  <a:srgbClr val="FF0000"/>
                </a:solidFill>
              </a:rPr>
              <a:t> of the </a:t>
            </a:r>
            <a:r>
              <a:rPr lang="fr-FR" b="1" dirty="0" err="1" smtClean="0">
                <a:solidFill>
                  <a:srgbClr val="FF0000"/>
                </a:solidFill>
              </a:rPr>
              <a:t>context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140725" y="6356351"/>
            <a:ext cx="4618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/>
              <a:t>[D., Corre, </a:t>
            </a:r>
            <a:r>
              <a:rPr lang="fr-FR" b="1" dirty="0" err="1" smtClean="0"/>
              <a:t>Schnorr</a:t>
            </a:r>
            <a:r>
              <a:rPr lang="fr-FR" b="1" dirty="0" smtClean="0"/>
              <a:t> et al., IPTW14]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996087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dirty="0" smtClean="0"/>
              <a:t>Content of </a:t>
            </a:r>
            <a:r>
              <a:rPr lang="fr-FR" dirty="0" err="1" smtClean="0"/>
              <a:t>visual</a:t>
            </a:r>
            <a:r>
              <a:rPr lang="fr-FR" dirty="0" smtClean="0"/>
              <a:t> </a:t>
            </a:r>
            <a:r>
              <a:rPr lang="fr-FR" dirty="0" err="1" smtClean="0"/>
              <a:t>aggregates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67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5" y="1608494"/>
            <a:ext cx="573704" cy="573704"/>
          </a:xfrm>
          <a:prstGeom prst="rect">
            <a:avLst/>
          </a:prstGeom>
          <a:noFill/>
          <a:extLst/>
        </p:spPr>
      </p:pic>
      <p:pic>
        <p:nvPicPr>
          <p:cNvPr id="3074" name="Picture 2" descr="in, zoom ic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4072" y="3047659"/>
            <a:ext cx="491750" cy="491750"/>
          </a:xfrm>
          <a:prstGeom prst="rect">
            <a:avLst/>
          </a:prstGeom>
          <a:noFill/>
          <a:extLst/>
        </p:spPr>
      </p:pic>
      <p:pic>
        <p:nvPicPr>
          <p:cNvPr id="3076" name="Picture 4" descr="filter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4284616"/>
            <a:ext cx="573703" cy="475098"/>
          </a:xfrm>
          <a:prstGeom prst="rect">
            <a:avLst/>
          </a:prstGeom>
          <a:noFill/>
          <a:extLst/>
        </p:spPr>
      </p:pic>
      <p:pic>
        <p:nvPicPr>
          <p:cNvPr id="3078" name="Picture 6" descr="list icon"/>
          <p:cNvPicPr>
            <a:picLocks noChangeAspect="1" noChangeArrowheads="1"/>
          </p:cNvPicPr>
          <p:nvPr/>
        </p:nvPicPr>
        <p:blipFill>
          <a:blip r:embed="rId6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5270920"/>
            <a:ext cx="573704" cy="573704"/>
          </a:xfrm>
          <a:prstGeom prst="rect">
            <a:avLst/>
          </a:prstGeom>
          <a:noFill/>
          <a:extLst/>
        </p:spPr>
      </p:pic>
      <p:sp>
        <p:nvSpPr>
          <p:cNvPr id="6" name="Flèche droite 5"/>
          <p:cNvSpPr/>
          <p:nvPr/>
        </p:nvSpPr>
        <p:spPr>
          <a:xfrm rot="5400000">
            <a:off x="6790305" y="3560756"/>
            <a:ext cx="4250190" cy="4572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23452"/>
            <a:ext cx="7939314" cy="5247391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3018970" y="3204660"/>
            <a:ext cx="313889" cy="215355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/>
          <p:cNvSpPr/>
          <p:nvPr/>
        </p:nvSpPr>
        <p:spPr>
          <a:xfrm>
            <a:off x="3443955" y="3939611"/>
            <a:ext cx="256374" cy="345005"/>
          </a:xfrm>
          <a:prstGeom prst="rect">
            <a:avLst/>
          </a:prstGeom>
          <a:solidFill>
            <a:srgbClr val="191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3" name="Connecteur droit avec flèche 12"/>
          <p:cNvCxnSpPr/>
          <p:nvPr/>
        </p:nvCxnSpPr>
        <p:spPr>
          <a:xfrm flipH="1">
            <a:off x="3332859" y="3708875"/>
            <a:ext cx="2743201" cy="427289"/>
          </a:xfrm>
          <a:prstGeom prst="straightConnector1">
            <a:avLst/>
          </a:prstGeom>
          <a:ln w="412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6096017" y="1308103"/>
            <a:ext cx="458607" cy="526274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/>
          <p:cNvSpPr txBox="1"/>
          <p:nvPr/>
        </p:nvSpPr>
        <p:spPr>
          <a:xfrm>
            <a:off x="140725" y="6356351"/>
            <a:ext cx="4618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/>
              <a:t>[D., Corre, </a:t>
            </a:r>
            <a:r>
              <a:rPr lang="fr-FR" b="1" dirty="0" err="1" smtClean="0"/>
              <a:t>Schnorr</a:t>
            </a:r>
            <a:r>
              <a:rPr lang="fr-FR" b="1" dirty="0" smtClean="0"/>
              <a:t> et al., IPTW14]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153883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How to </a:t>
            </a:r>
            <a:r>
              <a:rPr lang="fr-FR" dirty="0" err="1" smtClean="0"/>
              <a:t>improve</a:t>
            </a:r>
            <a:r>
              <a:rPr lang="fr-FR" dirty="0" smtClean="0"/>
              <a:t> performance?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68</a:t>
            </a:fld>
            <a:endParaRPr lang="fr-FR" dirty="0"/>
          </a:p>
        </p:txBody>
      </p:sp>
      <p:sp>
        <p:nvSpPr>
          <p:cNvPr id="9" name="AutoShape 2" descr="http://www.google.fr/url?source=imglanding&amp;ct=img&amp;q=http://www.iconarchive.com/download/i83503/custom-icon-design/mono-general-1/information.ico&amp;sa=X&amp;ei=p0BoVdLVIMGAU5vOgYAD&amp;ved=0CAkQ8wc&amp;usg=AFQjCNGO2t4CUtrpaZQp3x7hKRemTfkQcQ"/>
          <p:cNvSpPr>
            <a:spLocks noChangeAspect="1" noChangeArrowheads="1"/>
          </p:cNvSpPr>
          <p:nvPr/>
        </p:nvSpPr>
        <p:spPr bwMode="auto">
          <a:xfrm>
            <a:off x="-128905" y="-240665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grpSp>
        <p:nvGrpSpPr>
          <p:cNvPr id="12" name="Groupe 11"/>
          <p:cNvGrpSpPr/>
          <p:nvPr/>
        </p:nvGrpSpPr>
        <p:grpSpPr>
          <a:xfrm>
            <a:off x="838054" y="2054935"/>
            <a:ext cx="7540917" cy="4436353"/>
            <a:chOff x="405801" y="1696411"/>
            <a:chExt cx="8324247" cy="5010948"/>
          </a:xfrm>
        </p:grpSpPr>
        <p:pic>
          <p:nvPicPr>
            <p:cNvPr id="6" name="Picture 8" descr="microscope icon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3510" y="1696411"/>
              <a:ext cx="798276" cy="11205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8" descr="man, user icon"/>
            <p:cNvPicPr>
              <a:picLocks noChangeAspect="1" noChangeArrowheads="1"/>
            </p:cNvPicPr>
            <p:nvPr/>
          </p:nvPicPr>
          <p:blipFill>
            <a:blip r:embed="rId4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5738" y="4836523"/>
              <a:ext cx="1235922" cy="12359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" name="Connecteur droit avec flèche 2"/>
            <p:cNvCxnSpPr/>
            <p:nvPr/>
          </p:nvCxnSpPr>
          <p:spPr>
            <a:xfrm flipV="1">
              <a:off x="1594731" y="2357583"/>
              <a:ext cx="597841" cy="1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ZoneTexte 23"/>
            <p:cNvSpPr txBox="1"/>
            <p:nvPr/>
          </p:nvSpPr>
          <p:spPr>
            <a:xfrm>
              <a:off x="405801" y="3052360"/>
              <a:ext cx="1120820" cy="369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 smtClean="0"/>
                <a:t>Trace DB</a:t>
              </a:r>
              <a:endParaRPr lang="fr-FR" b="1" dirty="0"/>
            </a:p>
          </p:txBody>
        </p:sp>
        <p:sp>
          <p:nvSpPr>
            <p:cNvPr id="26" name="ZoneTexte 25"/>
            <p:cNvSpPr txBox="1"/>
            <p:nvPr/>
          </p:nvSpPr>
          <p:spPr>
            <a:xfrm>
              <a:off x="1740884" y="3044321"/>
              <a:ext cx="1860118" cy="4171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smtClean="0"/>
                <a:t>Trace Reading</a:t>
              </a:r>
              <a:endParaRPr lang="fr-FR" b="1" dirty="0"/>
            </a:p>
          </p:txBody>
        </p:sp>
        <p:pic>
          <p:nvPicPr>
            <p:cNvPr id="28" name="Picture 2" descr="http://www.scienceplug.com/wp-content/uploads/2013/12/icon_24022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93207" y="1748042"/>
              <a:ext cx="1230596" cy="12305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ZoneTexte 31"/>
            <p:cNvSpPr txBox="1"/>
            <p:nvPr/>
          </p:nvSpPr>
          <p:spPr>
            <a:xfrm>
              <a:off x="3601003" y="2929739"/>
              <a:ext cx="182453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Microscopic</a:t>
              </a:r>
              <a:endParaRPr lang="fr-FR" b="1" dirty="0" smtClean="0"/>
            </a:p>
            <a:p>
              <a:pPr algn="ctr"/>
              <a:r>
                <a:rPr lang="fr-FR" b="1" dirty="0" err="1" smtClean="0"/>
                <a:t>Representation</a:t>
              </a:r>
              <a:endParaRPr lang="fr-FR" b="1" dirty="0"/>
            </a:p>
          </p:txBody>
        </p:sp>
        <p:sp>
          <p:nvSpPr>
            <p:cNvPr id="44" name="ZoneTexte 43"/>
            <p:cNvSpPr txBox="1"/>
            <p:nvPr/>
          </p:nvSpPr>
          <p:spPr>
            <a:xfrm>
              <a:off x="1689190" y="6055177"/>
              <a:ext cx="182453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Macroscopic</a:t>
              </a:r>
              <a:endParaRPr lang="fr-FR" b="1" dirty="0" smtClean="0"/>
            </a:p>
            <a:p>
              <a:pPr algn="ctr"/>
              <a:r>
                <a:rPr lang="fr-FR" b="1" dirty="0" err="1" smtClean="0"/>
                <a:t>Representation</a:t>
              </a:r>
              <a:endParaRPr lang="fr-FR" b="1" dirty="0"/>
            </a:p>
          </p:txBody>
        </p:sp>
        <p:sp>
          <p:nvSpPr>
            <p:cNvPr id="45" name="ZoneTexte 44"/>
            <p:cNvSpPr txBox="1"/>
            <p:nvPr/>
          </p:nvSpPr>
          <p:spPr>
            <a:xfrm>
              <a:off x="600983" y="6144480"/>
              <a:ext cx="9829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Analyst</a:t>
              </a:r>
              <a:endParaRPr lang="fr-FR" b="1" dirty="0"/>
            </a:p>
          </p:txBody>
        </p:sp>
        <p:pic>
          <p:nvPicPr>
            <p:cNvPr id="47" name="Picture 4" descr="http://www.google.fr/url?source=imglanding&amp;ct=img&amp;q=https://cdn0.iconfinder.com/data/icons/glyph_set/160/globe_world_browser.png&amp;sa=X&amp;ei=4-RkVbXiOsj5UqTmgYgL&amp;ved=0CAkQ8wc&amp;usg=AFQjCNGfHdc9MV3URkqqz8-0bEkblmWwcA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81783" y="5009774"/>
              <a:ext cx="1274704" cy="12747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Image 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13367" y="1837753"/>
              <a:ext cx="1062844" cy="1025492"/>
            </a:xfrm>
            <a:prstGeom prst="rect">
              <a:avLst/>
            </a:prstGeom>
          </p:spPr>
        </p:pic>
        <p:pic>
          <p:nvPicPr>
            <p:cNvPr id="63492" name="Picture 4" descr="http://lofthou.se/wp-content/themes/lofthouse/img/template/build-icon.png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contrast="38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08364" y="5132983"/>
              <a:ext cx="911169" cy="9111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3494" name="Picture 6" descr="http://www.google.fr/url?source=imglanding&amp;ct=img&amp;q=https://cdn2.iconfinder.com/data/icons/windows-8-metro-style/512/scissors.png&amp;sa=X&amp;ei=hURoVceXJIbyUszAg6gE&amp;ved=0CAkQ8wc&amp;usg=AFQjCNEpVbWEt6RqAOM-v5Q6G240y_fGdg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82885" y="3452480"/>
              <a:ext cx="934288" cy="9342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6" descr="eye icon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21854" y="5255306"/>
              <a:ext cx="773302" cy="7733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ZoneTexte 37"/>
            <p:cNvSpPr txBox="1"/>
            <p:nvPr/>
          </p:nvSpPr>
          <p:spPr>
            <a:xfrm>
              <a:off x="6317173" y="1731786"/>
              <a:ext cx="118974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Quality</a:t>
              </a:r>
              <a:endParaRPr lang="fr-FR" b="1" dirty="0" smtClean="0"/>
            </a:p>
            <a:p>
              <a:pPr algn="ctr"/>
              <a:r>
                <a:rPr lang="fr-FR" b="1" dirty="0" err="1" smtClean="0"/>
                <a:t>Measures</a:t>
              </a:r>
              <a:endParaRPr lang="fr-FR" b="1" dirty="0"/>
            </a:p>
          </p:txBody>
        </p:sp>
        <p:sp>
          <p:nvSpPr>
            <p:cNvPr id="48" name="ZoneTexte 47"/>
            <p:cNvSpPr txBox="1"/>
            <p:nvPr/>
          </p:nvSpPr>
          <p:spPr>
            <a:xfrm>
              <a:off x="6196687" y="3733680"/>
              <a:ext cx="157126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smtClean="0"/>
                <a:t>Best </a:t>
              </a:r>
              <a:r>
                <a:rPr lang="fr-FR" b="1" dirty="0" err="1" smtClean="0"/>
                <a:t>Cut</a:t>
              </a:r>
              <a:endParaRPr lang="fr-FR" b="1" dirty="0" smtClean="0"/>
            </a:p>
            <a:p>
              <a:pPr algn="ctr"/>
              <a:r>
                <a:rPr lang="fr-FR" b="1" dirty="0" smtClean="0"/>
                <a:t>Computation</a:t>
              </a:r>
              <a:endParaRPr lang="fr-FR" b="1" dirty="0"/>
            </a:p>
          </p:txBody>
        </p:sp>
        <p:sp>
          <p:nvSpPr>
            <p:cNvPr id="49" name="ZoneTexte 48"/>
            <p:cNvSpPr txBox="1"/>
            <p:nvPr/>
          </p:nvSpPr>
          <p:spPr>
            <a:xfrm>
              <a:off x="6188712" y="5496116"/>
              <a:ext cx="157126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smtClean="0"/>
                <a:t>Partition</a:t>
              </a:r>
            </a:p>
            <a:p>
              <a:pPr algn="ctr"/>
              <a:r>
                <a:rPr lang="fr-FR" b="1" dirty="0" smtClean="0"/>
                <a:t>Computation</a:t>
              </a:r>
              <a:endParaRPr lang="fr-FR" b="1" dirty="0"/>
            </a:p>
          </p:txBody>
        </p:sp>
        <p:sp>
          <p:nvSpPr>
            <p:cNvPr id="50" name="ZoneTexte 49"/>
            <p:cNvSpPr txBox="1"/>
            <p:nvPr/>
          </p:nvSpPr>
          <p:spPr>
            <a:xfrm>
              <a:off x="3450211" y="6061028"/>
              <a:ext cx="157126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Visualization</a:t>
              </a:r>
              <a:endParaRPr lang="fr-FR" b="1" dirty="0" smtClean="0"/>
            </a:p>
            <a:p>
              <a:pPr algn="ctr"/>
              <a:r>
                <a:rPr lang="fr-FR" b="1" dirty="0" smtClean="0"/>
                <a:t>Technique</a:t>
              </a:r>
              <a:endParaRPr lang="fr-FR" b="1" dirty="0"/>
            </a:p>
          </p:txBody>
        </p:sp>
        <p:pic>
          <p:nvPicPr>
            <p:cNvPr id="39" name="Picture 10" descr="http://www.google.fr/url?source=imglanding&amp;ct=img&amp;q=https://cdn2.iconfinder.com/data/icons/windows-8-metro-style/128/database.png&amp;sa=X&amp;ei=X-FkVZa9LML-Urv5gOAO&amp;ved=0CAkQ8wc&amp;usg=AFQjCNGkmcs8dzqs71J701aqLJSait-exA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6987" y="1897268"/>
              <a:ext cx="906462" cy="9064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6" name="Picture 20" descr="http://www.google.fr/url?source=imglanding&amp;ct=img&amp;q=http://static1.squarespace.com/static/530f66d6e4b05207a038945b/t/544e7e4ae4b0cfe049008e57/1395765538381/profit+curve+icon.png&amp;sa=X&amp;ei=neJkVePIAYXnUtCegYAM&amp;ved=0CAkQ8wc&amp;usg=AFQjCNFNQZzr5Y53I2kLdW33IEY9SUtMEg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78604" y="2784928"/>
              <a:ext cx="936423" cy="6859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72" name="Connecteur droit avec flèche 71"/>
            <p:cNvCxnSpPr/>
            <p:nvPr/>
          </p:nvCxnSpPr>
          <p:spPr>
            <a:xfrm flipV="1">
              <a:off x="3108760" y="2352514"/>
              <a:ext cx="597841" cy="1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cteur droit avec flèche 72"/>
            <p:cNvCxnSpPr/>
            <p:nvPr/>
          </p:nvCxnSpPr>
          <p:spPr>
            <a:xfrm flipV="1">
              <a:off x="4727587" y="2351649"/>
              <a:ext cx="597841" cy="1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cteur droit avec flèche 75"/>
            <p:cNvCxnSpPr>
              <a:stCxn id="10" idx="2"/>
            </p:cNvCxnSpPr>
            <p:nvPr/>
          </p:nvCxnSpPr>
          <p:spPr>
            <a:xfrm flipH="1">
              <a:off x="5827115" y="2863245"/>
              <a:ext cx="17674" cy="589235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cteur droit avec flèche 78"/>
            <p:cNvCxnSpPr/>
            <p:nvPr/>
          </p:nvCxnSpPr>
          <p:spPr>
            <a:xfrm>
              <a:off x="6195177" y="2774872"/>
              <a:ext cx="503931" cy="365293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cteur droit avec flèche 39"/>
            <p:cNvCxnSpPr/>
            <p:nvPr/>
          </p:nvCxnSpPr>
          <p:spPr>
            <a:xfrm>
              <a:off x="5763948" y="4477284"/>
              <a:ext cx="0" cy="53249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cteur droit avec flèche 42"/>
            <p:cNvCxnSpPr/>
            <p:nvPr/>
          </p:nvCxnSpPr>
          <p:spPr>
            <a:xfrm flipH="1">
              <a:off x="4603465" y="5650982"/>
              <a:ext cx="648423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cteur droit avec flèche 53"/>
            <p:cNvCxnSpPr/>
            <p:nvPr/>
          </p:nvCxnSpPr>
          <p:spPr>
            <a:xfrm flipH="1">
              <a:off x="3180047" y="5650982"/>
              <a:ext cx="584813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cteur droit avec flèche 56"/>
            <p:cNvCxnSpPr/>
            <p:nvPr/>
          </p:nvCxnSpPr>
          <p:spPr>
            <a:xfrm flipH="1">
              <a:off x="1556583" y="5646469"/>
              <a:ext cx="635989" cy="9025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ZoneTexte 64"/>
            <p:cNvSpPr txBox="1"/>
            <p:nvPr/>
          </p:nvSpPr>
          <p:spPr>
            <a:xfrm>
              <a:off x="7715027" y="2806359"/>
              <a:ext cx="101502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Quality</a:t>
              </a:r>
              <a:r>
                <a:rPr lang="fr-FR" b="1" dirty="0" smtClean="0"/>
                <a:t> </a:t>
              </a:r>
            </a:p>
            <a:p>
              <a:pPr algn="ctr"/>
              <a:r>
                <a:rPr lang="fr-FR" b="1" dirty="0" err="1" smtClean="0"/>
                <a:t>Curves</a:t>
              </a:r>
              <a:endParaRPr lang="fr-FR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350035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>
          <a:xfrm>
            <a:off x="254000" y="365127"/>
            <a:ext cx="7332133" cy="942976"/>
          </a:xfrm>
        </p:spPr>
        <p:txBody>
          <a:bodyPr>
            <a:normAutofit fontScale="90000"/>
          </a:bodyPr>
          <a:lstStyle/>
          <a:p>
            <a:r>
              <a:rPr lang="fr-FR" dirty="0" err="1" smtClean="0"/>
              <a:t>Avoid</a:t>
            </a:r>
            <a:r>
              <a:rPr lang="fr-FR" dirty="0" smtClean="0"/>
              <a:t> </a:t>
            </a:r>
            <a:r>
              <a:rPr lang="fr-FR" dirty="0" err="1" smtClean="0"/>
              <a:t>useless</a:t>
            </a:r>
            <a:r>
              <a:rPr lang="fr-FR" dirty="0" smtClean="0"/>
              <a:t> </a:t>
            </a:r>
            <a:r>
              <a:rPr lang="fr-FR" dirty="0" err="1" smtClean="0"/>
              <a:t>recomputation</a:t>
            </a:r>
            <a:r>
              <a:rPr lang="fr-FR" dirty="0" smtClean="0"/>
              <a:t> </a:t>
            </a:r>
            <a:r>
              <a:rPr lang="fr-FR" dirty="0" err="1" smtClean="0"/>
              <a:t>during</a:t>
            </a:r>
            <a:r>
              <a:rPr lang="fr-FR" dirty="0" smtClean="0"/>
              <a:t> interaction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69</a:t>
            </a:fld>
            <a:endParaRPr lang="fr-FR" dirty="0"/>
          </a:p>
        </p:txBody>
      </p:sp>
      <p:sp>
        <p:nvSpPr>
          <p:cNvPr id="9" name="AutoShape 2" descr="http://www.google.fr/url?source=imglanding&amp;ct=img&amp;q=http://www.iconarchive.com/download/i83503/custom-icon-design/mono-general-1/information.ico&amp;sa=X&amp;ei=p0BoVdLVIMGAU5vOgYAD&amp;ved=0CAkQ8wc&amp;usg=AFQjCNGO2t4CUtrpaZQp3x7hKRemTfkQcQ"/>
          <p:cNvSpPr>
            <a:spLocks noChangeAspect="1" noChangeArrowheads="1"/>
          </p:cNvSpPr>
          <p:nvPr/>
        </p:nvSpPr>
        <p:spPr bwMode="auto">
          <a:xfrm>
            <a:off x="-128905" y="-240665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grpSp>
        <p:nvGrpSpPr>
          <p:cNvPr id="12" name="Groupe 11"/>
          <p:cNvGrpSpPr/>
          <p:nvPr/>
        </p:nvGrpSpPr>
        <p:grpSpPr>
          <a:xfrm>
            <a:off x="438150" y="2054935"/>
            <a:ext cx="7940821" cy="4436353"/>
            <a:chOff x="-35644" y="1696411"/>
            <a:chExt cx="8765692" cy="5010948"/>
          </a:xfrm>
        </p:grpSpPr>
        <p:pic>
          <p:nvPicPr>
            <p:cNvPr id="6" name="Picture 8" descr="microscope icon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3510" y="1696411"/>
              <a:ext cx="798276" cy="11205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8" descr="man, user icon"/>
            <p:cNvPicPr>
              <a:picLocks noChangeAspect="1" noChangeArrowheads="1"/>
            </p:cNvPicPr>
            <p:nvPr/>
          </p:nvPicPr>
          <p:blipFill>
            <a:blip r:embed="rId4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5738" y="4836523"/>
              <a:ext cx="1235922" cy="12359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" name="Connecteur droit avec flèche 2"/>
            <p:cNvCxnSpPr/>
            <p:nvPr/>
          </p:nvCxnSpPr>
          <p:spPr>
            <a:xfrm flipV="1">
              <a:off x="1594731" y="2357583"/>
              <a:ext cx="597841" cy="1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ZoneTexte 23"/>
            <p:cNvSpPr txBox="1"/>
            <p:nvPr/>
          </p:nvSpPr>
          <p:spPr>
            <a:xfrm>
              <a:off x="405801" y="3052360"/>
              <a:ext cx="1120820" cy="369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 smtClean="0"/>
                <a:t>Trace DB</a:t>
              </a:r>
              <a:endParaRPr lang="fr-FR" b="1" dirty="0"/>
            </a:p>
          </p:txBody>
        </p:sp>
        <p:pic>
          <p:nvPicPr>
            <p:cNvPr id="28" name="Picture 2" descr="http://www.scienceplug.com/wp-content/uploads/2013/12/icon_24022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93207" y="1748042"/>
              <a:ext cx="1230596" cy="12305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ZoneTexte 31"/>
            <p:cNvSpPr txBox="1"/>
            <p:nvPr/>
          </p:nvSpPr>
          <p:spPr>
            <a:xfrm>
              <a:off x="3601003" y="2929739"/>
              <a:ext cx="182453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Microscopic</a:t>
              </a:r>
              <a:endParaRPr lang="fr-FR" b="1" dirty="0" smtClean="0"/>
            </a:p>
            <a:p>
              <a:pPr algn="ctr"/>
              <a:r>
                <a:rPr lang="fr-FR" b="1" dirty="0" err="1" smtClean="0"/>
                <a:t>Representation</a:t>
              </a:r>
              <a:endParaRPr lang="fr-FR" b="1" dirty="0"/>
            </a:p>
          </p:txBody>
        </p:sp>
        <p:sp>
          <p:nvSpPr>
            <p:cNvPr id="44" name="ZoneTexte 43"/>
            <p:cNvSpPr txBox="1"/>
            <p:nvPr/>
          </p:nvSpPr>
          <p:spPr>
            <a:xfrm>
              <a:off x="1689190" y="6055177"/>
              <a:ext cx="182453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Macroscopic</a:t>
              </a:r>
              <a:endParaRPr lang="fr-FR" b="1" dirty="0" smtClean="0"/>
            </a:p>
            <a:p>
              <a:pPr algn="ctr"/>
              <a:r>
                <a:rPr lang="fr-FR" b="1" dirty="0" err="1" smtClean="0"/>
                <a:t>Representation</a:t>
              </a:r>
              <a:endParaRPr lang="fr-FR" b="1" dirty="0"/>
            </a:p>
          </p:txBody>
        </p:sp>
        <p:sp>
          <p:nvSpPr>
            <p:cNvPr id="45" name="ZoneTexte 44"/>
            <p:cNvSpPr txBox="1"/>
            <p:nvPr/>
          </p:nvSpPr>
          <p:spPr>
            <a:xfrm>
              <a:off x="600983" y="6144480"/>
              <a:ext cx="9829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Analyst</a:t>
              </a:r>
              <a:endParaRPr lang="fr-FR" b="1" dirty="0"/>
            </a:p>
          </p:txBody>
        </p:sp>
        <p:pic>
          <p:nvPicPr>
            <p:cNvPr id="47" name="Picture 4" descr="http://www.google.fr/url?source=imglanding&amp;ct=img&amp;q=https://cdn0.iconfinder.com/data/icons/glyph_set/160/globe_world_browser.png&amp;sa=X&amp;ei=4-RkVbXiOsj5UqTmgYgL&amp;ved=0CAkQ8wc&amp;usg=AFQjCNGfHdc9MV3URkqqz8-0bEkblmWwcA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81783" y="5009774"/>
              <a:ext cx="1274704" cy="12747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Image 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13367" y="1837753"/>
              <a:ext cx="1062844" cy="1025492"/>
            </a:xfrm>
            <a:prstGeom prst="rect">
              <a:avLst/>
            </a:prstGeom>
          </p:spPr>
        </p:pic>
        <p:pic>
          <p:nvPicPr>
            <p:cNvPr id="63492" name="Picture 4" descr="http://lofthou.se/wp-content/themes/lofthouse/img/template/build-icon.png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contrast="38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08364" y="5132983"/>
              <a:ext cx="911169" cy="9111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3494" name="Picture 6" descr="http://www.google.fr/url?source=imglanding&amp;ct=img&amp;q=https://cdn2.iconfinder.com/data/icons/windows-8-metro-style/512/scissors.png&amp;sa=X&amp;ei=hURoVceXJIbyUszAg6gE&amp;ved=0CAkQ8wc&amp;usg=AFQjCNEpVbWEt6RqAOM-v5Q6G240y_fGdg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82885" y="3452480"/>
              <a:ext cx="934288" cy="9342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6" descr="eye icon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21854" y="5255306"/>
              <a:ext cx="773302" cy="7733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ZoneTexte 37"/>
            <p:cNvSpPr txBox="1"/>
            <p:nvPr/>
          </p:nvSpPr>
          <p:spPr>
            <a:xfrm>
              <a:off x="6317173" y="1731786"/>
              <a:ext cx="118974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Quality</a:t>
              </a:r>
              <a:endParaRPr lang="fr-FR" b="1" dirty="0" smtClean="0"/>
            </a:p>
            <a:p>
              <a:pPr algn="ctr"/>
              <a:r>
                <a:rPr lang="fr-FR" b="1" dirty="0" err="1" smtClean="0"/>
                <a:t>Measures</a:t>
              </a:r>
              <a:endParaRPr lang="fr-FR" b="1" dirty="0"/>
            </a:p>
          </p:txBody>
        </p:sp>
        <p:sp>
          <p:nvSpPr>
            <p:cNvPr id="48" name="ZoneTexte 47"/>
            <p:cNvSpPr txBox="1"/>
            <p:nvPr/>
          </p:nvSpPr>
          <p:spPr>
            <a:xfrm>
              <a:off x="6196687" y="3733680"/>
              <a:ext cx="157126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smtClean="0"/>
                <a:t>Best </a:t>
              </a:r>
              <a:r>
                <a:rPr lang="fr-FR" b="1" dirty="0" err="1" smtClean="0"/>
                <a:t>Cut</a:t>
              </a:r>
              <a:endParaRPr lang="fr-FR" b="1" dirty="0" smtClean="0"/>
            </a:p>
            <a:p>
              <a:pPr algn="ctr"/>
              <a:r>
                <a:rPr lang="fr-FR" b="1" dirty="0" smtClean="0"/>
                <a:t>Computation</a:t>
              </a:r>
              <a:endParaRPr lang="fr-FR" b="1" dirty="0"/>
            </a:p>
          </p:txBody>
        </p:sp>
        <p:sp>
          <p:nvSpPr>
            <p:cNvPr id="49" name="ZoneTexte 48"/>
            <p:cNvSpPr txBox="1"/>
            <p:nvPr/>
          </p:nvSpPr>
          <p:spPr>
            <a:xfrm>
              <a:off x="6188712" y="5496116"/>
              <a:ext cx="157126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smtClean="0"/>
                <a:t>Partition</a:t>
              </a:r>
            </a:p>
            <a:p>
              <a:pPr algn="ctr"/>
              <a:r>
                <a:rPr lang="fr-FR" b="1" dirty="0" smtClean="0"/>
                <a:t>Computation</a:t>
              </a:r>
              <a:endParaRPr lang="fr-FR" b="1" dirty="0"/>
            </a:p>
          </p:txBody>
        </p:sp>
        <p:sp>
          <p:nvSpPr>
            <p:cNvPr id="50" name="ZoneTexte 49"/>
            <p:cNvSpPr txBox="1"/>
            <p:nvPr/>
          </p:nvSpPr>
          <p:spPr>
            <a:xfrm>
              <a:off x="3450211" y="6061028"/>
              <a:ext cx="157126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Visualization</a:t>
              </a:r>
              <a:endParaRPr lang="fr-FR" b="1" dirty="0" smtClean="0"/>
            </a:p>
            <a:p>
              <a:pPr algn="ctr"/>
              <a:r>
                <a:rPr lang="fr-FR" b="1" dirty="0" smtClean="0"/>
                <a:t>Technique</a:t>
              </a:r>
              <a:endParaRPr lang="fr-FR" b="1" dirty="0"/>
            </a:p>
          </p:txBody>
        </p:sp>
        <p:pic>
          <p:nvPicPr>
            <p:cNvPr id="39" name="Picture 10" descr="http://www.google.fr/url?source=imglanding&amp;ct=img&amp;q=https://cdn2.iconfinder.com/data/icons/windows-8-metro-style/128/database.png&amp;sa=X&amp;ei=X-FkVZa9LML-Urv5gOAO&amp;ved=0CAkQ8wc&amp;usg=AFQjCNGkmcs8dzqs71J701aqLJSait-exA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6987" y="1897268"/>
              <a:ext cx="906462" cy="9064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6" name="Picture 20" descr="http://www.google.fr/url?source=imglanding&amp;ct=img&amp;q=http://static1.squarespace.com/static/530f66d6e4b05207a038945b/t/544e7e4ae4b0cfe049008e57/1395765538381/profit+curve+icon.png&amp;sa=X&amp;ei=neJkVePIAYXnUtCegYAM&amp;ved=0CAkQ8wc&amp;usg=AFQjCNFNQZzr5Y53I2kLdW33IEY9SUtMEg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78604" y="2784928"/>
              <a:ext cx="936423" cy="6859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72" name="Connecteur droit avec flèche 71"/>
            <p:cNvCxnSpPr/>
            <p:nvPr/>
          </p:nvCxnSpPr>
          <p:spPr>
            <a:xfrm flipV="1">
              <a:off x="3108760" y="2352514"/>
              <a:ext cx="597841" cy="1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cteur droit avec flèche 72"/>
            <p:cNvCxnSpPr/>
            <p:nvPr/>
          </p:nvCxnSpPr>
          <p:spPr>
            <a:xfrm flipV="1">
              <a:off x="4727587" y="2351649"/>
              <a:ext cx="597841" cy="1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cteur droit avec flèche 75"/>
            <p:cNvCxnSpPr>
              <a:stCxn id="10" idx="2"/>
            </p:cNvCxnSpPr>
            <p:nvPr/>
          </p:nvCxnSpPr>
          <p:spPr>
            <a:xfrm flipH="1">
              <a:off x="5827115" y="2863245"/>
              <a:ext cx="17674" cy="589235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cteur droit avec flèche 78"/>
            <p:cNvCxnSpPr/>
            <p:nvPr/>
          </p:nvCxnSpPr>
          <p:spPr>
            <a:xfrm>
              <a:off x="6195177" y="2774872"/>
              <a:ext cx="503931" cy="365293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cteur droit avec flèche 39"/>
            <p:cNvCxnSpPr/>
            <p:nvPr/>
          </p:nvCxnSpPr>
          <p:spPr>
            <a:xfrm>
              <a:off x="5763948" y="4477284"/>
              <a:ext cx="0" cy="53249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cteur droit avec flèche 42"/>
            <p:cNvCxnSpPr/>
            <p:nvPr/>
          </p:nvCxnSpPr>
          <p:spPr>
            <a:xfrm flipH="1">
              <a:off x="4603465" y="5650982"/>
              <a:ext cx="648423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cteur droit avec flèche 53"/>
            <p:cNvCxnSpPr/>
            <p:nvPr/>
          </p:nvCxnSpPr>
          <p:spPr>
            <a:xfrm flipH="1">
              <a:off x="3180047" y="5650982"/>
              <a:ext cx="584813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cteur droit avec flèche 56"/>
            <p:cNvCxnSpPr/>
            <p:nvPr/>
          </p:nvCxnSpPr>
          <p:spPr>
            <a:xfrm flipH="1">
              <a:off x="1556583" y="5646469"/>
              <a:ext cx="635989" cy="9025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cteur droit avec flèche 33"/>
            <p:cNvCxnSpPr>
              <a:stCxn id="11" idx="0"/>
            </p:cNvCxnSpPr>
            <p:nvPr/>
          </p:nvCxnSpPr>
          <p:spPr>
            <a:xfrm rot="5400000" flipH="1" flipV="1">
              <a:off x="255606" y="3314322"/>
              <a:ext cx="2380295" cy="664108"/>
            </a:xfrm>
            <a:prstGeom prst="curvedConnector3">
              <a:avLst>
                <a:gd name="adj1" fmla="val 50000"/>
              </a:avLst>
            </a:prstGeom>
            <a:ln w="4445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necteur droit avec flèche 67"/>
            <p:cNvCxnSpPr/>
            <p:nvPr/>
          </p:nvCxnSpPr>
          <p:spPr>
            <a:xfrm flipV="1">
              <a:off x="1266099" y="3922654"/>
              <a:ext cx="3985789" cy="1066270"/>
            </a:xfrm>
            <a:prstGeom prst="curvedConnector3">
              <a:avLst>
                <a:gd name="adj1" fmla="val 33976"/>
              </a:avLst>
            </a:prstGeom>
            <a:ln w="4445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ZoneTexte 64"/>
            <p:cNvSpPr txBox="1"/>
            <p:nvPr/>
          </p:nvSpPr>
          <p:spPr>
            <a:xfrm>
              <a:off x="7715027" y="2806359"/>
              <a:ext cx="101502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Quality</a:t>
              </a:r>
              <a:r>
                <a:rPr lang="fr-FR" b="1" dirty="0" smtClean="0"/>
                <a:t> </a:t>
              </a:r>
            </a:p>
            <a:p>
              <a:pPr algn="ctr"/>
              <a:r>
                <a:rPr lang="fr-FR" b="1" dirty="0" err="1" smtClean="0"/>
                <a:t>Curves</a:t>
              </a:r>
              <a:endParaRPr lang="fr-FR" b="1" dirty="0"/>
            </a:p>
          </p:txBody>
        </p:sp>
        <p:sp>
          <p:nvSpPr>
            <p:cNvPr id="2" name="ZoneTexte 1"/>
            <p:cNvSpPr txBox="1"/>
            <p:nvPr/>
          </p:nvSpPr>
          <p:spPr>
            <a:xfrm>
              <a:off x="1925297" y="4259147"/>
              <a:ext cx="3326591" cy="52146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7030A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400" b="1" dirty="0" smtClean="0">
                  <a:solidFill>
                    <a:srgbClr val="7030A0"/>
                  </a:solidFill>
                </a:rPr>
                <a:t>Change </a:t>
              </a:r>
              <a:r>
                <a:rPr lang="fr-FR" sz="2400" b="1" dirty="0" err="1" smtClean="0">
                  <a:solidFill>
                    <a:srgbClr val="7030A0"/>
                  </a:solidFill>
                </a:rPr>
                <a:t>aggregation</a:t>
              </a:r>
              <a:endParaRPr lang="fr-FR" sz="2400" b="1" dirty="0">
                <a:solidFill>
                  <a:srgbClr val="7030A0"/>
                </a:solidFill>
              </a:endParaRPr>
            </a:p>
          </p:txBody>
        </p:sp>
        <p:sp>
          <p:nvSpPr>
            <p:cNvPr id="46" name="ZoneTexte 45"/>
            <p:cNvSpPr txBox="1"/>
            <p:nvPr/>
          </p:nvSpPr>
          <p:spPr>
            <a:xfrm>
              <a:off x="-35644" y="3641645"/>
              <a:ext cx="2065735" cy="52146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7030A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400" b="1" dirty="0" smtClean="0">
                  <a:solidFill>
                    <a:srgbClr val="7030A0"/>
                  </a:solidFill>
                </a:rPr>
                <a:t>Zoom, </a:t>
              </a:r>
              <a:r>
                <a:rPr lang="fr-FR" sz="2400" b="1" dirty="0" err="1" smtClean="0">
                  <a:solidFill>
                    <a:srgbClr val="7030A0"/>
                  </a:solidFill>
                </a:rPr>
                <a:t>filter</a:t>
              </a:r>
              <a:endParaRPr lang="fr-FR" sz="2400" b="1" dirty="0">
                <a:solidFill>
                  <a:srgbClr val="7030A0"/>
                </a:solidFill>
              </a:endParaRPr>
            </a:p>
          </p:txBody>
        </p:sp>
      </p:grpSp>
      <p:sp>
        <p:nvSpPr>
          <p:cNvPr id="42" name="ZoneTexte 41"/>
          <p:cNvSpPr txBox="1"/>
          <p:nvPr/>
        </p:nvSpPr>
        <p:spPr>
          <a:xfrm>
            <a:off x="2047503" y="3248283"/>
            <a:ext cx="1685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/>
              <a:t>Trace Reading</a:t>
            </a:r>
            <a:endParaRPr lang="fr-FR" b="1" dirty="0"/>
          </a:p>
        </p:txBody>
      </p:sp>
      <p:sp>
        <p:nvSpPr>
          <p:cNvPr id="41" name="ZoneTexte 40"/>
          <p:cNvSpPr txBox="1"/>
          <p:nvPr/>
        </p:nvSpPr>
        <p:spPr>
          <a:xfrm>
            <a:off x="4026925" y="6443465"/>
            <a:ext cx="4618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/>
              <a:t>[</a:t>
            </a:r>
            <a:r>
              <a:rPr lang="fr-FR" b="1" dirty="0" err="1" smtClean="0"/>
              <a:t>Dosimont</a:t>
            </a:r>
            <a:r>
              <a:rPr lang="fr-FR" b="1" dirty="0" smtClean="0"/>
              <a:t>, Corre, </a:t>
            </a:r>
            <a:r>
              <a:rPr lang="fr-FR" b="1" dirty="0" err="1" smtClean="0"/>
              <a:t>Schnorr</a:t>
            </a:r>
            <a:r>
              <a:rPr lang="fr-FR" b="1" dirty="0" smtClean="0"/>
              <a:t> et al., IPTW14]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516415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Analysis</a:t>
            </a:r>
            <a:r>
              <a:rPr lang="fr-FR" dirty="0" smtClean="0"/>
              <a:t> flow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7</a:t>
            </a:fld>
            <a:endParaRPr lang="fr-FR" dirty="0"/>
          </a:p>
        </p:txBody>
      </p:sp>
      <p:pic>
        <p:nvPicPr>
          <p:cNvPr id="7" name="Picture 8" descr="microscope icon"/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072" y="4268505"/>
            <a:ext cx="681774" cy="980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://www.google.fr/url?source=imglanding&amp;ct=img&amp;q=http://pixabay.com/static/uploads/photo/2013/03/30/00/09/operating-system-97849_640.png&amp;sa=X&amp;ei=eGNiVZPQLsmuU-bBgPgG&amp;ved=0CAkQ8wc&amp;usg=AFQjCNF2dkduYfG2Mr0__G1NciBHrQBKzw"/>
          <p:cNvPicPr>
            <a:picLocks noChangeAspect="1" noChangeArrowheads="1"/>
          </p:cNvPicPr>
          <p:nvPr/>
        </p:nvPicPr>
        <p:blipFill>
          <a:blip r:embed="rId4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995" y="1308103"/>
            <a:ext cx="1025668" cy="1105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Connecteur droit avec flèche 12"/>
          <p:cNvCxnSpPr/>
          <p:nvPr/>
        </p:nvCxnSpPr>
        <p:spPr>
          <a:xfrm>
            <a:off x="945650" y="2494480"/>
            <a:ext cx="0" cy="384968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/>
          <p:cNvCxnSpPr/>
          <p:nvPr/>
        </p:nvCxnSpPr>
        <p:spPr>
          <a:xfrm>
            <a:off x="934261" y="3816038"/>
            <a:ext cx="0" cy="384968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Espace réservé du contenu 2"/>
          <p:cNvSpPr txBox="1">
            <a:spLocks/>
          </p:cNvSpPr>
          <p:nvPr/>
        </p:nvSpPr>
        <p:spPr>
          <a:xfrm>
            <a:off x="1824420" y="4575307"/>
            <a:ext cx="6891020" cy="5175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400" b="1" dirty="0" err="1" smtClean="0"/>
              <a:t>Analysis</a:t>
            </a:r>
            <a:r>
              <a:rPr lang="fr-FR" sz="2400" b="1" dirty="0" smtClean="0"/>
              <a:t> technique</a:t>
            </a:r>
            <a:endParaRPr lang="fr-FR" sz="2400" i="1" dirty="0" smtClean="0"/>
          </a:p>
          <a:p>
            <a:pPr marL="0" indent="0">
              <a:buNone/>
            </a:pPr>
            <a:endParaRPr lang="fr-FR" sz="2400" i="1" dirty="0" smtClean="0"/>
          </a:p>
        </p:txBody>
      </p:sp>
      <p:sp>
        <p:nvSpPr>
          <p:cNvPr id="19" name="Ellipse 18"/>
          <p:cNvSpPr/>
          <p:nvPr/>
        </p:nvSpPr>
        <p:spPr>
          <a:xfrm>
            <a:off x="6505630" y="3856893"/>
            <a:ext cx="535757" cy="519864"/>
          </a:xfrm>
          <a:prstGeom prst="ellipse">
            <a:avLst/>
          </a:prstGeom>
          <a:solidFill>
            <a:schemeClr val="bg1"/>
          </a:solidFill>
          <a:ln w="825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b="1" dirty="0" smtClean="0">
                <a:solidFill>
                  <a:schemeClr val="tx1"/>
                </a:solidFill>
              </a:rPr>
              <a:t>A</a:t>
            </a:r>
            <a:endParaRPr lang="fr-FR" sz="3200" b="1" dirty="0">
              <a:solidFill>
                <a:schemeClr val="tx1"/>
              </a:solidFill>
            </a:endParaRPr>
          </a:p>
        </p:txBody>
      </p:sp>
      <p:pic>
        <p:nvPicPr>
          <p:cNvPr id="74756" name="Picture 4" descr="Pie Chart 2 icons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1738" y="3111490"/>
            <a:ext cx="584619" cy="584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Espace réservé du contenu 2"/>
          <p:cNvSpPr txBox="1">
            <a:spLocks/>
          </p:cNvSpPr>
          <p:nvPr/>
        </p:nvSpPr>
        <p:spPr>
          <a:xfrm>
            <a:off x="1824420" y="1516102"/>
            <a:ext cx="2642477" cy="93315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400" b="1" dirty="0" err="1"/>
              <a:t>C</a:t>
            </a:r>
            <a:r>
              <a:rPr lang="fr-FR" sz="2400" b="1" dirty="0" err="1" smtClean="0"/>
              <a:t>omplex</a:t>
            </a:r>
            <a:r>
              <a:rPr lang="fr-FR" sz="2400" b="1" dirty="0" smtClean="0"/>
              <a:t> system/</a:t>
            </a:r>
          </a:p>
          <a:p>
            <a:pPr marL="0" indent="0">
              <a:buNone/>
            </a:pPr>
            <a:r>
              <a:rPr lang="fr-FR" sz="2400" b="1" dirty="0" smtClean="0"/>
              <a:t>application</a:t>
            </a:r>
          </a:p>
        </p:txBody>
      </p:sp>
      <p:cxnSp>
        <p:nvCxnSpPr>
          <p:cNvPr id="23" name="Connecteur droit avec flèche 22"/>
          <p:cNvCxnSpPr/>
          <p:nvPr/>
        </p:nvCxnSpPr>
        <p:spPr>
          <a:xfrm flipV="1">
            <a:off x="4913286" y="3417297"/>
            <a:ext cx="1379126" cy="135602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/>
          <p:cNvCxnSpPr/>
          <p:nvPr/>
        </p:nvCxnSpPr>
        <p:spPr>
          <a:xfrm flipV="1">
            <a:off x="4913286" y="4177753"/>
            <a:ext cx="1379126" cy="65630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avec flèche 28"/>
          <p:cNvCxnSpPr/>
          <p:nvPr/>
        </p:nvCxnSpPr>
        <p:spPr>
          <a:xfrm>
            <a:off x="4913286" y="4908331"/>
            <a:ext cx="1344615" cy="2968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Espace réservé du contenu 2"/>
          <p:cNvSpPr txBox="1">
            <a:spLocks/>
          </p:cNvSpPr>
          <p:nvPr/>
        </p:nvSpPr>
        <p:spPr>
          <a:xfrm>
            <a:off x="7448618" y="3231239"/>
            <a:ext cx="2908159" cy="3855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800" b="1" dirty="0" err="1" smtClean="0"/>
              <a:t>Statistics</a:t>
            </a:r>
            <a:endParaRPr lang="fr-FR" sz="1800" b="1" dirty="0" smtClean="0"/>
          </a:p>
        </p:txBody>
      </p:sp>
      <p:sp>
        <p:nvSpPr>
          <p:cNvPr id="34" name="Espace réservé du contenu 2"/>
          <p:cNvSpPr txBox="1">
            <a:spLocks/>
          </p:cNvSpPr>
          <p:nvPr/>
        </p:nvSpPr>
        <p:spPr>
          <a:xfrm>
            <a:off x="7448617" y="3796444"/>
            <a:ext cx="2908159" cy="60025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fr-FR" sz="1800" b="1" dirty="0" err="1" smtClean="0"/>
              <a:t>Automatic</a:t>
            </a:r>
            <a:r>
              <a:rPr lang="fr-FR" sz="1800" b="1" dirty="0" smtClean="0"/>
              <a:t> 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fr-FR" sz="1800" b="1" dirty="0" err="1" smtClean="0"/>
              <a:t>approach</a:t>
            </a:r>
            <a:endParaRPr lang="fr-FR" sz="2400" b="1" dirty="0" smtClean="0"/>
          </a:p>
        </p:txBody>
      </p:sp>
      <p:sp>
        <p:nvSpPr>
          <p:cNvPr id="35" name="Espace réservé du contenu 2"/>
          <p:cNvSpPr txBox="1">
            <a:spLocks/>
          </p:cNvSpPr>
          <p:nvPr/>
        </p:nvSpPr>
        <p:spPr>
          <a:xfrm>
            <a:off x="7448618" y="4679353"/>
            <a:ext cx="2908159" cy="3855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800" b="1" dirty="0" err="1" smtClean="0">
                <a:solidFill>
                  <a:srgbClr val="FF0000"/>
                </a:solidFill>
              </a:rPr>
              <a:t>Visualization</a:t>
            </a:r>
            <a:endParaRPr lang="fr-FR" sz="1800" b="1" dirty="0" smtClean="0"/>
          </a:p>
        </p:txBody>
      </p:sp>
      <p:sp>
        <p:nvSpPr>
          <p:cNvPr id="28" name="Espace réservé du contenu 2"/>
          <p:cNvSpPr txBox="1">
            <a:spLocks/>
          </p:cNvSpPr>
          <p:nvPr/>
        </p:nvSpPr>
        <p:spPr>
          <a:xfrm>
            <a:off x="1824420" y="3131448"/>
            <a:ext cx="6891020" cy="47863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400" b="1" dirty="0" smtClean="0"/>
              <a:t>Trace</a:t>
            </a:r>
          </a:p>
        </p:txBody>
      </p:sp>
      <p:cxnSp>
        <p:nvCxnSpPr>
          <p:cNvPr id="36" name="Connecteur droit avec flèche 35"/>
          <p:cNvCxnSpPr/>
          <p:nvPr/>
        </p:nvCxnSpPr>
        <p:spPr>
          <a:xfrm>
            <a:off x="945650" y="5415293"/>
            <a:ext cx="0" cy="384968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426" name="Picture 2" descr="Download Icon Files"/>
          <p:cNvPicPr>
            <a:picLocks noChangeAspect="1" noChangeArrowheads="1"/>
          </p:cNvPicPr>
          <p:nvPr/>
        </p:nvPicPr>
        <p:blipFill>
          <a:blip r:embed="rId6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359" y="2905110"/>
            <a:ext cx="908582" cy="908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Image 2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706" y="5549443"/>
            <a:ext cx="1409109" cy="1409109"/>
          </a:xfrm>
          <a:prstGeom prst="rect">
            <a:avLst/>
          </a:prstGeom>
        </p:spPr>
      </p:pic>
      <p:sp>
        <p:nvSpPr>
          <p:cNvPr id="39" name="Espace réservé du contenu 2"/>
          <p:cNvSpPr txBox="1">
            <a:spLocks/>
          </p:cNvSpPr>
          <p:nvPr/>
        </p:nvSpPr>
        <p:spPr>
          <a:xfrm>
            <a:off x="1791409" y="5969567"/>
            <a:ext cx="6891020" cy="5175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400" b="1" dirty="0" smtClean="0"/>
              <a:t> </a:t>
            </a:r>
            <a:r>
              <a:rPr lang="fr-FR" sz="2400" b="1" dirty="0" err="1" smtClean="0"/>
              <a:t>Problem</a:t>
            </a:r>
            <a:r>
              <a:rPr lang="fr-FR" sz="2400" b="1" dirty="0" smtClean="0"/>
              <a:t> </a:t>
            </a:r>
            <a:r>
              <a:rPr lang="fr-FR" sz="2400" b="1" dirty="0" err="1" smtClean="0"/>
              <a:t>solving</a:t>
            </a:r>
            <a:endParaRPr lang="fr-FR" sz="2400" b="1" i="1" dirty="0" smtClean="0"/>
          </a:p>
          <a:p>
            <a:pPr marL="0" indent="0">
              <a:buNone/>
            </a:pPr>
            <a:endParaRPr lang="fr-FR" sz="2400" b="1" i="1" dirty="0" smtClean="0"/>
          </a:p>
        </p:txBody>
      </p:sp>
      <p:pic>
        <p:nvPicPr>
          <p:cNvPr id="103432" name="Picture 8" descr="http://www.google.fr/url?source=imglanding&amp;ct=img&amp;q=https://openclipart.org/image/2400px/svg_to_png/213242/Source-code-icon.png&amp;sa=X&amp;ei=_NhuVYq7CcX1UImRgqAB&amp;ved=0CAkQ8wc&amp;usg=AFQjCNH4kxzUSGRx-U7ZYkG0vzFepilR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2365" y="5544631"/>
            <a:ext cx="703370" cy="381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3" name="Connecteur droit avec flèche 42"/>
          <p:cNvCxnSpPr/>
          <p:nvPr/>
        </p:nvCxnSpPr>
        <p:spPr>
          <a:xfrm flipV="1">
            <a:off x="4996543" y="5754067"/>
            <a:ext cx="1295869" cy="44927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Espace réservé du contenu 2"/>
          <p:cNvSpPr txBox="1">
            <a:spLocks/>
          </p:cNvSpPr>
          <p:nvPr/>
        </p:nvSpPr>
        <p:spPr>
          <a:xfrm>
            <a:off x="7448619" y="5545900"/>
            <a:ext cx="2908159" cy="3855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800" b="1" dirty="0" smtClean="0"/>
              <a:t>Source code</a:t>
            </a:r>
          </a:p>
        </p:txBody>
      </p:sp>
      <p:cxnSp>
        <p:nvCxnSpPr>
          <p:cNvPr id="50" name="Connecteur droit avec flèche 49"/>
          <p:cNvCxnSpPr/>
          <p:nvPr/>
        </p:nvCxnSpPr>
        <p:spPr>
          <a:xfrm>
            <a:off x="4996543" y="6228317"/>
            <a:ext cx="1295869" cy="28372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434" name="Picture 10" descr="http://www.google.fr/url?source=imglanding&amp;ct=img&amp;q=http://upload.wikimedia.org/wikipedia/en/thumb/b/b6/Drawing_of_Raspberry_Pi_model_A%2B_rev1.1.svg/1280px-Drawing_of_Raspberry_Pi_model_A%2B_rev1.1.svg.png&amp;sa=X&amp;ei=Q9puVbm0Dae_ygPfoYFY&amp;ved=0CAkQ8wc4mQE&amp;usg=AFQjCNFHV_iYN4KMAO2OuJ8SVFlfORPrAw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8233" y="6098195"/>
            <a:ext cx="1027337" cy="696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Espace réservé du contenu 2"/>
          <p:cNvSpPr txBox="1">
            <a:spLocks/>
          </p:cNvSpPr>
          <p:nvPr/>
        </p:nvSpPr>
        <p:spPr>
          <a:xfrm>
            <a:off x="7448617" y="6168637"/>
            <a:ext cx="2908159" cy="686807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800" b="1" dirty="0" smtClean="0"/>
              <a:t>System/</a:t>
            </a:r>
          </a:p>
          <a:p>
            <a:pPr marL="0" indent="0">
              <a:buNone/>
            </a:pPr>
            <a:r>
              <a:rPr lang="fr-FR" sz="1800" b="1" dirty="0" smtClean="0"/>
              <a:t>Platform</a:t>
            </a:r>
          </a:p>
        </p:txBody>
      </p:sp>
      <p:cxnSp>
        <p:nvCxnSpPr>
          <p:cNvPr id="52" name="Connecteur droit 51"/>
          <p:cNvCxnSpPr/>
          <p:nvPr/>
        </p:nvCxnSpPr>
        <p:spPr>
          <a:xfrm>
            <a:off x="4072759" y="5279119"/>
            <a:ext cx="4829938" cy="24974"/>
          </a:xfrm>
          <a:prstGeom prst="line">
            <a:avLst/>
          </a:prstGeom>
          <a:ln w="2540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 droit avec flèche 62"/>
          <p:cNvCxnSpPr/>
          <p:nvPr/>
        </p:nvCxnSpPr>
        <p:spPr>
          <a:xfrm flipV="1">
            <a:off x="4962032" y="1504823"/>
            <a:ext cx="1295869" cy="44927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Espace réservé du contenu 2"/>
          <p:cNvSpPr txBox="1">
            <a:spLocks/>
          </p:cNvSpPr>
          <p:nvPr/>
        </p:nvSpPr>
        <p:spPr>
          <a:xfrm>
            <a:off x="7414108" y="1296656"/>
            <a:ext cx="2908159" cy="3855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800" b="1" dirty="0" smtClean="0"/>
              <a:t>Embedded</a:t>
            </a:r>
          </a:p>
        </p:txBody>
      </p:sp>
      <p:cxnSp>
        <p:nvCxnSpPr>
          <p:cNvPr id="65" name="Connecteur droit avec flèche 64"/>
          <p:cNvCxnSpPr/>
          <p:nvPr/>
        </p:nvCxnSpPr>
        <p:spPr>
          <a:xfrm>
            <a:off x="4962032" y="1979073"/>
            <a:ext cx="1295869" cy="28372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Espace réservé du contenu 2"/>
          <p:cNvSpPr txBox="1">
            <a:spLocks/>
          </p:cNvSpPr>
          <p:nvPr/>
        </p:nvSpPr>
        <p:spPr>
          <a:xfrm>
            <a:off x="7414107" y="2004533"/>
            <a:ext cx="2908159" cy="3855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800" b="1" dirty="0" err="1" smtClean="0"/>
              <a:t>Parallel</a:t>
            </a:r>
            <a:endParaRPr lang="fr-FR" sz="1800" b="1" dirty="0" smtClean="0"/>
          </a:p>
        </p:txBody>
      </p:sp>
      <p:cxnSp>
        <p:nvCxnSpPr>
          <p:cNvPr id="68" name="Connecteur droit 67"/>
          <p:cNvCxnSpPr/>
          <p:nvPr/>
        </p:nvCxnSpPr>
        <p:spPr>
          <a:xfrm>
            <a:off x="4913286" y="2867630"/>
            <a:ext cx="3989411" cy="0"/>
          </a:xfrm>
          <a:prstGeom prst="line">
            <a:avLst/>
          </a:prstGeom>
          <a:ln w="2540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2" name="Picture 10" descr="device, phone, smart, vertical icon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557638" y="1041484"/>
            <a:ext cx="409336" cy="725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4" descr="http://www.google.fr/url?source=imglanding&amp;ct=img&amp;q=http://cdn2.hubspot.net/hub/313694/file-467388292-png/Hub_and_Spoke_Black_Icon.png?t=1420217644344&amp;width=177&amp;sa=X&amp;ei=v_JmVfvZE8j-Uu-LgMgO&amp;ved=0CAkQ8wc&amp;usg=AFQjCNH4RC8qGOuONr74Nlx6xYBeIyr3IQ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2365" y="1902407"/>
            <a:ext cx="730094" cy="763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http://www.google.fr/url?source=imglanding&amp;ct=img&amp;q=http://www.gwos.com/wp-content/themes/GroundWork/images/features/icon-visualization.png&amp;sa=X&amp;ei=aBFvVdvMEIaeygPc2oGwAQ&amp;ved=0CAkQ8wc&amp;usg=AFQjCNHnbAkAtYDFVQsZkgRnpSWjDsacFA"/>
          <p:cNvPicPr>
            <a:picLocks noChangeAspect="1" noChangeArrowheads="1"/>
          </p:cNvPicPr>
          <p:nvPr/>
        </p:nvPicPr>
        <p:blipFill>
          <a:blip r:embed="rId1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8812" y="4529727"/>
            <a:ext cx="749392" cy="749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0" name="Connecteur droit 39"/>
          <p:cNvCxnSpPr/>
          <p:nvPr/>
        </p:nvCxnSpPr>
        <p:spPr>
          <a:xfrm flipH="1">
            <a:off x="4072759" y="2873390"/>
            <a:ext cx="840527" cy="1180976"/>
          </a:xfrm>
          <a:prstGeom prst="line">
            <a:avLst/>
          </a:prstGeom>
          <a:ln w="2540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8598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Improving</a:t>
            </a:r>
            <a:r>
              <a:rPr lang="fr-FR" dirty="0" smtClean="0"/>
              <a:t> trace </a:t>
            </a:r>
            <a:r>
              <a:rPr lang="fr-FR" dirty="0" err="1" smtClean="0"/>
              <a:t>reading</a:t>
            </a:r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70</a:t>
            </a:fld>
            <a:endParaRPr lang="fr-FR" dirty="0"/>
          </a:p>
        </p:txBody>
      </p:sp>
      <p:sp>
        <p:nvSpPr>
          <p:cNvPr id="9" name="AutoShape 2" descr="http://www.google.fr/url?source=imglanding&amp;ct=img&amp;q=http://www.iconarchive.com/download/i83503/custom-icon-design/mono-general-1/information.ico&amp;sa=X&amp;ei=p0BoVdLVIMGAU5vOgYAD&amp;ved=0CAkQ8wc&amp;usg=AFQjCNGO2t4CUtrpaZQp3x7hKRemTfkQcQ"/>
          <p:cNvSpPr>
            <a:spLocks noChangeAspect="1" noChangeArrowheads="1"/>
          </p:cNvSpPr>
          <p:nvPr/>
        </p:nvSpPr>
        <p:spPr bwMode="auto">
          <a:xfrm>
            <a:off x="-128905" y="-240665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grpSp>
        <p:nvGrpSpPr>
          <p:cNvPr id="12" name="Groupe 11"/>
          <p:cNvGrpSpPr/>
          <p:nvPr/>
        </p:nvGrpSpPr>
        <p:grpSpPr>
          <a:xfrm>
            <a:off x="838054" y="2054935"/>
            <a:ext cx="7540917" cy="4436353"/>
            <a:chOff x="405801" y="1696411"/>
            <a:chExt cx="8324247" cy="5010948"/>
          </a:xfrm>
        </p:grpSpPr>
        <p:pic>
          <p:nvPicPr>
            <p:cNvPr id="6" name="Picture 8" descr="microscope icon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3510" y="1696411"/>
              <a:ext cx="798276" cy="11205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8" descr="man, user icon"/>
            <p:cNvPicPr>
              <a:picLocks noChangeAspect="1" noChangeArrowheads="1"/>
            </p:cNvPicPr>
            <p:nvPr/>
          </p:nvPicPr>
          <p:blipFill>
            <a:blip r:embed="rId4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5738" y="4836523"/>
              <a:ext cx="1235922" cy="12359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" name="Connecteur droit avec flèche 2"/>
            <p:cNvCxnSpPr/>
            <p:nvPr/>
          </p:nvCxnSpPr>
          <p:spPr>
            <a:xfrm flipV="1">
              <a:off x="1594731" y="2357583"/>
              <a:ext cx="597841" cy="1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ZoneTexte 23"/>
            <p:cNvSpPr txBox="1"/>
            <p:nvPr/>
          </p:nvSpPr>
          <p:spPr>
            <a:xfrm>
              <a:off x="405801" y="3052360"/>
              <a:ext cx="1120820" cy="369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 smtClean="0"/>
                <a:t>Trace DB</a:t>
              </a:r>
              <a:endParaRPr lang="fr-FR" b="1" dirty="0"/>
            </a:p>
          </p:txBody>
        </p:sp>
        <p:pic>
          <p:nvPicPr>
            <p:cNvPr id="28" name="Picture 2" descr="http://www.scienceplug.com/wp-content/uploads/2013/12/icon_24022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93207" y="1748042"/>
              <a:ext cx="1230596" cy="12305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ZoneTexte 31"/>
            <p:cNvSpPr txBox="1"/>
            <p:nvPr/>
          </p:nvSpPr>
          <p:spPr>
            <a:xfrm>
              <a:off x="3601003" y="2929739"/>
              <a:ext cx="182453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Microscopic</a:t>
              </a:r>
              <a:endParaRPr lang="fr-FR" b="1" dirty="0" smtClean="0"/>
            </a:p>
            <a:p>
              <a:pPr algn="ctr"/>
              <a:r>
                <a:rPr lang="fr-FR" b="1" dirty="0" err="1" smtClean="0"/>
                <a:t>Representation</a:t>
              </a:r>
              <a:endParaRPr lang="fr-FR" b="1" dirty="0"/>
            </a:p>
          </p:txBody>
        </p:sp>
        <p:sp>
          <p:nvSpPr>
            <p:cNvPr id="44" name="ZoneTexte 43"/>
            <p:cNvSpPr txBox="1"/>
            <p:nvPr/>
          </p:nvSpPr>
          <p:spPr>
            <a:xfrm>
              <a:off x="1689190" y="6055177"/>
              <a:ext cx="182453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Macroscopic</a:t>
              </a:r>
              <a:endParaRPr lang="fr-FR" b="1" dirty="0" smtClean="0"/>
            </a:p>
            <a:p>
              <a:pPr algn="ctr"/>
              <a:r>
                <a:rPr lang="fr-FR" b="1" dirty="0" err="1" smtClean="0"/>
                <a:t>Representation</a:t>
              </a:r>
              <a:endParaRPr lang="fr-FR" b="1" dirty="0"/>
            </a:p>
          </p:txBody>
        </p:sp>
        <p:sp>
          <p:nvSpPr>
            <p:cNvPr id="45" name="ZoneTexte 44"/>
            <p:cNvSpPr txBox="1"/>
            <p:nvPr/>
          </p:nvSpPr>
          <p:spPr>
            <a:xfrm>
              <a:off x="600983" y="6144480"/>
              <a:ext cx="9829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Analyst</a:t>
              </a:r>
              <a:endParaRPr lang="fr-FR" b="1" dirty="0"/>
            </a:p>
          </p:txBody>
        </p:sp>
        <p:pic>
          <p:nvPicPr>
            <p:cNvPr id="47" name="Picture 4" descr="http://www.google.fr/url?source=imglanding&amp;ct=img&amp;q=https://cdn0.iconfinder.com/data/icons/glyph_set/160/globe_world_browser.png&amp;sa=X&amp;ei=4-RkVbXiOsj5UqTmgYgL&amp;ved=0CAkQ8wc&amp;usg=AFQjCNGfHdc9MV3URkqqz8-0bEkblmWwcA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81783" y="5009774"/>
              <a:ext cx="1274704" cy="12747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Image 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13367" y="1837753"/>
              <a:ext cx="1062844" cy="1025492"/>
            </a:xfrm>
            <a:prstGeom prst="rect">
              <a:avLst/>
            </a:prstGeom>
          </p:spPr>
        </p:pic>
        <p:pic>
          <p:nvPicPr>
            <p:cNvPr id="63492" name="Picture 4" descr="http://lofthou.se/wp-content/themes/lofthouse/img/template/build-icon.png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contrast="38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08364" y="5132983"/>
              <a:ext cx="911169" cy="9111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3494" name="Picture 6" descr="http://www.google.fr/url?source=imglanding&amp;ct=img&amp;q=https://cdn2.iconfinder.com/data/icons/windows-8-metro-style/512/scissors.png&amp;sa=X&amp;ei=hURoVceXJIbyUszAg6gE&amp;ved=0CAkQ8wc&amp;usg=AFQjCNEpVbWEt6RqAOM-v5Q6G240y_fGdg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82885" y="3452480"/>
              <a:ext cx="934288" cy="9342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6" descr="eye icon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21854" y="5255306"/>
              <a:ext cx="773302" cy="7733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ZoneTexte 37"/>
            <p:cNvSpPr txBox="1"/>
            <p:nvPr/>
          </p:nvSpPr>
          <p:spPr>
            <a:xfrm>
              <a:off x="6317173" y="1731786"/>
              <a:ext cx="118974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Quality</a:t>
              </a:r>
              <a:endParaRPr lang="fr-FR" b="1" dirty="0" smtClean="0"/>
            </a:p>
            <a:p>
              <a:pPr algn="ctr"/>
              <a:r>
                <a:rPr lang="fr-FR" b="1" dirty="0" err="1" smtClean="0"/>
                <a:t>Measures</a:t>
              </a:r>
              <a:endParaRPr lang="fr-FR" b="1" dirty="0"/>
            </a:p>
          </p:txBody>
        </p:sp>
        <p:sp>
          <p:nvSpPr>
            <p:cNvPr id="48" name="ZoneTexte 47"/>
            <p:cNvSpPr txBox="1"/>
            <p:nvPr/>
          </p:nvSpPr>
          <p:spPr>
            <a:xfrm>
              <a:off x="6196687" y="3733680"/>
              <a:ext cx="157126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smtClean="0"/>
                <a:t>Best </a:t>
              </a:r>
              <a:r>
                <a:rPr lang="fr-FR" b="1" dirty="0" err="1" smtClean="0"/>
                <a:t>Cut</a:t>
              </a:r>
              <a:endParaRPr lang="fr-FR" b="1" dirty="0" smtClean="0"/>
            </a:p>
            <a:p>
              <a:pPr algn="ctr"/>
              <a:r>
                <a:rPr lang="fr-FR" b="1" dirty="0" smtClean="0"/>
                <a:t>Computation</a:t>
              </a:r>
              <a:endParaRPr lang="fr-FR" b="1" dirty="0"/>
            </a:p>
          </p:txBody>
        </p:sp>
        <p:sp>
          <p:nvSpPr>
            <p:cNvPr id="49" name="ZoneTexte 48"/>
            <p:cNvSpPr txBox="1"/>
            <p:nvPr/>
          </p:nvSpPr>
          <p:spPr>
            <a:xfrm>
              <a:off x="6188712" y="5496116"/>
              <a:ext cx="157126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smtClean="0"/>
                <a:t>Partition</a:t>
              </a:r>
            </a:p>
            <a:p>
              <a:pPr algn="ctr"/>
              <a:r>
                <a:rPr lang="fr-FR" b="1" dirty="0" smtClean="0"/>
                <a:t>Computation</a:t>
              </a:r>
              <a:endParaRPr lang="fr-FR" b="1" dirty="0"/>
            </a:p>
          </p:txBody>
        </p:sp>
        <p:sp>
          <p:nvSpPr>
            <p:cNvPr id="50" name="ZoneTexte 49"/>
            <p:cNvSpPr txBox="1"/>
            <p:nvPr/>
          </p:nvSpPr>
          <p:spPr>
            <a:xfrm>
              <a:off x="3450211" y="6061028"/>
              <a:ext cx="157126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Visualization</a:t>
              </a:r>
              <a:endParaRPr lang="fr-FR" b="1" dirty="0" smtClean="0"/>
            </a:p>
            <a:p>
              <a:pPr algn="ctr"/>
              <a:r>
                <a:rPr lang="fr-FR" b="1" dirty="0" smtClean="0"/>
                <a:t>Technique</a:t>
              </a:r>
              <a:endParaRPr lang="fr-FR" b="1" dirty="0"/>
            </a:p>
          </p:txBody>
        </p:sp>
        <p:pic>
          <p:nvPicPr>
            <p:cNvPr id="39" name="Picture 10" descr="http://www.google.fr/url?source=imglanding&amp;ct=img&amp;q=https://cdn2.iconfinder.com/data/icons/windows-8-metro-style/128/database.png&amp;sa=X&amp;ei=X-FkVZa9LML-Urv5gOAO&amp;ved=0CAkQ8wc&amp;usg=AFQjCNGkmcs8dzqs71J701aqLJSait-exA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6987" y="1897268"/>
              <a:ext cx="906462" cy="9064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6" name="Picture 20" descr="http://www.google.fr/url?source=imglanding&amp;ct=img&amp;q=http://static1.squarespace.com/static/530f66d6e4b05207a038945b/t/544e7e4ae4b0cfe049008e57/1395765538381/profit+curve+icon.png&amp;sa=X&amp;ei=neJkVePIAYXnUtCegYAM&amp;ved=0CAkQ8wc&amp;usg=AFQjCNFNQZzr5Y53I2kLdW33IEY9SUtMEg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78604" y="2784928"/>
              <a:ext cx="936423" cy="6859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72" name="Connecteur droit avec flèche 71"/>
            <p:cNvCxnSpPr/>
            <p:nvPr/>
          </p:nvCxnSpPr>
          <p:spPr>
            <a:xfrm flipV="1">
              <a:off x="3108760" y="2352514"/>
              <a:ext cx="597841" cy="1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cteur droit avec flèche 72"/>
            <p:cNvCxnSpPr/>
            <p:nvPr/>
          </p:nvCxnSpPr>
          <p:spPr>
            <a:xfrm flipV="1">
              <a:off x="4727587" y="2351649"/>
              <a:ext cx="597841" cy="1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cteur droit avec flèche 75"/>
            <p:cNvCxnSpPr>
              <a:stCxn id="10" idx="2"/>
            </p:cNvCxnSpPr>
            <p:nvPr/>
          </p:nvCxnSpPr>
          <p:spPr>
            <a:xfrm flipH="1">
              <a:off x="5827115" y="2863245"/>
              <a:ext cx="17674" cy="589235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cteur droit avec flèche 78"/>
            <p:cNvCxnSpPr/>
            <p:nvPr/>
          </p:nvCxnSpPr>
          <p:spPr>
            <a:xfrm>
              <a:off x="6195177" y="2774872"/>
              <a:ext cx="503931" cy="365293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cteur droit avec flèche 39"/>
            <p:cNvCxnSpPr/>
            <p:nvPr/>
          </p:nvCxnSpPr>
          <p:spPr>
            <a:xfrm>
              <a:off x="5763948" y="4477284"/>
              <a:ext cx="0" cy="53249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cteur droit avec flèche 42"/>
            <p:cNvCxnSpPr/>
            <p:nvPr/>
          </p:nvCxnSpPr>
          <p:spPr>
            <a:xfrm flipH="1">
              <a:off x="4603465" y="5650982"/>
              <a:ext cx="648423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cteur droit avec flèche 53"/>
            <p:cNvCxnSpPr/>
            <p:nvPr/>
          </p:nvCxnSpPr>
          <p:spPr>
            <a:xfrm flipH="1">
              <a:off x="3180047" y="5650982"/>
              <a:ext cx="584813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cteur droit avec flèche 56"/>
            <p:cNvCxnSpPr/>
            <p:nvPr/>
          </p:nvCxnSpPr>
          <p:spPr>
            <a:xfrm flipH="1">
              <a:off x="1556583" y="5646469"/>
              <a:ext cx="635989" cy="9025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ZoneTexte 64"/>
            <p:cNvSpPr txBox="1"/>
            <p:nvPr/>
          </p:nvSpPr>
          <p:spPr>
            <a:xfrm>
              <a:off x="7715027" y="2806359"/>
              <a:ext cx="101502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Quality</a:t>
              </a:r>
              <a:r>
                <a:rPr lang="fr-FR" b="1" dirty="0" smtClean="0"/>
                <a:t> </a:t>
              </a:r>
            </a:p>
            <a:p>
              <a:pPr algn="ctr"/>
              <a:r>
                <a:rPr lang="fr-FR" b="1" dirty="0" err="1" smtClean="0"/>
                <a:t>Curves</a:t>
              </a:r>
              <a:endParaRPr lang="fr-FR" b="1" dirty="0"/>
            </a:p>
          </p:txBody>
        </p:sp>
      </p:grpSp>
      <p:cxnSp>
        <p:nvCxnSpPr>
          <p:cNvPr id="42" name="Connecteur droit avec flèche 41"/>
          <p:cNvCxnSpPr/>
          <p:nvPr/>
        </p:nvCxnSpPr>
        <p:spPr>
          <a:xfrm flipH="1">
            <a:off x="3566810" y="1944415"/>
            <a:ext cx="5874" cy="591491"/>
          </a:xfrm>
          <a:prstGeom prst="straightConnector1">
            <a:avLst/>
          </a:prstGeom>
          <a:ln w="44450"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eur droit avec flèche 50"/>
          <p:cNvCxnSpPr/>
          <p:nvPr/>
        </p:nvCxnSpPr>
        <p:spPr>
          <a:xfrm>
            <a:off x="2111596" y="2052058"/>
            <a:ext cx="104227" cy="553484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ZoneTexte 51"/>
          <p:cNvSpPr txBox="1"/>
          <p:nvPr/>
        </p:nvSpPr>
        <p:spPr>
          <a:xfrm>
            <a:off x="74085" y="1221061"/>
            <a:ext cx="2935968" cy="830997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 err="1" smtClean="0">
                <a:solidFill>
                  <a:srgbClr val="FF0000"/>
                </a:solidFill>
              </a:rPr>
              <a:t>Query</a:t>
            </a:r>
            <a:r>
              <a:rPr lang="fr-FR" sz="2400" b="1" dirty="0" smtClean="0">
                <a:solidFill>
                  <a:srgbClr val="FF0000"/>
                </a:solidFill>
              </a:rPr>
              <a:t> </a:t>
            </a:r>
            <a:r>
              <a:rPr lang="fr-FR" sz="2400" b="1" dirty="0" err="1" smtClean="0">
                <a:solidFill>
                  <a:srgbClr val="FF0000"/>
                </a:solidFill>
              </a:rPr>
              <a:t>optimization</a:t>
            </a:r>
            <a:endParaRPr lang="fr-FR" sz="2400" b="1" dirty="0" smtClean="0">
              <a:solidFill>
                <a:srgbClr val="FF0000"/>
              </a:solidFill>
            </a:endParaRPr>
          </a:p>
          <a:p>
            <a:pPr algn="ctr"/>
            <a:r>
              <a:rPr lang="fr-FR" sz="2400" b="1" dirty="0" smtClean="0">
                <a:solidFill>
                  <a:srgbClr val="FF0000"/>
                </a:solidFill>
              </a:rPr>
              <a:t>+</a:t>
            </a:r>
            <a:r>
              <a:rPr lang="fr-FR" sz="2400" b="1" dirty="0" err="1">
                <a:solidFill>
                  <a:srgbClr val="FF0000"/>
                </a:solidFill>
              </a:rPr>
              <a:t>i</a:t>
            </a:r>
            <a:r>
              <a:rPr lang="fr-FR" sz="2400" b="1" dirty="0" err="1" smtClean="0">
                <a:solidFill>
                  <a:srgbClr val="FF0000"/>
                </a:solidFill>
              </a:rPr>
              <a:t>terator</a:t>
            </a:r>
            <a:endParaRPr lang="fr-FR" sz="2400" b="1" dirty="0">
              <a:solidFill>
                <a:srgbClr val="FF0000"/>
              </a:solidFill>
            </a:endParaRPr>
          </a:p>
        </p:txBody>
      </p:sp>
      <p:sp>
        <p:nvSpPr>
          <p:cNvPr id="53" name="ZoneTexte 52"/>
          <p:cNvSpPr txBox="1"/>
          <p:nvPr/>
        </p:nvSpPr>
        <p:spPr>
          <a:xfrm>
            <a:off x="3128241" y="1401471"/>
            <a:ext cx="3782284" cy="461665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 err="1" smtClean="0">
                <a:solidFill>
                  <a:srgbClr val="FF0000"/>
                </a:solidFill>
              </a:rPr>
              <a:t>Microscopic</a:t>
            </a:r>
            <a:r>
              <a:rPr lang="fr-FR" sz="2400" b="1" dirty="0" smtClean="0">
                <a:solidFill>
                  <a:srgbClr val="FF0000"/>
                </a:solidFill>
              </a:rPr>
              <a:t> model cache</a:t>
            </a:r>
            <a:endParaRPr lang="fr-FR" sz="2400" b="1" dirty="0">
              <a:solidFill>
                <a:srgbClr val="FF0000"/>
              </a:solidFill>
            </a:endParaRPr>
          </a:p>
        </p:txBody>
      </p:sp>
      <p:cxnSp>
        <p:nvCxnSpPr>
          <p:cNvPr id="46" name="Connecteur droit avec flèche 33"/>
          <p:cNvCxnSpPr/>
          <p:nvPr/>
        </p:nvCxnSpPr>
        <p:spPr>
          <a:xfrm rot="5400000" flipH="1" flipV="1">
            <a:off x="726469" y="3480495"/>
            <a:ext cx="2107352" cy="601614"/>
          </a:xfrm>
          <a:prstGeom prst="curvedConnector3">
            <a:avLst>
              <a:gd name="adj1" fmla="val 50000"/>
            </a:avLst>
          </a:prstGeom>
          <a:ln w="444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eur droit avec flèche 67"/>
          <p:cNvCxnSpPr/>
          <p:nvPr/>
        </p:nvCxnSpPr>
        <p:spPr>
          <a:xfrm flipV="1">
            <a:off x="1617396" y="4025899"/>
            <a:ext cx="3610717" cy="944003"/>
          </a:xfrm>
          <a:prstGeom prst="curvedConnector3">
            <a:avLst>
              <a:gd name="adj1" fmla="val 33976"/>
            </a:avLst>
          </a:prstGeom>
          <a:ln w="444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ZoneTexte 57"/>
          <p:cNvSpPr txBox="1"/>
          <p:nvPr/>
        </p:nvSpPr>
        <p:spPr>
          <a:xfrm>
            <a:off x="2214562" y="4323807"/>
            <a:ext cx="3013551" cy="461665"/>
          </a:xfrm>
          <a:prstGeom prst="rect">
            <a:avLst/>
          </a:prstGeom>
          <a:solidFill>
            <a:schemeClr val="bg1"/>
          </a:solidFill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fr-FR" sz="2400" b="1" dirty="0" smtClean="0">
                <a:solidFill>
                  <a:srgbClr val="7030A0"/>
                </a:solidFill>
              </a:rPr>
              <a:t>Change </a:t>
            </a:r>
            <a:r>
              <a:rPr lang="fr-FR" sz="2400" b="1" dirty="0" err="1" smtClean="0">
                <a:solidFill>
                  <a:srgbClr val="7030A0"/>
                </a:solidFill>
              </a:rPr>
              <a:t>aggregation</a:t>
            </a:r>
            <a:endParaRPr lang="fr-FR" sz="2400" b="1" dirty="0">
              <a:solidFill>
                <a:srgbClr val="7030A0"/>
              </a:solidFill>
            </a:endParaRPr>
          </a:p>
        </p:txBody>
      </p:sp>
      <p:sp>
        <p:nvSpPr>
          <p:cNvPr id="59" name="ZoneTexte 58"/>
          <p:cNvSpPr txBox="1"/>
          <p:nvPr/>
        </p:nvSpPr>
        <p:spPr>
          <a:xfrm>
            <a:off x="438150" y="3777113"/>
            <a:ext cx="1871345" cy="461665"/>
          </a:xfrm>
          <a:prstGeom prst="rect">
            <a:avLst/>
          </a:prstGeom>
          <a:solidFill>
            <a:schemeClr val="bg1"/>
          </a:solidFill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fr-FR" sz="2400" b="1" dirty="0" smtClean="0">
                <a:solidFill>
                  <a:srgbClr val="7030A0"/>
                </a:solidFill>
              </a:rPr>
              <a:t>Zoom, </a:t>
            </a:r>
            <a:r>
              <a:rPr lang="fr-FR" sz="2400" b="1" dirty="0" err="1" smtClean="0">
                <a:solidFill>
                  <a:srgbClr val="7030A0"/>
                </a:solidFill>
              </a:rPr>
              <a:t>filter</a:t>
            </a:r>
            <a:endParaRPr lang="fr-FR" sz="2400" b="1" dirty="0">
              <a:solidFill>
                <a:srgbClr val="7030A0"/>
              </a:solidFill>
            </a:endParaRPr>
          </a:p>
        </p:txBody>
      </p:sp>
      <p:sp>
        <p:nvSpPr>
          <p:cNvPr id="61" name="ZoneTexte 60"/>
          <p:cNvSpPr txBox="1"/>
          <p:nvPr/>
        </p:nvSpPr>
        <p:spPr>
          <a:xfrm>
            <a:off x="2047503" y="3248283"/>
            <a:ext cx="1685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/>
              <a:t>Trace Reading</a:t>
            </a:r>
            <a:endParaRPr lang="fr-FR" b="1" dirty="0"/>
          </a:p>
        </p:txBody>
      </p:sp>
      <p:sp>
        <p:nvSpPr>
          <p:cNvPr id="60" name="ZoneTexte 59"/>
          <p:cNvSpPr txBox="1"/>
          <p:nvPr/>
        </p:nvSpPr>
        <p:spPr>
          <a:xfrm>
            <a:off x="4026925" y="6443465"/>
            <a:ext cx="4618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/>
              <a:t>[</a:t>
            </a:r>
            <a:r>
              <a:rPr lang="fr-FR" b="1" dirty="0" err="1" smtClean="0"/>
              <a:t>Dosimont</a:t>
            </a:r>
            <a:r>
              <a:rPr lang="fr-FR" b="1" dirty="0" smtClean="0"/>
              <a:t>, Corre, </a:t>
            </a:r>
            <a:r>
              <a:rPr lang="fr-FR" b="1" dirty="0" err="1" smtClean="0"/>
              <a:t>Schnorr</a:t>
            </a:r>
            <a:r>
              <a:rPr lang="fr-FR" b="1" dirty="0" smtClean="0"/>
              <a:t> et al., IPTW14]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176255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Microscopic</a:t>
            </a:r>
            <a:r>
              <a:rPr lang="fr-FR" dirty="0" smtClean="0"/>
              <a:t> Model Cache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71</a:t>
            </a:fld>
            <a:endParaRPr lang="fr-FR" dirty="0"/>
          </a:p>
        </p:txBody>
      </p:sp>
      <p:sp>
        <p:nvSpPr>
          <p:cNvPr id="68" name="Espace réservé du contenu 2"/>
          <p:cNvSpPr>
            <a:spLocks noGrp="1"/>
          </p:cNvSpPr>
          <p:nvPr>
            <p:ph idx="1"/>
          </p:nvPr>
        </p:nvSpPr>
        <p:spPr>
          <a:xfrm>
            <a:off x="254000" y="1419225"/>
            <a:ext cx="8648700" cy="2009776"/>
          </a:xfrm>
        </p:spPr>
        <p:txBody>
          <a:bodyPr>
            <a:normAutofit/>
          </a:bodyPr>
          <a:lstStyle/>
          <a:p>
            <a:r>
              <a:rPr lang="fr-FR" b="1" dirty="0" smtClean="0"/>
              <a:t>Cache Size &lt;&lt; Trace  Size</a:t>
            </a:r>
          </a:p>
          <a:p>
            <a:r>
              <a:rPr lang="fr-FR" dirty="0" smtClean="0"/>
              <a:t>Reading time </a:t>
            </a:r>
            <a:r>
              <a:rPr lang="fr-FR" b="1" dirty="0" err="1" smtClean="0"/>
              <a:t>only</a:t>
            </a:r>
            <a:r>
              <a:rPr lang="fr-FR" b="1" dirty="0" smtClean="0"/>
              <a:t> </a:t>
            </a:r>
            <a:r>
              <a:rPr lang="fr-FR" b="1" dirty="0" err="1" smtClean="0"/>
              <a:t>depends</a:t>
            </a:r>
            <a:r>
              <a:rPr lang="fr-FR" b="1" dirty="0" smtClean="0"/>
              <a:t> on </a:t>
            </a:r>
            <a:r>
              <a:rPr lang="fr-FR" b="1" dirty="0" err="1" smtClean="0"/>
              <a:t>microscopic</a:t>
            </a:r>
            <a:r>
              <a:rPr lang="fr-FR" b="1" dirty="0" smtClean="0"/>
              <a:t> model size</a:t>
            </a:r>
            <a:r>
              <a:rPr lang="fr-FR" dirty="0" smtClean="0"/>
              <a:t> and not on original trace file size </a:t>
            </a:r>
            <a:endParaRPr lang="fr-FR" dirty="0"/>
          </a:p>
        </p:txBody>
      </p:sp>
      <p:graphicFrame>
        <p:nvGraphicFramePr>
          <p:cNvPr id="5" name="Obje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14367656"/>
              </p:ext>
            </p:extLst>
          </p:nvPr>
        </p:nvGraphicFramePr>
        <p:xfrm>
          <a:off x="89691" y="3063875"/>
          <a:ext cx="9054309" cy="32924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135" name="Acrobat Document" r:id="rId4" imgW="7543712" imgH="2743083" progId="AcroExch.Document.11">
                  <p:embed/>
                </p:oleObj>
              </mc:Choice>
              <mc:Fallback>
                <p:oleObj name="Acrobat Document" r:id="rId4" imgW="7543712" imgH="2743083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9691" y="3063875"/>
                        <a:ext cx="9054309" cy="329247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ZoneTexte 6"/>
          <p:cNvSpPr txBox="1"/>
          <p:nvPr/>
        </p:nvSpPr>
        <p:spPr>
          <a:xfrm>
            <a:off x="140725" y="6356351"/>
            <a:ext cx="4618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/>
              <a:t>[D., Corre, </a:t>
            </a:r>
            <a:r>
              <a:rPr lang="fr-FR" b="1" dirty="0" err="1" smtClean="0"/>
              <a:t>Schnorr</a:t>
            </a:r>
            <a:r>
              <a:rPr lang="fr-FR" b="1" dirty="0" smtClean="0"/>
              <a:t> et al., IPTW14]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031753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 practice…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b="1" dirty="0" smtClean="0"/>
              <a:t>Real traces:</a:t>
            </a:r>
          </a:p>
          <a:p>
            <a:pPr lvl="1"/>
            <a:r>
              <a:rPr lang="fr-FR" dirty="0" smtClean="0"/>
              <a:t>Up to </a:t>
            </a:r>
            <a:r>
              <a:rPr lang="fr-FR" b="1" dirty="0" smtClean="0"/>
              <a:t>12 GB </a:t>
            </a:r>
            <a:r>
              <a:rPr lang="fr-FR" dirty="0" smtClean="0"/>
              <a:t>(</a:t>
            </a:r>
            <a:r>
              <a:rPr lang="fr-FR" b="1" dirty="0" smtClean="0"/>
              <a:t>218 millions</a:t>
            </a:r>
            <a:r>
              <a:rPr lang="fr-FR" dirty="0" smtClean="0"/>
              <a:t> of </a:t>
            </a:r>
            <a:r>
              <a:rPr lang="fr-FR" dirty="0" err="1" smtClean="0"/>
              <a:t>events</a:t>
            </a:r>
            <a:r>
              <a:rPr lang="fr-FR" dirty="0" smtClean="0"/>
              <a:t>)</a:t>
            </a:r>
          </a:p>
          <a:p>
            <a:pPr lvl="1"/>
            <a:r>
              <a:rPr lang="fr-FR" b="1" dirty="0" err="1" smtClean="0">
                <a:solidFill>
                  <a:srgbClr val="FF0000"/>
                </a:solidFill>
              </a:rPr>
              <a:t>Without</a:t>
            </a:r>
            <a:r>
              <a:rPr lang="fr-FR" b="1" dirty="0" smtClean="0">
                <a:solidFill>
                  <a:srgbClr val="FF0000"/>
                </a:solidFill>
              </a:rPr>
              <a:t> cache</a:t>
            </a:r>
            <a:r>
              <a:rPr lang="fr-FR" dirty="0" smtClean="0"/>
              <a:t>: ~5 minute </a:t>
            </a:r>
            <a:r>
              <a:rPr lang="fr-FR" dirty="0" err="1" smtClean="0"/>
              <a:t>preprocess</a:t>
            </a:r>
            <a:endParaRPr lang="fr-FR" dirty="0" smtClean="0"/>
          </a:p>
          <a:p>
            <a:pPr lvl="1"/>
            <a:r>
              <a:rPr lang="fr-FR" b="1" dirty="0" err="1" smtClean="0">
                <a:solidFill>
                  <a:srgbClr val="92D050"/>
                </a:solidFill>
              </a:rPr>
              <a:t>With</a:t>
            </a:r>
            <a:r>
              <a:rPr lang="fr-FR" b="1" dirty="0" smtClean="0">
                <a:solidFill>
                  <a:srgbClr val="92D050"/>
                </a:solidFill>
              </a:rPr>
              <a:t> cache</a:t>
            </a:r>
            <a:r>
              <a:rPr lang="fr-FR" dirty="0" smtClean="0"/>
              <a:t>: ~</a:t>
            </a:r>
            <a:r>
              <a:rPr lang="fr-FR" b="1" dirty="0" smtClean="0"/>
              <a:t>20 second </a:t>
            </a:r>
            <a:r>
              <a:rPr lang="fr-FR" b="1" dirty="0" err="1" smtClean="0"/>
              <a:t>preprocess</a:t>
            </a:r>
            <a:endParaRPr lang="fr-FR" b="1" dirty="0"/>
          </a:p>
          <a:p>
            <a:r>
              <a:rPr lang="fr-FR" b="1" dirty="0" err="1" smtClean="0"/>
              <a:t>Synthetic</a:t>
            </a:r>
            <a:r>
              <a:rPr lang="fr-FR" b="1" dirty="0" smtClean="0"/>
              <a:t> traces:</a:t>
            </a:r>
          </a:p>
          <a:p>
            <a:pPr lvl="1"/>
            <a:r>
              <a:rPr lang="fr-FR" dirty="0" smtClean="0"/>
              <a:t>Up to </a:t>
            </a:r>
            <a:r>
              <a:rPr lang="fr-FR" b="1" dirty="0" smtClean="0"/>
              <a:t>68 GB</a:t>
            </a:r>
            <a:r>
              <a:rPr lang="fr-FR" dirty="0" smtClean="0"/>
              <a:t> (</a:t>
            </a:r>
            <a:r>
              <a:rPr lang="fr-FR" b="1" dirty="0" smtClean="0"/>
              <a:t>2 billions</a:t>
            </a:r>
            <a:r>
              <a:rPr lang="fr-FR" dirty="0" smtClean="0"/>
              <a:t> of </a:t>
            </a:r>
            <a:r>
              <a:rPr lang="fr-FR" dirty="0" err="1" smtClean="0"/>
              <a:t>events</a:t>
            </a:r>
            <a:r>
              <a:rPr lang="fr-FR" dirty="0" smtClean="0"/>
              <a:t>)</a:t>
            </a:r>
          </a:p>
          <a:p>
            <a:pPr lvl="1"/>
            <a:r>
              <a:rPr lang="fr-FR" b="1" dirty="0" err="1" smtClean="0">
                <a:solidFill>
                  <a:srgbClr val="FF0000"/>
                </a:solidFill>
              </a:rPr>
              <a:t>Without</a:t>
            </a:r>
            <a:r>
              <a:rPr lang="fr-FR" b="1" dirty="0" smtClean="0">
                <a:solidFill>
                  <a:srgbClr val="FF0000"/>
                </a:solidFill>
              </a:rPr>
              <a:t> </a:t>
            </a:r>
            <a:r>
              <a:rPr lang="fr-FR" b="1" dirty="0">
                <a:solidFill>
                  <a:srgbClr val="FF0000"/>
                </a:solidFill>
              </a:rPr>
              <a:t>cache</a:t>
            </a:r>
            <a:r>
              <a:rPr lang="fr-FR" dirty="0"/>
              <a:t>: </a:t>
            </a:r>
            <a:r>
              <a:rPr lang="fr-FR" dirty="0" smtClean="0"/>
              <a:t>~20 minute </a:t>
            </a:r>
            <a:r>
              <a:rPr lang="fr-FR" dirty="0" err="1"/>
              <a:t>preprocess</a:t>
            </a:r>
            <a:endParaRPr lang="fr-FR" dirty="0"/>
          </a:p>
          <a:p>
            <a:pPr lvl="1"/>
            <a:r>
              <a:rPr lang="fr-FR" b="1" dirty="0" err="1">
                <a:solidFill>
                  <a:srgbClr val="92D050"/>
                </a:solidFill>
              </a:rPr>
              <a:t>With</a:t>
            </a:r>
            <a:r>
              <a:rPr lang="fr-FR" b="1" dirty="0">
                <a:solidFill>
                  <a:srgbClr val="92D050"/>
                </a:solidFill>
              </a:rPr>
              <a:t> cache</a:t>
            </a:r>
            <a:r>
              <a:rPr lang="fr-FR" dirty="0"/>
              <a:t>: </a:t>
            </a:r>
            <a:r>
              <a:rPr lang="fr-FR" b="1" dirty="0" smtClean="0"/>
              <a:t>a few minute </a:t>
            </a:r>
            <a:r>
              <a:rPr lang="fr-FR" b="1" dirty="0" err="1" smtClean="0"/>
              <a:t>preprocess</a:t>
            </a:r>
            <a:endParaRPr lang="fr-FR" b="1" dirty="0"/>
          </a:p>
          <a:p>
            <a:pPr lvl="1"/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72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09175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Conclusion</a:t>
            </a:r>
            <a:br>
              <a:rPr lang="fr-FR" dirty="0" smtClean="0"/>
            </a:br>
            <a:r>
              <a:rPr lang="fr-FR" dirty="0" smtClean="0"/>
              <a:t>and Future </a:t>
            </a:r>
            <a:r>
              <a:rPr lang="fr-FR" dirty="0" err="1" smtClean="0"/>
              <a:t>Work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83970" name="Picture 2" descr="http://www.google.fr/url?source=imglanding&amp;ct=img&amp;q=https://cdn2.iconfinder.com/data/icons/windows-8-metro-style/128/finish_flag.png&amp;sa=X&amp;ei=OElqVemNI4nfU7bzgMAP&amp;ved=0CAkQ8wc&amp;usg=AFQjCNHDx7VPR0ihqjp9EwkuZuZPhaP7QQ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9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5888" y="2954337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1724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Summary</a:t>
            </a:r>
            <a:r>
              <a:rPr lang="fr-FR" dirty="0" smtClean="0"/>
              <a:t> of the contributions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74</a:t>
            </a:fld>
            <a:endParaRPr lang="fr-FR"/>
          </a:p>
        </p:txBody>
      </p:sp>
      <p:sp>
        <p:nvSpPr>
          <p:cNvPr id="7" name="Espace réservé du contenu 2"/>
          <p:cNvSpPr txBox="1">
            <a:spLocks/>
          </p:cNvSpPr>
          <p:nvPr/>
        </p:nvSpPr>
        <p:spPr>
          <a:xfrm>
            <a:off x="1450427" y="1519766"/>
            <a:ext cx="7452271" cy="45854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dirty="0" smtClean="0"/>
              <a:t>Method to </a:t>
            </a:r>
            <a:r>
              <a:rPr lang="fr-FR" b="1" dirty="0" err="1" smtClean="0"/>
              <a:t>build</a:t>
            </a:r>
            <a:r>
              <a:rPr lang="fr-FR" b="1" dirty="0" smtClean="0"/>
              <a:t> </a:t>
            </a:r>
            <a:r>
              <a:rPr lang="fr-FR" b="1" dirty="0" err="1" smtClean="0"/>
              <a:t>overviews</a:t>
            </a:r>
            <a:r>
              <a:rPr lang="fr-FR" b="1" dirty="0" smtClean="0"/>
              <a:t>:</a:t>
            </a:r>
          </a:p>
          <a:p>
            <a:pPr marL="685800" lvl="2">
              <a:spcBef>
                <a:spcPts val="1000"/>
              </a:spcBef>
            </a:pPr>
            <a:r>
              <a:rPr lang="fr-FR" sz="2400" dirty="0" err="1" smtClean="0"/>
              <a:t>Appropriate</a:t>
            </a:r>
            <a:r>
              <a:rPr lang="fr-FR" sz="2400" dirty="0" smtClean="0"/>
              <a:t> </a:t>
            </a:r>
            <a:r>
              <a:rPr lang="fr-FR" sz="2400" b="1" dirty="0" err="1" smtClean="0"/>
              <a:t>metrics</a:t>
            </a:r>
            <a:r>
              <a:rPr lang="fr-FR" sz="2400" dirty="0" smtClean="0"/>
              <a:t> </a:t>
            </a:r>
            <a:r>
              <a:rPr lang="fr-FR" sz="2400" dirty="0"/>
              <a:t>and </a:t>
            </a:r>
            <a:r>
              <a:rPr lang="fr-FR" sz="2400" b="1" dirty="0"/>
              <a:t>structure</a:t>
            </a:r>
            <a:r>
              <a:rPr lang="fr-FR" sz="2400" dirty="0"/>
              <a:t> for trace </a:t>
            </a:r>
            <a:r>
              <a:rPr lang="fr-FR" sz="2400" dirty="0" err="1" smtClean="0"/>
              <a:t>analysis</a:t>
            </a:r>
            <a:endParaRPr lang="fr-FR" sz="2400" dirty="0" smtClean="0"/>
          </a:p>
          <a:p>
            <a:pPr marL="685800" lvl="2">
              <a:spcBef>
                <a:spcPts val="1000"/>
              </a:spcBef>
            </a:pPr>
            <a:r>
              <a:rPr lang="fr-FR" sz="2400" b="1" dirty="0" smtClean="0"/>
              <a:t>Temporal and </a:t>
            </a:r>
            <a:r>
              <a:rPr lang="fr-FR" sz="2400" b="1" dirty="0" err="1" smtClean="0"/>
              <a:t>spatiotemporal</a:t>
            </a:r>
            <a:r>
              <a:rPr lang="fr-FR" sz="2400" b="1" dirty="0" smtClean="0"/>
              <a:t> </a:t>
            </a:r>
            <a:r>
              <a:rPr lang="fr-FR" sz="2400" dirty="0" smtClean="0"/>
              <a:t>data </a:t>
            </a:r>
            <a:r>
              <a:rPr lang="fr-FR" sz="2400" dirty="0" err="1" smtClean="0"/>
              <a:t>aggregations</a:t>
            </a:r>
            <a:endParaRPr lang="fr-FR" sz="2400" dirty="0"/>
          </a:p>
          <a:p>
            <a:pPr lvl="1"/>
            <a:r>
              <a:rPr lang="fr-FR" b="1" dirty="0" err="1" smtClean="0"/>
              <a:t>Visualization</a:t>
            </a:r>
            <a:r>
              <a:rPr lang="fr-FR" b="1" dirty="0" smtClean="0"/>
              <a:t> techniques: </a:t>
            </a:r>
            <a:r>
              <a:rPr lang="fr-FR" dirty="0" smtClean="0"/>
              <a:t>data and </a:t>
            </a:r>
            <a:r>
              <a:rPr lang="fr-FR" dirty="0" err="1" smtClean="0"/>
              <a:t>visual</a:t>
            </a:r>
            <a:r>
              <a:rPr lang="fr-FR" dirty="0" smtClean="0"/>
              <a:t> </a:t>
            </a:r>
            <a:r>
              <a:rPr lang="fr-FR" dirty="0" err="1" smtClean="0"/>
              <a:t>aggregations</a:t>
            </a:r>
            <a:endParaRPr lang="fr-FR" dirty="0" smtClean="0"/>
          </a:p>
          <a:p>
            <a:r>
              <a:rPr lang="fr-FR" b="1" dirty="0" err="1" smtClean="0"/>
              <a:t>Implementation</a:t>
            </a:r>
            <a:endParaRPr lang="fr-FR" b="1" dirty="0" smtClean="0"/>
          </a:p>
          <a:p>
            <a:pPr lvl="1"/>
            <a:r>
              <a:rPr lang="fr-FR" dirty="0" err="1" smtClean="0"/>
              <a:t>Overviews</a:t>
            </a:r>
            <a:endParaRPr lang="fr-FR" dirty="0" smtClean="0"/>
          </a:p>
          <a:p>
            <a:pPr lvl="1"/>
            <a:r>
              <a:rPr lang="fr-FR" b="1" dirty="0" smtClean="0"/>
              <a:t>Interaction</a:t>
            </a:r>
            <a:r>
              <a:rPr lang="fr-FR" dirty="0" smtClean="0"/>
              <a:t> </a:t>
            </a:r>
            <a:r>
              <a:rPr lang="fr-FR" dirty="0" err="1" smtClean="0"/>
              <a:t>features</a:t>
            </a:r>
            <a:endParaRPr lang="fr-FR" dirty="0" smtClean="0"/>
          </a:p>
          <a:p>
            <a:pPr lvl="1"/>
            <a:r>
              <a:rPr lang="fr-FR" dirty="0" smtClean="0"/>
              <a:t>Techniques </a:t>
            </a:r>
            <a:r>
              <a:rPr lang="fr-FR" dirty="0" err="1" smtClean="0"/>
              <a:t>ensuring</a:t>
            </a:r>
            <a:r>
              <a:rPr lang="fr-FR" dirty="0" smtClean="0"/>
              <a:t> </a:t>
            </a:r>
            <a:r>
              <a:rPr lang="fr-FR" b="1" dirty="0" err="1" smtClean="0"/>
              <a:t>interactivity</a:t>
            </a:r>
            <a:r>
              <a:rPr lang="fr-FR" b="1" dirty="0" smtClean="0"/>
              <a:t> performance</a:t>
            </a:r>
          </a:p>
          <a:p>
            <a:pPr lvl="1"/>
            <a:endParaRPr lang="fr-FR" sz="2000" dirty="0" smtClean="0"/>
          </a:p>
        </p:txBody>
      </p:sp>
      <p:pic>
        <p:nvPicPr>
          <p:cNvPr id="8" name="Picture 2" descr="File:Light bulb font awesome.sv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963" y="1443123"/>
            <a:ext cx="1273464" cy="1212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Espace réservé du contenu 2"/>
          <p:cNvSpPr txBox="1">
            <a:spLocks/>
          </p:cNvSpPr>
          <p:nvPr/>
        </p:nvSpPr>
        <p:spPr>
          <a:xfrm>
            <a:off x="1450427" y="4561490"/>
            <a:ext cx="7452271" cy="22965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sz="1600" dirty="0"/>
          </a:p>
          <a:p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2793631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Spatial structures</a:t>
            </a:r>
            <a:endParaRPr lang="fr-FR" dirty="0"/>
          </a:p>
        </p:txBody>
      </p:sp>
      <p:cxnSp>
        <p:nvCxnSpPr>
          <p:cNvPr id="22" name="Connecteur droit avec flèche 21"/>
          <p:cNvCxnSpPr/>
          <p:nvPr/>
        </p:nvCxnSpPr>
        <p:spPr>
          <a:xfrm>
            <a:off x="5930148" y="5728770"/>
            <a:ext cx="302454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ZoneTexte 22"/>
          <p:cNvSpPr txBox="1"/>
          <p:nvPr/>
        </p:nvSpPr>
        <p:spPr>
          <a:xfrm>
            <a:off x="5374711" y="5220940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1</a:t>
            </a:r>
            <a:endParaRPr lang="fr-FR" sz="1600" dirty="0"/>
          </a:p>
        </p:txBody>
      </p:sp>
      <p:sp>
        <p:nvSpPr>
          <p:cNvPr id="24" name="ZoneTexte 23"/>
          <p:cNvSpPr txBox="1"/>
          <p:nvPr/>
        </p:nvSpPr>
        <p:spPr>
          <a:xfrm>
            <a:off x="6653576" y="5851235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2</a:t>
            </a:r>
            <a:endParaRPr lang="fr-FR" sz="1600" dirty="0"/>
          </a:p>
        </p:txBody>
      </p:sp>
      <p:sp>
        <p:nvSpPr>
          <p:cNvPr id="25" name="ZoneTexte 24"/>
          <p:cNvSpPr txBox="1"/>
          <p:nvPr/>
        </p:nvSpPr>
        <p:spPr>
          <a:xfrm>
            <a:off x="7251504" y="5851235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3</a:t>
            </a:r>
            <a:endParaRPr lang="fr-FR" sz="1600" dirty="0"/>
          </a:p>
        </p:txBody>
      </p:sp>
      <p:sp>
        <p:nvSpPr>
          <p:cNvPr id="26" name="ZoneTexte 25"/>
          <p:cNvSpPr txBox="1"/>
          <p:nvPr/>
        </p:nvSpPr>
        <p:spPr>
          <a:xfrm>
            <a:off x="7894543" y="5855964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4</a:t>
            </a:r>
            <a:endParaRPr lang="fr-FR" sz="1600" dirty="0"/>
          </a:p>
        </p:txBody>
      </p:sp>
      <p:sp>
        <p:nvSpPr>
          <p:cNvPr id="27" name="ZoneTexte 26"/>
          <p:cNvSpPr txBox="1"/>
          <p:nvPr/>
        </p:nvSpPr>
        <p:spPr>
          <a:xfrm>
            <a:off x="8467297" y="5851235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5</a:t>
            </a:r>
            <a:endParaRPr lang="fr-FR" sz="1600" dirty="0"/>
          </a:p>
        </p:txBody>
      </p:sp>
      <p:sp>
        <p:nvSpPr>
          <p:cNvPr id="28" name="ZoneTexte 27"/>
          <p:cNvSpPr txBox="1"/>
          <p:nvPr/>
        </p:nvSpPr>
        <p:spPr>
          <a:xfrm>
            <a:off x="6512662" y="6173702"/>
            <a:ext cx="21908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err="1" smtClean="0"/>
              <a:t>Discrete</a:t>
            </a:r>
            <a:r>
              <a:rPr lang="fr-FR" sz="1400" dirty="0" smtClean="0"/>
              <a:t> Dimension</a:t>
            </a:r>
            <a:endParaRPr lang="fr-FR" sz="1400" dirty="0"/>
          </a:p>
        </p:txBody>
      </p:sp>
      <p:cxnSp>
        <p:nvCxnSpPr>
          <p:cNvPr id="45" name="Connecteur droit avec flèche 44"/>
          <p:cNvCxnSpPr/>
          <p:nvPr/>
        </p:nvCxnSpPr>
        <p:spPr>
          <a:xfrm flipV="1">
            <a:off x="5748963" y="3335717"/>
            <a:ext cx="0" cy="222377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ZoneTexte 45"/>
          <p:cNvSpPr txBox="1"/>
          <p:nvPr/>
        </p:nvSpPr>
        <p:spPr>
          <a:xfrm>
            <a:off x="5367127" y="3405901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5</a:t>
            </a:r>
            <a:endParaRPr lang="fr-FR" sz="1600" dirty="0"/>
          </a:p>
        </p:txBody>
      </p:sp>
      <p:sp>
        <p:nvSpPr>
          <p:cNvPr id="47" name="ZoneTexte 46"/>
          <p:cNvSpPr txBox="1"/>
          <p:nvPr/>
        </p:nvSpPr>
        <p:spPr>
          <a:xfrm>
            <a:off x="5367127" y="3832196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4</a:t>
            </a:r>
          </a:p>
        </p:txBody>
      </p:sp>
      <p:sp>
        <p:nvSpPr>
          <p:cNvPr id="48" name="ZoneTexte 47"/>
          <p:cNvSpPr txBox="1"/>
          <p:nvPr/>
        </p:nvSpPr>
        <p:spPr>
          <a:xfrm>
            <a:off x="5374711" y="4312166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3</a:t>
            </a:r>
            <a:endParaRPr lang="fr-FR" sz="1600" dirty="0"/>
          </a:p>
        </p:txBody>
      </p:sp>
      <p:sp>
        <p:nvSpPr>
          <p:cNvPr id="49" name="ZoneTexte 48"/>
          <p:cNvSpPr txBox="1"/>
          <p:nvPr/>
        </p:nvSpPr>
        <p:spPr>
          <a:xfrm>
            <a:off x="5370735" y="4773991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2</a:t>
            </a:r>
            <a:endParaRPr lang="fr-FR" sz="1600" dirty="0"/>
          </a:p>
        </p:txBody>
      </p:sp>
      <p:sp>
        <p:nvSpPr>
          <p:cNvPr id="50" name="ZoneTexte 49"/>
          <p:cNvSpPr txBox="1"/>
          <p:nvPr/>
        </p:nvSpPr>
        <p:spPr>
          <a:xfrm>
            <a:off x="6126090" y="5843192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1</a:t>
            </a:r>
            <a:endParaRPr lang="fr-FR" sz="1600" dirty="0"/>
          </a:p>
        </p:txBody>
      </p:sp>
      <p:sp>
        <p:nvSpPr>
          <p:cNvPr id="51" name="ZoneTexte 50"/>
          <p:cNvSpPr txBox="1"/>
          <p:nvPr/>
        </p:nvSpPr>
        <p:spPr>
          <a:xfrm rot="16200000">
            <a:off x="4088202" y="4216153"/>
            <a:ext cx="21908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err="1" smtClean="0"/>
              <a:t>Discrete</a:t>
            </a:r>
            <a:r>
              <a:rPr lang="fr-FR" sz="1400" dirty="0" smtClean="0"/>
              <a:t> Dimension</a:t>
            </a:r>
            <a:endParaRPr lang="fr-FR" sz="1400" dirty="0"/>
          </a:p>
        </p:txBody>
      </p:sp>
      <p:graphicFrame>
        <p:nvGraphicFramePr>
          <p:cNvPr id="6" name="Obje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55113784"/>
              </p:ext>
            </p:extLst>
          </p:nvPr>
        </p:nvGraphicFramePr>
        <p:xfrm>
          <a:off x="5867396" y="3166088"/>
          <a:ext cx="3276604" cy="25127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540" name="Visio" r:id="rId5" imgW="7762747" imgH="5953118" progId="Visio.Drawing.15">
                  <p:embed/>
                </p:oleObj>
              </mc:Choice>
              <mc:Fallback>
                <p:oleObj name="Visio" r:id="rId5" imgW="7762747" imgH="5953118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867396" y="3166088"/>
                        <a:ext cx="3276604" cy="251273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/>
          <p:cNvSpPr/>
          <p:nvPr/>
        </p:nvSpPr>
        <p:spPr>
          <a:xfrm>
            <a:off x="159190" y="6336268"/>
            <a:ext cx="587209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/>
              <a:t>[</a:t>
            </a:r>
            <a:r>
              <a:rPr lang="fr-FR" b="1" dirty="0" err="1" smtClean="0"/>
              <a:t>Beniamine</a:t>
            </a:r>
            <a:r>
              <a:rPr lang="fr-FR" b="1" dirty="0" smtClean="0"/>
              <a:t>, Corre, D. et al</a:t>
            </a:r>
            <a:r>
              <a:rPr lang="fr-FR" dirty="0" smtClean="0"/>
              <a:t>. </a:t>
            </a:r>
            <a:r>
              <a:rPr lang="fr-FR" dirty="0"/>
              <a:t>,</a:t>
            </a:r>
            <a:r>
              <a:rPr lang="fr-FR" dirty="0" smtClean="0"/>
              <a:t>RR 8694, </a:t>
            </a:r>
            <a:r>
              <a:rPr lang="fr-FR" dirty="0" err="1" smtClean="0"/>
              <a:t>Inria</a:t>
            </a:r>
            <a:r>
              <a:rPr lang="fr-FR" dirty="0" smtClean="0"/>
              <a:t>]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9190" y="3294017"/>
            <a:ext cx="4103422" cy="2434753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724124" y="2627756"/>
            <a:ext cx="33938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 smtClean="0"/>
              <a:t>Address</a:t>
            </a:r>
            <a:r>
              <a:rPr lang="fr-FR" sz="2000" b="1" dirty="0" smtClean="0"/>
              <a:t> </a:t>
            </a:r>
            <a:r>
              <a:rPr lang="fr-FR" sz="2000" b="1" dirty="0" err="1" smtClean="0"/>
              <a:t>spaces</a:t>
            </a:r>
            <a:r>
              <a:rPr lang="fr-FR" sz="2000" b="1" dirty="0" smtClean="0"/>
              <a:t> = </a:t>
            </a:r>
            <a:r>
              <a:rPr lang="fr-FR" sz="2000" b="1" dirty="0" err="1" smtClean="0"/>
              <a:t>Hierarchy</a:t>
            </a:r>
            <a:endParaRPr lang="fr-FR" sz="2000" b="1" dirty="0"/>
          </a:p>
        </p:txBody>
      </p:sp>
      <p:sp>
        <p:nvSpPr>
          <p:cNvPr id="52" name="ZoneTexte 51"/>
          <p:cNvSpPr txBox="1"/>
          <p:nvPr/>
        </p:nvSpPr>
        <p:spPr>
          <a:xfrm>
            <a:off x="5605703" y="2627756"/>
            <a:ext cx="33489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 smtClean="0"/>
              <a:t>Address</a:t>
            </a:r>
            <a:r>
              <a:rPr lang="fr-FR" sz="2000" b="1" dirty="0" smtClean="0"/>
              <a:t> </a:t>
            </a:r>
            <a:r>
              <a:rPr lang="fr-FR" sz="2000" b="1" dirty="0" err="1" smtClean="0"/>
              <a:t>spaces</a:t>
            </a:r>
            <a:r>
              <a:rPr lang="fr-FR" sz="2000" b="1" dirty="0" smtClean="0"/>
              <a:t> = </a:t>
            </a:r>
            <a:r>
              <a:rPr lang="fr-FR" sz="2000" b="1" dirty="0" err="1" smtClean="0"/>
              <a:t>Order</a:t>
            </a:r>
            <a:r>
              <a:rPr lang="fr-FR" sz="2000" b="1" dirty="0" smtClean="0"/>
              <a:t> set</a:t>
            </a:r>
            <a:endParaRPr lang="fr-FR" sz="2000" b="1" dirty="0"/>
          </a:p>
        </p:txBody>
      </p:sp>
      <p:cxnSp>
        <p:nvCxnSpPr>
          <p:cNvPr id="8" name="Connecteur droit avec flèche 7"/>
          <p:cNvCxnSpPr/>
          <p:nvPr/>
        </p:nvCxnSpPr>
        <p:spPr>
          <a:xfrm>
            <a:off x="4553174" y="4447605"/>
            <a:ext cx="349250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75</a:t>
            </a:fld>
            <a:endParaRPr lang="fr-FR" dirty="0"/>
          </a:p>
        </p:txBody>
      </p:sp>
      <p:sp>
        <p:nvSpPr>
          <p:cNvPr id="9" name="ZoneTexte 8"/>
          <p:cNvSpPr txBox="1"/>
          <p:nvPr/>
        </p:nvSpPr>
        <p:spPr>
          <a:xfrm>
            <a:off x="254000" y="1421296"/>
            <a:ext cx="86487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b="1" dirty="0" smtClean="0"/>
              <a:t>Graphs, </a:t>
            </a:r>
            <a:r>
              <a:rPr lang="fr-FR" sz="2400" b="1" dirty="0" err="1" smtClean="0"/>
              <a:t>ordered</a:t>
            </a:r>
            <a:r>
              <a:rPr lang="fr-FR" sz="2400" b="1" dirty="0" smtClean="0"/>
              <a:t> set,…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400" b="1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b="1" dirty="0" smtClean="0"/>
              <a:t>Ex: Memory structure</a:t>
            </a:r>
            <a:endParaRPr lang="fr-FR" sz="2400" b="1" dirty="0"/>
          </a:p>
        </p:txBody>
      </p:sp>
    </p:spTree>
    <p:extLst>
      <p:ext uri="{BB962C8B-B14F-4D97-AF65-F5344CB8AC3E}">
        <p14:creationId xmlns:p14="http://schemas.microsoft.com/office/powerpoint/2010/main" val="2969896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Visual information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76</a:t>
            </a:fld>
            <a:endParaRPr lang="fr-FR" dirty="0"/>
          </a:p>
        </p:txBody>
      </p:sp>
      <p:graphicFrame>
        <p:nvGraphicFramePr>
          <p:cNvPr id="5" name="Obje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38608566"/>
              </p:ext>
            </p:extLst>
          </p:nvPr>
        </p:nvGraphicFramePr>
        <p:xfrm>
          <a:off x="5668433" y="1527154"/>
          <a:ext cx="3133134" cy="23435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523" name="Visio" r:id="rId5" imgW="7143904" imgH="5343623" progId="Visio.Drawing.15">
                  <p:embed/>
                </p:oleObj>
              </mc:Choice>
              <mc:Fallback>
                <p:oleObj name="Visio" r:id="rId5" imgW="7143904" imgH="5343623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668433" y="1527154"/>
                        <a:ext cx="3133134" cy="234358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" name="Connecteur droit avec flèche 6"/>
          <p:cNvCxnSpPr/>
          <p:nvPr/>
        </p:nvCxnSpPr>
        <p:spPr>
          <a:xfrm flipV="1">
            <a:off x="3200400" y="2099733"/>
            <a:ext cx="2468033" cy="1888067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ZoneTexte 7"/>
          <p:cNvSpPr txBox="1"/>
          <p:nvPr/>
        </p:nvSpPr>
        <p:spPr>
          <a:xfrm>
            <a:off x="162389" y="3326889"/>
            <a:ext cx="30380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 smtClean="0"/>
              <a:t>Procedural</a:t>
            </a:r>
            <a:r>
              <a:rPr lang="fr-FR" sz="2400" b="1" dirty="0" smtClean="0"/>
              <a:t> Textures</a:t>
            </a:r>
            <a:endParaRPr lang="en-US" sz="2400" b="1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7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54000" y="4215341"/>
            <a:ext cx="6247427" cy="1987199"/>
          </a:xfrm>
          <a:prstGeom prst="rect">
            <a:avLst/>
          </a:prstGeom>
        </p:spPr>
      </p:pic>
      <p:sp>
        <p:nvSpPr>
          <p:cNvPr id="11" name="ZoneTexte 10"/>
          <p:cNvSpPr txBox="1"/>
          <p:nvPr/>
        </p:nvSpPr>
        <p:spPr>
          <a:xfrm>
            <a:off x="162389" y="3732239"/>
            <a:ext cx="27190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[</a:t>
            </a:r>
            <a:r>
              <a:rPr lang="fr-FR" b="1" dirty="0" err="1" smtClean="0"/>
              <a:t>Holten’s</a:t>
            </a:r>
            <a:r>
              <a:rPr lang="fr-FR" b="1" dirty="0" smtClean="0"/>
              <a:t> master </a:t>
            </a:r>
            <a:r>
              <a:rPr lang="fr-FR" b="1" dirty="0" err="1" smtClean="0"/>
              <a:t>thesis</a:t>
            </a:r>
            <a:r>
              <a:rPr lang="fr-FR" b="1" dirty="0" smtClean="0"/>
              <a:t>]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262506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4000" dirty="0" err="1" smtClean="0"/>
              <a:t>Scaling</a:t>
            </a:r>
            <a:r>
              <a:rPr lang="fr-FR" sz="4000" dirty="0" smtClean="0"/>
              <a:t> </a:t>
            </a:r>
            <a:r>
              <a:rPr lang="fr-FR" sz="4000" dirty="0" err="1" smtClean="0"/>
              <a:t>interactivity</a:t>
            </a:r>
            <a:endParaRPr lang="fr-FR" sz="40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77</a:t>
            </a:fld>
            <a:endParaRPr lang="fr-FR" dirty="0"/>
          </a:p>
        </p:txBody>
      </p:sp>
      <p:graphicFrame>
        <p:nvGraphicFramePr>
          <p:cNvPr id="9" name="Obje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70177305"/>
              </p:ext>
            </p:extLst>
          </p:nvPr>
        </p:nvGraphicFramePr>
        <p:xfrm>
          <a:off x="560891" y="2482178"/>
          <a:ext cx="8022218" cy="3208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7142" name="Acrobat Document" r:id="rId4" imgW="6857824" imgH="2743083" progId="AcroExch.Document.11">
                  <p:embed/>
                </p:oleObj>
              </mc:Choice>
              <mc:Fallback>
                <p:oleObj name="Acrobat Document" r:id="rId4" imgW="6857824" imgH="2743083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60891" y="2482178"/>
                        <a:ext cx="8022218" cy="32088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ZoneTexte 2"/>
          <p:cNvSpPr txBox="1"/>
          <p:nvPr/>
        </p:nvSpPr>
        <p:spPr>
          <a:xfrm>
            <a:off x="567241" y="1387309"/>
            <a:ext cx="725070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b="1" dirty="0" err="1" smtClean="0"/>
              <a:t>Aggregation</a:t>
            </a:r>
            <a:r>
              <a:rPr lang="fr-FR" sz="2000" b="1" dirty="0" smtClean="0"/>
              <a:t> </a:t>
            </a:r>
            <a:r>
              <a:rPr lang="fr-FR" sz="2000" b="1" dirty="0" err="1" smtClean="0"/>
              <a:t>algorithm</a:t>
            </a:r>
            <a:r>
              <a:rPr lang="fr-FR" sz="2000" b="1" dirty="0" smtClean="0"/>
              <a:t> </a:t>
            </a:r>
            <a:r>
              <a:rPr lang="fr-FR" sz="2000" b="1" dirty="0" err="1" smtClean="0"/>
              <a:t>parallelization</a:t>
            </a:r>
            <a:endParaRPr lang="fr-FR" sz="2000" b="1" dirty="0" smtClean="0"/>
          </a:p>
          <a:p>
            <a:r>
              <a:rPr lang="fr-FR" sz="2000" dirty="0" err="1" smtClean="0"/>
              <a:t>Example</a:t>
            </a:r>
            <a:r>
              <a:rPr lang="fr-FR" sz="2000" dirty="0" smtClean="0"/>
              <a:t> : </a:t>
            </a:r>
            <a:r>
              <a:rPr lang="fr-FR" sz="2000" dirty="0" err="1" smtClean="0"/>
              <a:t>parallelization</a:t>
            </a:r>
            <a:r>
              <a:rPr lang="fr-FR" sz="2000" dirty="0" smtClean="0"/>
              <a:t> of </a:t>
            </a:r>
            <a:r>
              <a:rPr lang="fr-FR" sz="2000" dirty="0" err="1" smtClean="0"/>
              <a:t>quality</a:t>
            </a:r>
            <a:r>
              <a:rPr lang="fr-FR" sz="2000" dirty="0" smtClean="0"/>
              <a:t> </a:t>
            </a:r>
            <a:r>
              <a:rPr lang="fr-FR" sz="2000" dirty="0" err="1" smtClean="0"/>
              <a:t>measures</a:t>
            </a:r>
            <a:r>
              <a:rPr lang="fr-FR" sz="2000" dirty="0" smtClean="0"/>
              <a:t> </a:t>
            </a:r>
            <a:r>
              <a:rPr lang="fr-FR" sz="2000" dirty="0" err="1" smtClean="0"/>
              <a:t>using</a:t>
            </a:r>
            <a:r>
              <a:rPr lang="fr-FR" sz="2000" dirty="0" smtClean="0"/>
              <a:t> </a:t>
            </a:r>
            <a:r>
              <a:rPr lang="fr-FR" sz="2000" dirty="0" err="1" smtClean="0"/>
              <a:t>OpenMP</a:t>
            </a:r>
            <a:endParaRPr lang="fr-FR" sz="2000" dirty="0"/>
          </a:p>
          <a:p>
            <a:r>
              <a:rPr lang="fr-FR" sz="2000" b="1" dirty="0" smtClean="0"/>
              <a:t>(Mary-Andréa </a:t>
            </a:r>
            <a:r>
              <a:rPr lang="fr-FR" sz="2000" b="1" dirty="0" err="1" smtClean="0"/>
              <a:t>Rakotomanga</a:t>
            </a:r>
            <a:r>
              <a:rPr lang="fr-FR" sz="2000" b="1" dirty="0" smtClean="0"/>
              <a:t> – </a:t>
            </a:r>
            <a:r>
              <a:rPr lang="fr-FR" sz="2000" b="1" dirty="0" err="1" smtClean="0"/>
              <a:t>Intern</a:t>
            </a:r>
            <a:r>
              <a:rPr lang="fr-FR" sz="2000" b="1" dirty="0" smtClean="0"/>
              <a:t>)</a:t>
            </a:r>
            <a:endParaRPr lang="en-US" sz="2000" b="1" dirty="0"/>
          </a:p>
        </p:txBody>
      </p:sp>
      <p:sp>
        <p:nvSpPr>
          <p:cNvPr id="5" name="ZoneTexte 4"/>
          <p:cNvSpPr txBox="1"/>
          <p:nvPr/>
        </p:nvSpPr>
        <p:spPr>
          <a:xfrm>
            <a:off x="567241" y="5849477"/>
            <a:ext cx="453040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b="1" dirty="0" smtClean="0"/>
              <a:t>Data structure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b="1" dirty="0" err="1" smtClean="0"/>
              <a:t>Remote</a:t>
            </a:r>
            <a:r>
              <a:rPr lang="fr-FR" sz="2000" b="1" dirty="0" smtClean="0"/>
              <a:t> </a:t>
            </a:r>
            <a:r>
              <a:rPr lang="fr-FR" sz="2000" b="1" dirty="0" err="1" smtClean="0"/>
              <a:t>execution</a:t>
            </a:r>
            <a:r>
              <a:rPr lang="fr-FR" sz="2000" b="1" dirty="0" smtClean="0"/>
              <a:t> on HPC </a:t>
            </a:r>
            <a:r>
              <a:rPr lang="fr-FR" sz="2000" b="1" dirty="0" err="1" smtClean="0"/>
              <a:t>systems</a:t>
            </a:r>
            <a:endParaRPr lang="fr-FR" sz="2000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699427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54000" y="365127"/>
            <a:ext cx="8648700" cy="574673"/>
          </a:xfrm>
        </p:spPr>
        <p:txBody>
          <a:bodyPr>
            <a:noAutofit/>
          </a:bodyPr>
          <a:lstStyle/>
          <a:p>
            <a:r>
              <a:rPr lang="fr-FR" sz="4000" dirty="0" err="1" smtClean="0"/>
              <a:t>Reusability</a:t>
            </a:r>
            <a:r>
              <a:rPr lang="fr-FR" sz="4000" dirty="0" smtClean="0"/>
              <a:t>/</a:t>
            </a:r>
            <a:r>
              <a:rPr lang="fr-FR" sz="4000" dirty="0" err="1" smtClean="0"/>
              <a:t>Extendability</a:t>
            </a:r>
            <a:endParaRPr lang="fr-FR" sz="40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78</a:t>
            </a:fld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378" y="1564267"/>
            <a:ext cx="936725" cy="1289417"/>
          </a:xfrm>
          <a:prstGeom prst="rect">
            <a:avLst/>
          </a:prstGeom>
        </p:spPr>
      </p:pic>
      <p:pic>
        <p:nvPicPr>
          <p:cNvPr id="10" name="Picture 237" descr="http://www.google.fr/url?source=imglanding&amp;ct=img&amp;q=http://3.bp.blogspot.com/-42CAxs1afEE/UzTBaQWFz2I/AAAAAAAAAbk/7bTiTdIKhgk/s1600/C++-unofficial.sh-600x600.png&amp;sa=X&amp;ei=DFNsVfHGNILyUPSegJAL&amp;ved=0CAkQ8wc&amp;usg=AFQjCNEhEEwdInsp1dB5jD5M76EjqngfPw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334" y="1421598"/>
            <a:ext cx="624467" cy="624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ZoneTexte 10"/>
          <p:cNvSpPr txBox="1"/>
          <p:nvPr/>
        </p:nvSpPr>
        <p:spPr>
          <a:xfrm>
            <a:off x="1848163" y="1713451"/>
            <a:ext cx="10070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LGPL</a:t>
            </a:r>
          </a:p>
          <a:p>
            <a:r>
              <a:rPr lang="fr-FR" b="1" dirty="0" err="1" smtClean="0"/>
              <a:t>Generic</a:t>
            </a:r>
            <a:endParaRPr lang="en-US" b="1" dirty="0"/>
          </a:p>
        </p:txBody>
      </p:sp>
      <p:cxnSp>
        <p:nvCxnSpPr>
          <p:cNvPr id="13" name="Connecteur droit avec flèche 12"/>
          <p:cNvCxnSpPr>
            <a:endCxn id="17" idx="1"/>
          </p:cNvCxnSpPr>
          <p:nvPr/>
        </p:nvCxnSpPr>
        <p:spPr>
          <a:xfrm flipV="1">
            <a:off x="3124200" y="1800681"/>
            <a:ext cx="1911501" cy="245386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>
            <a:endCxn id="18" idx="1"/>
          </p:cNvCxnSpPr>
          <p:nvPr/>
        </p:nvCxnSpPr>
        <p:spPr>
          <a:xfrm>
            <a:off x="3159682" y="2046065"/>
            <a:ext cx="1876019" cy="184666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ZoneTexte 16"/>
          <p:cNvSpPr txBox="1"/>
          <p:nvPr/>
        </p:nvSpPr>
        <p:spPr>
          <a:xfrm>
            <a:off x="5035701" y="1616015"/>
            <a:ext cx="2268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Trace </a:t>
            </a:r>
            <a:r>
              <a:rPr lang="fr-FR" b="1" dirty="0" err="1" smtClean="0"/>
              <a:t>analysis</a:t>
            </a:r>
            <a:r>
              <a:rPr lang="fr-FR" b="1" dirty="0" smtClean="0"/>
              <a:t> </a:t>
            </a:r>
            <a:r>
              <a:rPr lang="fr-FR" b="1" dirty="0" err="1" smtClean="0"/>
              <a:t>tools</a:t>
            </a:r>
            <a:endParaRPr lang="en-US" b="1" dirty="0"/>
          </a:p>
        </p:txBody>
      </p:sp>
      <p:sp>
        <p:nvSpPr>
          <p:cNvPr id="18" name="ZoneTexte 17"/>
          <p:cNvSpPr txBox="1"/>
          <p:nvPr/>
        </p:nvSpPr>
        <p:spPr>
          <a:xfrm>
            <a:off x="5035701" y="2046065"/>
            <a:ext cx="17572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Other</a:t>
            </a:r>
            <a:r>
              <a:rPr lang="fr-FR" b="1" dirty="0" smtClean="0"/>
              <a:t> </a:t>
            </a:r>
            <a:r>
              <a:rPr lang="fr-FR" b="1" dirty="0" err="1" smtClean="0"/>
              <a:t>domains</a:t>
            </a:r>
            <a:endParaRPr lang="en-US" b="1" dirty="0"/>
          </a:p>
        </p:txBody>
      </p:sp>
      <p:sp>
        <p:nvSpPr>
          <p:cNvPr id="24" name="ZoneTexte 23"/>
          <p:cNvSpPr txBox="1"/>
          <p:nvPr/>
        </p:nvSpPr>
        <p:spPr>
          <a:xfrm>
            <a:off x="364185" y="4686161"/>
            <a:ext cx="1463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i="1" dirty="0" err="1" smtClean="0"/>
              <a:t>Ocelotl</a:t>
            </a:r>
            <a:r>
              <a:rPr lang="fr-FR" sz="1400" i="1" dirty="0" smtClean="0"/>
              <a:t> modules</a:t>
            </a:r>
            <a:endParaRPr lang="en-US" sz="1400" i="1" dirty="0"/>
          </a:p>
        </p:txBody>
      </p:sp>
      <p:cxnSp>
        <p:nvCxnSpPr>
          <p:cNvPr id="26" name="Connecteur droit avec flèche 25"/>
          <p:cNvCxnSpPr>
            <a:endCxn id="27" idx="1"/>
          </p:cNvCxnSpPr>
          <p:nvPr/>
        </p:nvCxnSpPr>
        <p:spPr>
          <a:xfrm flipV="1">
            <a:off x="3139566" y="3329150"/>
            <a:ext cx="1896135" cy="610212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ZoneTexte 26"/>
          <p:cNvSpPr txBox="1"/>
          <p:nvPr/>
        </p:nvSpPr>
        <p:spPr>
          <a:xfrm>
            <a:off x="5035701" y="3144484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New </a:t>
            </a:r>
            <a:r>
              <a:rPr lang="fr-FR" b="1" dirty="0" err="1" smtClean="0"/>
              <a:t>metrics</a:t>
            </a:r>
            <a:endParaRPr lang="en-US" b="1" dirty="0"/>
          </a:p>
        </p:txBody>
      </p:sp>
      <p:cxnSp>
        <p:nvCxnSpPr>
          <p:cNvPr id="28" name="Connecteur droit avec flèche 27"/>
          <p:cNvCxnSpPr>
            <a:endCxn id="31" idx="1"/>
          </p:cNvCxnSpPr>
          <p:nvPr/>
        </p:nvCxnSpPr>
        <p:spPr>
          <a:xfrm flipV="1">
            <a:off x="3139566" y="3693950"/>
            <a:ext cx="1896135" cy="245411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ZoneTexte 30"/>
          <p:cNvSpPr txBox="1"/>
          <p:nvPr/>
        </p:nvSpPr>
        <p:spPr>
          <a:xfrm>
            <a:off x="5035701" y="3509284"/>
            <a:ext cx="2098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New </a:t>
            </a:r>
            <a:r>
              <a:rPr lang="fr-FR" b="1" dirty="0" err="1" smtClean="0"/>
              <a:t>aggregations</a:t>
            </a:r>
            <a:endParaRPr lang="en-US" b="1" dirty="0"/>
          </a:p>
        </p:txBody>
      </p:sp>
      <p:cxnSp>
        <p:nvCxnSpPr>
          <p:cNvPr id="32" name="Connecteur droit avec flèche 31"/>
          <p:cNvCxnSpPr>
            <a:endCxn id="35" idx="1"/>
          </p:cNvCxnSpPr>
          <p:nvPr/>
        </p:nvCxnSpPr>
        <p:spPr>
          <a:xfrm>
            <a:off x="3139566" y="3939361"/>
            <a:ext cx="1896135" cy="145377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ZoneTexte 34"/>
          <p:cNvSpPr txBox="1"/>
          <p:nvPr/>
        </p:nvSpPr>
        <p:spPr>
          <a:xfrm>
            <a:off x="5035701" y="3900072"/>
            <a:ext cx="2173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New </a:t>
            </a:r>
            <a:r>
              <a:rPr lang="fr-FR" b="1" dirty="0" err="1" smtClean="0"/>
              <a:t>visualizations</a:t>
            </a:r>
            <a:endParaRPr lang="en-US" b="1" dirty="0"/>
          </a:p>
        </p:txBody>
      </p:sp>
      <p:cxnSp>
        <p:nvCxnSpPr>
          <p:cNvPr id="36" name="Connecteur droit avec flèche 35"/>
          <p:cNvCxnSpPr>
            <a:endCxn id="40" idx="1"/>
          </p:cNvCxnSpPr>
          <p:nvPr/>
        </p:nvCxnSpPr>
        <p:spPr>
          <a:xfrm>
            <a:off x="3139566" y="3939361"/>
            <a:ext cx="1896135" cy="536165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ZoneTexte 39"/>
          <p:cNvSpPr txBox="1"/>
          <p:nvPr/>
        </p:nvSpPr>
        <p:spPr>
          <a:xfrm>
            <a:off x="5035701" y="4290860"/>
            <a:ext cx="17572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Other</a:t>
            </a:r>
            <a:r>
              <a:rPr lang="fr-FR" b="1" dirty="0" smtClean="0"/>
              <a:t> </a:t>
            </a:r>
            <a:r>
              <a:rPr lang="fr-FR" b="1" dirty="0" err="1" smtClean="0"/>
              <a:t>domains</a:t>
            </a:r>
            <a:endParaRPr lang="en-US" b="1" dirty="0"/>
          </a:p>
        </p:txBody>
      </p:sp>
      <p:sp>
        <p:nvSpPr>
          <p:cNvPr id="64" name="ZoneTexte 63"/>
          <p:cNvSpPr txBox="1"/>
          <p:nvPr/>
        </p:nvSpPr>
        <p:spPr>
          <a:xfrm>
            <a:off x="1843665" y="3754695"/>
            <a:ext cx="554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EPL</a:t>
            </a:r>
          </a:p>
        </p:txBody>
      </p:sp>
      <p:pic>
        <p:nvPicPr>
          <p:cNvPr id="67" name="Image 6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561" y="5493780"/>
            <a:ext cx="954315" cy="954315"/>
          </a:xfrm>
          <a:prstGeom prst="rect">
            <a:avLst/>
          </a:prstGeom>
        </p:spPr>
      </p:pic>
      <p:cxnSp>
        <p:nvCxnSpPr>
          <p:cNvPr id="68" name="Connecteur droit avec flèche 67"/>
          <p:cNvCxnSpPr>
            <a:endCxn id="78" idx="1"/>
          </p:cNvCxnSpPr>
          <p:nvPr/>
        </p:nvCxnSpPr>
        <p:spPr>
          <a:xfrm flipV="1">
            <a:off x="3139566" y="5713275"/>
            <a:ext cx="1881221" cy="200533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ZoneTexte 75"/>
          <p:cNvSpPr txBox="1"/>
          <p:nvPr/>
        </p:nvSpPr>
        <p:spPr>
          <a:xfrm>
            <a:off x="720853" y="6300987"/>
            <a:ext cx="7505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i="1" dirty="0" err="1" smtClean="0"/>
              <a:t>Ocelotl</a:t>
            </a:r>
            <a:endParaRPr lang="en-US" sz="1400" i="1" dirty="0"/>
          </a:p>
        </p:txBody>
      </p:sp>
      <p:sp>
        <p:nvSpPr>
          <p:cNvPr id="78" name="ZoneTexte 77"/>
          <p:cNvSpPr txBox="1"/>
          <p:nvPr/>
        </p:nvSpPr>
        <p:spPr>
          <a:xfrm>
            <a:off x="5020787" y="5390109"/>
            <a:ext cx="22637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Not </a:t>
            </a:r>
            <a:r>
              <a:rPr lang="fr-FR" b="1" dirty="0" err="1" smtClean="0"/>
              <a:t>associated</a:t>
            </a:r>
            <a:r>
              <a:rPr lang="fr-FR" b="1" dirty="0" smtClean="0"/>
              <a:t> </a:t>
            </a:r>
            <a:r>
              <a:rPr lang="fr-FR" b="1" dirty="0" err="1" smtClean="0"/>
              <a:t>with</a:t>
            </a:r>
            <a:endParaRPr lang="fr-FR" b="1" dirty="0" smtClean="0"/>
          </a:p>
          <a:p>
            <a:r>
              <a:rPr lang="fr-FR" b="1" dirty="0" smtClean="0"/>
              <a:t>a </a:t>
            </a:r>
            <a:r>
              <a:rPr lang="fr-FR" b="1" dirty="0" err="1" smtClean="0"/>
              <a:t>particular</a:t>
            </a:r>
            <a:r>
              <a:rPr lang="fr-FR" b="1" dirty="0" smtClean="0"/>
              <a:t> format</a:t>
            </a:r>
            <a:endParaRPr lang="en-US" b="1" dirty="0"/>
          </a:p>
        </p:txBody>
      </p:sp>
      <p:cxnSp>
        <p:nvCxnSpPr>
          <p:cNvPr id="79" name="Connecteur droit avec flèche 78"/>
          <p:cNvCxnSpPr>
            <a:endCxn id="84" idx="1"/>
          </p:cNvCxnSpPr>
          <p:nvPr/>
        </p:nvCxnSpPr>
        <p:spPr>
          <a:xfrm>
            <a:off x="3139566" y="5932859"/>
            <a:ext cx="1881221" cy="468872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ZoneTexte 82"/>
          <p:cNvSpPr txBox="1"/>
          <p:nvPr/>
        </p:nvSpPr>
        <p:spPr>
          <a:xfrm>
            <a:off x="1875072" y="5729142"/>
            <a:ext cx="554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EPL</a:t>
            </a:r>
          </a:p>
        </p:txBody>
      </p:sp>
      <p:sp>
        <p:nvSpPr>
          <p:cNvPr id="84" name="ZoneTexte 83"/>
          <p:cNvSpPr txBox="1"/>
          <p:nvPr/>
        </p:nvSpPr>
        <p:spPr>
          <a:xfrm>
            <a:off x="5020787" y="6078565"/>
            <a:ext cx="23567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Can </a:t>
            </a:r>
            <a:r>
              <a:rPr lang="fr-FR" b="1" dirty="0" err="1" smtClean="0"/>
              <a:t>be</a:t>
            </a:r>
            <a:r>
              <a:rPr lang="fr-FR" b="1" dirty="0" smtClean="0"/>
              <a:t> </a:t>
            </a:r>
            <a:r>
              <a:rPr lang="fr-FR" b="1" dirty="0" err="1" smtClean="0"/>
              <a:t>integrated</a:t>
            </a:r>
            <a:r>
              <a:rPr lang="fr-FR" b="1" dirty="0" smtClean="0"/>
              <a:t> in</a:t>
            </a:r>
          </a:p>
          <a:p>
            <a:r>
              <a:rPr lang="fr-FR" b="1" dirty="0" err="1" smtClean="0"/>
              <a:t>other</a:t>
            </a:r>
            <a:r>
              <a:rPr lang="fr-FR" b="1" dirty="0" smtClean="0"/>
              <a:t> </a:t>
            </a:r>
            <a:r>
              <a:rPr lang="fr-FR" b="1" dirty="0" err="1" smtClean="0"/>
              <a:t>environments</a:t>
            </a:r>
            <a:endParaRPr lang="en-US" b="1" dirty="0"/>
          </a:p>
        </p:txBody>
      </p:sp>
      <p:pic>
        <p:nvPicPr>
          <p:cNvPr id="147458" name="Picture 2" descr="http://www.google.fr/url?source=imglanding&amp;ct=img&amp;q=https://cdn0.iconfinder.com/data/icons/octicons/1024/puzzle-512.png&amp;sa=X&amp;ei=Q6R2VZaBK4W0UZHTgJgC&amp;ved=0CAkQ8wc&amp;usg=AFQjCNH5iMKwMgKJUX_Xv6Kjy6aBXwAJZA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011" y="3563431"/>
            <a:ext cx="1010645" cy="1010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7460" name="Picture 4" descr="http://www.google.fr/url?source=imglanding&amp;ct=img&amp;q=https://assets-cdn.github.com/images/modules/logos_page/GitHub-Mark.png&amp;sa=X&amp;ei=iaV2Va3LJYWmU6erg8AF&amp;ved=0CAkQ8wc&amp;usg=AFQjCNHiZl7eCxRuMcHfx7M4SvUFfDEUm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0502" y="2326015"/>
            <a:ext cx="527669" cy="527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4" descr="http://www.google.fr/url?source=imglanding&amp;ct=img&amp;q=https://assets-cdn.github.com/images/modules/logos_page/GitHub-Mark.png&amp;sa=X&amp;ei=iaV2Va3LJYWmU6erg8AF&amp;ved=0CAkQ8wc&amp;usg=AFQjCNHiZl7eCxRuMcHfx7M4SvUFfDEUm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7310" y="4084738"/>
            <a:ext cx="527669" cy="527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4" descr="http://www.google.fr/url?source=imglanding&amp;ct=img&amp;q=https://assets-cdn.github.com/images/modules/logos_page/GitHub-Mark.png&amp;sa=X&amp;ei=iaV2Va3LJYWmU6erg8AF&amp;ved=0CAkQ8wc&amp;usg=AFQjCNHiZl7eCxRuMcHfx7M4SvUFfDEUm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0503" y="6037152"/>
            <a:ext cx="527669" cy="527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1422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24791" y="5778500"/>
            <a:ext cx="8648700" cy="942976"/>
          </a:xfrm>
        </p:spPr>
        <p:txBody>
          <a:bodyPr>
            <a:normAutofit fontScale="90000"/>
          </a:bodyPr>
          <a:lstStyle/>
          <a:p>
            <a:r>
              <a:rPr lang="fr-FR" dirty="0" err="1" smtClean="0"/>
              <a:t>Thank</a:t>
            </a:r>
            <a:r>
              <a:rPr lang="fr-FR" dirty="0" smtClean="0"/>
              <a:t> </a:t>
            </a:r>
            <a:r>
              <a:rPr lang="fr-FR" dirty="0" err="1" smtClean="0"/>
              <a:t>you</a:t>
            </a:r>
            <a:r>
              <a:rPr lang="fr-FR" dirty="0" smtClean="0"/>
              <a:t> for </a:t>
            </a:r>
            <a:r>
              <a:rPr lang="fr-FR" dirty="0" err="1" smtClean="0"/>
              <a:t>your</a:t>
            </a:r>
            <a:r>
              <a:rPr lang="fr-FR" dirty="0" smtClean="0"/>
              <a:t> </a:t>
            </a:r>
            <a:r>
              <a:rPr lang="fr-FR" dirty="0" err="1" smtClean="0"/>
              <a:t>kind</a:t>
            </a:r>
            <a:r>
              <a:rPr lang="fr-FR" dirty="0" smtClean="0"/>
              <a:t> attention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b="1" smtClean="0"/>
              <a:pPr/>
              <a:t>79</a:t>
            </a:fld>
            <a:endParaRPr lang="fr-FR" b="1" dirty="0"/>
          </a:p>
        </p:txBody>
      </p:sp>
      <p:grpSp>
        <p:nvGrpSpPr>
          <p:cNvPr id="10" name="Groupe 9"/>
          <p:cNvGrpSpPr/>
          <p:nvPr/>
        </p:nvGrpSpPr>
        <p:grpSpPr>
          <a:xfrm>
            <a:off x="1081561" y="3018100"/>
            <a:ext cx="3066142" cy="2209041"/>
            <a:chOff x="254000" y="1566525"/>
            <a:chExt cx="6247427" cy="4636015"/>
          </a:xfrm>
        </p:grpSpPr>
        <p:graphicFrame>
          <p:nvGraphicFramePr>
            <p:cNvPr id="5" name="Objet 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777923764"/>
                </p:ext>
              </p:extLst>
            </p:nvPr>
          </p:nvGraphicFramePr>
          <p:xfrm>
            <a:off x="1395779" y="1566525"/>
            <a:ext cx="3133134" cy="234358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7751" name="Visio" r:id="rId4" imgW="7143904" imgH="5343623" progId="Visio.Drawing.15">
                    <p:embed/>
                  </p:oleObj>
                </mc:Choice>
                <mc:Fallback>
                  <p:oleObj name="Visio" r:id="rId4" imgW="7143904" imgH="5343623" progId="Visio.Drawing.15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1395779" y="1566525"/>
                          <a:ext cx="3133134" cy="234358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6" name="Connecteur droit avec flèche 5"/>
            <p:cNvCxnSpPr/>
            <p:nvPr/>
          </p:nvCxnSpPr>
          <p:spPr>
            <a:xfrm flipV="1">
              <a:off x="701879" y="2459236"/>
              <a:ext cx="693900" cy="1756105"/>
            </a:xfrm>
            <a:prstGeom prst="straightConnector1">
              <a:avLst/>
            </a:prstGeom>
            <a:ln w="444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" name="Image 7"/>
            <p:cNvPicPr>
              <a:picLocks noChangeAspect="1"/>
            </p:cNvPicPr>
            <p:nvPr/>
          </p:nvPicPr>
          <p:blipFill>
            <a:blip r:embed="rId6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254000" y="4215341"/>
              <a:ext cx="6247427" cy="1987199"/>
            </a:xfrm>
            <a:prstGeom prst="rect">
              <a:avLst/>
            </a:prstGeom>
          </p:spPr>
        </p:pic>
      </p:grpSp>
      <p:pic>
        <p:nvPicPr>
          <p:cNvPr id="23" name="Image 22"/>
          <p:cNvPicPr>
            <a:picLocks noChangeAspect="1"/>
          </p:cNvPicPr>
          <p:nvPr/>
        </p:nvPicPr>
        <p:blipFill rotWithShape="1">
          <a:blip r:embed="rId7"/>
          <a:srcRect b="24701"/>
          <a:stretch/>
        </p:blipFill>
        <p:spPr>
          <a:xfrm>
            <a:off x="4843589" y="485525"/>
            <a:ext cx="936725" cy="970920"/>
          </a:xfrm>
          <a:prstGeom prst="rect">
            <a:avLst/>
          </a:prstGeom>
        </p:spPr>
      </p:pic>
      <p:pic>
        <p:nvPicPr>
          <p:cNvPr id="24" name="Picture 237" descr="http://www.google.fr/url?source=imglanding&amp;ct=img&amp;q=http://3.bp.blogspot.com/-42CAxs1afEE/UzTBaQWFz2I/AAAAAAAAAbk/7bTiTdIKhgk/s1600/C++-unofficial.sh-600x600.png&amp;sa=X&amp;ei=DFNsVfHGNILyUPSegJAL&amp;ved=0CAkQ8wc&amp;usg=AFQjCNEhEEwdInsp1dB5jD5M76EjqngfPw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9545" y="218338"/>
            <a:ext cx="624467" cy="624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Image 2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4419" y="593388"/>
            <a:ext cx="954315" cy="954315"/>
          </a:xfrm>
          <a:prstGeom prst="rect">
            <a:avLst/>
          </a:prstGeom>
        </p:spPr>
      </p:pic>
      <p:pic>
        <p:nvPicPr>
          <p:cNvPr id="28" name="Picture 2" descr="http://www.google.fr/url?source=imglanding&amp;ct=img&amp;q=https://cdn0.iconfinder.com/data/icons/octicons/1024/puzzle-512.png&amp;sa=X&amp;ei=Q6R2VZaBK4W0UZHTgJgC&amp;ved=0CAkQ8wc&amp;usg=AFQjCNH5iMKwMgKJUX_Xv6Kjy6aBXwAJZA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2044" y="337482"/>
            <a:ext cx="1010645" cy="1010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 21"/>
          <p:cNvSpPr/>
          <p:nvPr/>
        </p:nvSpPr>
        <p:spPr>
          <a:xfrm>
            <a:off x="4536621" y="218338"/>
            <a:ext cx="3842657" cy="1329366"/>
          </a:xfrm>
          <a:prstGeom prst="rect">
            <a:avLst/>
          </a:prstGeom>
          <a:noFill/>
          <a:ln w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/>
          </a:p>
        </p:txBody>
      </p:sp>
      <p:sp>
        <p:nvSpPr>
          <p:cNvPr id="30" name="ZoneTexte 29"/>
          <p:cNvSpPr txBox="1"/>
          <p:nvPr/>
        </p:nvSpPr>
        <p:spPr>
          <a:xfrm>
            <a:off x="4710793" y="1681780"/>
            <a:ext cx="2895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Extendability</a:t>
            </a:r>
            <a:r>
              <a:rPr lang="fr-FR" b="1" dirty="0" smtClean="0"/>
              <a:t>/</a:t>
            </a:r>
            <a:r>
              <a:rPr lang="fr-FR" b="1" dirty="0" err="1" smtClean="0"/>
              <a:t>Reusability</a:t>
            </a:r>
            <a:endParaRPr lang="fr-FR" b="1" dirty="0"/>
          </a:p>
        </p:txBody>
      </p:sp>
      <p:sp>
        <p:nvSpPr>
          <p:cNvPr id="32" name="ZoneTexte 31"/>
          <p:cNvSpPr txBox="1"/>
          <p:nvPr/>
        </p:nvSpPr>
        <p:spPr>
          <a:xfrm>
            <a:off x="1166960" y="2471087"/>
            <a:ext cx="2162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Visual Information</a:t>
            </a:r>
            <a:endParaRPr lang="fr-FR" b="1" dirty="0"/>
          </a:p>
        </p:txBody>
      </p:sp>
      <p:pic>
        <p:nvPicPr>
          <p:cNvPr id="33" name="Picture 2" descr="Download Icon Files"/>
          <p:cNvPicPr>
            <a:picLocks noChangeAspect="1" noChangeArrowheads="1"/>
          </p:cNvPicPr>
          <p:nvPr/>
        </p:nvPicPr>
        <p:blipFill>
          <a:blip r:embed="rId11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561" y="745902"/>
            <a:ext cx="624941" cy="624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 descr="Download Icon Files"/>
          <p:cNvPicPr>
            <a:picLocks noChangeAspect="1" noChangeArrowheads="1"/>
          </p:cNvPicPr>
          <p:nvPr/>
        </p:nvPicPr>
        <p:blipFill>
          <a:blip r:embed="rId11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929" y="512172"/>
            <a:ext cx="877827" cy="877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" descr="Download Icon Files"/>
          <p:cNvPicPr>
            <a:picLocks noChangeAspect="1" noChangeArrowheads="1"/>
          </p:cNvPicPr>
          <p:nvPr/>
        </p:nvPicPr>
        <p:blipFill>
          <a:blip r:embed="rId11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6830" y="218337"/>
            <a:ext cx="1175035" cy="1175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ZoneTexte 35"/>
          <p:cNvSpPr txBox="1"/>
          <p:nvPr/>
        </p:nvSpPr>
        <p:spPr>
          <a:xfrm>
            <a:off x="1143199" y="1604573"/>
            <a:ext cx="2319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Scaling</a:t>
            </a:r>
            <a:r>
              <a:rPr lang="fr-FR" b="1" dirty="0" smtClean="0"/>
              <a:t> </a:t>
            </a:r>
            <a:r>
              <a:rPr lang="fr-FR" b="1" dirty="0" err="1" smtClean="0"/>
              <a:t>interactivity</a:t>
            </a:r>
            <a:endParaRPr lang="fr-FR" b="1" dirty="0"/>
          </a:p>
        </p:txBody>
      </p:sp>
      <p:graphicFrame>
        <p:nvGraphicFramePr>
          <p:cNvPr id="37" name="Objet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89706648"/>
              </p:ext>
            </p:extLst>
          </p:nvPr>
        </p:nvGraphicFramePr>
        <p:xfrm>
          <a:off x="5520014" y="3112713"/>
          <a:ext cx="2648720" cy="20312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7752" name="Visio" r:id="rId13" imgW="7762747" imgH="5953118" progId="Visio.Drawing.15">
                  <p:embed/>
                </p:oleObj>
              </mc:Choice>
              <mc:Fallback>
                <p:oleObj name="Visio" r:id="rId13" imgW="7762747" imgH="5953118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5520014" y="3112713"/>
                        <a:ext cx="2648720" cy="203122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" name="ZoneTexte 37"/>
          <p:cNvSpPr txBox="1"/>
          <p:nvPr/>
        </p:nvSpPr>
        <p:spPr>
          <a:xfrm>
            <a:off x="5689381" y="2471087"/>
            <a:ext cx="1827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Space</a:t>
            </a:r>
            <a:r>
              <a:rPr lang="fr-FR" b="1" dirty="0" smtClean="0"/>
              <a:t> structure</a:t>
            </a:r>
            <a:endParaRPr lang="fr-FR" b="1" dirty="0"/>
          </a:p>
        </p:txBody>
      </p:sp>
      <p:sp>
        <p:nvSpPr>
          <p:cNvPr id="39" name="Rectangle 38"/>
          <p:cNvSpPr/>
          <p:nvPr/>
        </p:nvSpPr>
        <p:spPr>
          <a:xfrm>
            <a:off x="914400" y="186530"/>
            <a:ext cx="2777465" cy="1329366"/>
          </a:xfrm>
          <a:prstGeom prst="rect">
            <a:avLst/>
          </a:prstGeom>
          <a:noFill/>
          <a:ln w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/>
          </a:p>
        </p:txBody>
      </p:sp>
      <p:sp>
        <p:nvSpPr>
          <p:cNvPr id="40" name="Rectangle 39"/>
          <p:cNvSpPr/>
          <p:nvPr/>
        </p:nvSpPr>
        <p:spPr>
          <a:xfrm>
            <a:off x="859613" y="2911770"/>
            <a:ext cx="3385816" cy="2433115"/>
          </a:xfrm>
          <a:prstGeom prst="rect">
            <a:avLst/>
          </a:prstGeom>
          <a:noFill/>
          <a:ln w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/>
          </a:p>
        </p:txBody>
      </p:sp>
      <p:sp>
        <p:nvSpPr>
          <p:cNvPr id="41" name="Rectangle 40"/>
          <p:cNvSpPr/>
          <p:nvPr/>
        </p:nvSpPr>
        <p:spPr>
          <a:xfrm>
            <a:off x="5370517" y="2911770"/>
            <a:ext cx="2798217" cy="2434056"/>
          </a:xfrm>
          <a:prstGeom prst="rect">
            <a:avLst/>
          </a:prstGeom>
          <a:noFill/>
          <a:ln w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/>
          </a:p>
        </p:txBody>
      </p:sp>
    </p:spTree>
    <p:extLst>
      <p:ext uri="{BB962C8B-B14F-4D97-AF65-F5344CB8AC3E}">
        <p14:creationId xmlns:p14="http://schemas.microsoft.com/office/powerpoint/2010/main" val="140152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4000" b="1" dirty="0" err="1" smtClean="0"/>
              <a:t>Space</a:t>
            </a:r>
            <a:r>
              <a:rPr lang="fr-FR" sz="4000" b="1" dirty="0" smtClean="0"/>
              <a:t> time </a:t>
            </a:r>
            <a:r>
              <a:rPr lang="fr-FR" sz="4000" b="1" dirty="0" err="1" smtClean="0"/>
              <a:t>diagram</a:t>
            </a:r>
            <a:endParaRPr lang="fr-FR" sz="4000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8</a:t>
            </a:fld>
            <a:endParaRPr lang="fr-FR" dirty="0"/>
          </a:p>
        </p:txBody>
      </p:sp>
      <p:sp>
        <p:nvSpPr>
          <p:cNvPr id="7" name="Espace réservé du contenu 2"/>
          <p:cNvSpPr txBox="1">
            <a:spLocks/>
          </p:cNvSpPr>
          <p:nvPr/>
        </p:nvSpPr>
        <p:spPr>
          <a:xfrm>
            <a:off x="254000" y="1450580"/>
            <a:ext cx="8648700" cy="4238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sz="2400" dirty="0" err="1" smtClean="0"/>
              <a:t>Colored</a:t>
            </a:r>
            <a:r>
              <a:rPr lang="fr-FR" sz="2400" dirty="0" smtClean="0"/>
              <a:t> states: </a:t>
            </a:r>
            <a:r>
              <a:rPr lang="fr-FR" sz="2400" dirty="0" err="1" smtClean="0"/>
              <a:t>functions</a:t>
            </a:r>
            <a:r>
              <a:rPr lang="fr-FR" sz="2400" dirty="0" smtClean="0"/>
              <a:t> </a:t>
            </a:r>
            <a:r>
              <a:rPr lang="fr-FR" sz="2400" dirty="0" err="1" smtClean="0"/>
              <a:t>called</a:t>
            </a:r>
            <a:r>
              <a:rPr lang="fr-FR" sz="2400" dirty="0" smtClean="0"/>
              <a:t> by the </a:t>
            </a:r>
            <a:r>
              <a:rPr lang="fr-FR" sz="2400" dirty="0" err="1" smtClean="0"/>
              <a:t>tasks</a:t>
            </a:r>
            <a:r>
              <a:rPr lang="fr-FR" sz="2400" dirty="0" smtClean="0"/>
              <a:t> </a:t>
            </a:r>
            <a:endParaRPr lang="fr-FR" sz="2400" dirty="0"/>
          </a:p>
        </p:txBody>
      </p:sp>
      <p:graphicFrame>
        <p:nvGraphicFramePr>
          <p:cNvPr id="5" name="Obje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96680336"/>
              </p:ext>
            </p:extLst>
          </p:nvPr>
        </p:nvGraphicFramePr>
        <p:xfrm>
          <a:off x="1890864" y="3280867"/>
          <a:ext cx="6902468" cy="17903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00" name="Visio" r:id="rId5" imgW="33708891" imgH="8743950" progId="Visio.Drawing.15">
                  <p:embed/>
                </p:oleObj>
              </mc:Choice>
              <mc:Fallback>
                <p:oleObj name="Visio" r:id="rId5" imgW="33708891" imgH="874395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890864" y="3280867"/>
                        <a:ext cx="6902468" cy="17903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8" name="Connecteur droit avec flèche 7"/>
          <p:cNvCxnSpPr/>
          <p:nvPr/>
        </p:nvCxnSpPr>
        <p:spPr>
          <a:xfrm>
            <a:off x="1781535" y="5361173"/>
            <a:ext cx="698409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9"/>
          <p:cNvCxnSpPr/>
          <p:nvPr/>
        </p:nvCxnSpPr>
        <p:spPr>
          <a:xfrm>
            <a:off x="1781535" y="2882920"/>
            <a:ext cx="0" cy="247518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ZoneTexte 10"/>
          <p:cNvSpPr txBox="1"/>
          <p:nvPr/>
        </p:nvSpPr>
        <p:spPr>
          <a:xfrm>
            <a:off x="307090" y="4701863"/>
            <a:ext cx="1378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Application</a:t>
            </a:r>
            <a:endParaRPr lang="fr-FR" dirty="0"/>
          </a:p>
        </p:txBody>
      </p:sp>
      <p:sp>
        <p:nvSpPr>
          <p:cNvPr id="12" name="ZoneTexte 11"/>
          <p:cNvSpPr txBox="1"/>
          <p:nvPr/>
        </p:nvSpPr>
        <p:spPr>
          <a:xfrm>
            <a:off x="170034" y="3935847"/>
            <a:ext cx="1653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Memory Flush</a:t>
            </a:r>
            <a:endParaRPr lang="fr-FR" dirty="0"/>
          </a:p>
        </p:txBody>
      </p:sp>
      <p:sp>
        <p:nvSpPr>
          <p:cNvPr id="13" name="ZoneTexte 12"/>
          <p:cNvSpPr txBox="1"/>
          <p:nvPr/>
        </p:nvSpPr>
        <p:spPr>
          <a:xfrm>
            <a:off x="266215" y="3248476"/>
            <a:ext cx="1460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USB Storage</a:t>
            </a:r>
            <a:endParaRPr lang="fr-FR" dirty="0"/>
          </a:p>
        </p:txBody>
      </p:sp>
      <p:cxnSp>
        <p:nvCxnSpPr>
          <p:cNvPr id="16" name="Connecteur droit avec flèche 15"/>
          <p:cNvCxnSpPr/>
          <p:nvPr/>
        </p:nvCxnSpPr>
        <p:spPr>
          <a:xfrm flipV="1">
            <a:off x="1713722" y="5060544"/>
            <a:ext cx="218657" cy="885105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ZoneTexte 20"/>
          <p:cNvSpPr txBox="1"/>
          <p:nvPr/>
        </p:nvSpPr>
        <p:spPr>
          <a:xfrm>
            <a:off x="833837" y="5997251"/>
            <a:ext cx="1704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chemeClr val="accent1"/>
                </a:solidFill>
              </a:rPr>
              <a:t>Read IP </a:t>
            </a:r>
            <a:r>
              <a:rPr lang="fr-FR" dirty="0" err="1" smtClean="0">
                <a:solidFill>
                  <a:schemeClr val="accent1"/>
                </a:solidFill>
              </a:rPr>
              <a:t>packet</a:t>
            </a:r>
            <a:endParaRPr lang="fr-FR" dirty="0">
              <a:solidFill>
                <a:schemeClr val="accent1"/>
              </a:solidFill>
            </a:endParaRPr>
          </a:p>
        </p:txBody>
      </p:sp>
      <p:cxnSp>
        <p:nvCxnSpPr>
          <p:cNvPr id="23" name="Connecteur droit avec flèche 22"/>
          <p:cNvCxnSpPr/>
          <p:nvPr/>
        </p:nvCxnSpPr>
        <p:spPr>
          <a:xfrm flipH="1" flipV="1">
            <a:off x="2079826" y="5070261"/>
            <a:ext cx="904674" cy="875388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ZoneTexte 26"/>
          <p:cNvSpPr txBox="1"/>
          <p:nvPr/>
        </p:nvSpPr>
        <p:spPr>
          <a:xfrm>
            <a:off x="2532163" y="5999973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solidFill>
                  <a:schemeClr val="accent6"/>
                </a:solidFill>
              </a:rPr>
              <a:t>Processing</a:t>
            </a:r>
            <a:endParaRPr lang="fr-FR" dirty="0">
              <a:solidFill>
                <a:schemeClr val="accent6"/>
              </a:solidFill>
            </a:endParaRPr>
          </a:p>
        </p:txBody>
      </p:sp>
      <p:cxnSp>
        <p:nvCxnSpPr>
          <p:cNvPr id="28" name="Connecteur droit avec flèche 27"/>
          <p:cNvCxnSpPr/>
          <p:nvPr/>
        </p:nvCxnSpPr>
        <p:spPr>
          <a:xfrm flipH="1" flipV="1">
            <a:off x="2262488" y="5060544"/>
            <a:ext cx="2108119" cy="933985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ZoneTexte 29"/>
          <p:cNvSpPr txBox="1"/>
          <p:nvPr/>
        </p:nvSpPr>
        <p:spPr>
          <a:xfrm>
            <a:off x="3941062" y="5997251"/>
            <a:ext cx="1178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>
                <a:solidFill>
                  <a:srgbClr val="FF0000"/>
                </a:solidFill>
              </a:rPr>
              <a:t>s</a:t>
            </a:r>
            <a:r>
              <a:rPr lang="fr-FR" dirty="0" err="1" smtClean="0">
                <a:solidFill>
                  <a:srgbClr val="FF0000"/>
                </a:solidFill>
              </a:rPr>
              <a:t>ys_write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31" name="ZoneTexte 30"/>
          <p:cNvSpPr txBox="1"/>
          <p:nvPr/>
        </p:nvSpPr>
        <p:spPr>
          <a:xfrm>
            <a:off x="618874" y="2361030"/>
            <a:ext cx="8402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 smtClean="0"/>
              <a:t>Tasks</a:t>
            </a:r>
            <a:endParaRPr lang="fr-FR" sz="2000" b="1" dirty="0"/>
          </a:p>
        </p:txBody>
      </p:sp>
      <p:sp>
        <p:nvSpPr>
          <p:cNvPr id="32" name="ZoneTexte 31"/>
          <p:cNvSpPr txBox="1"/>
          <p:nvPr/>
        </p:nvSpPr>
        <p:spPr>
          <a:xfrm>
            <a:off x="4198316" y="5477796"/>
            <a:ext cx="2329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/>
              <a:t>Time (</a:t>
            </a:r>
            <a:r>
              <a:rPr lang="fr-FR" sz="2000" b="1" dirty="0" err="1" smtClean="0"/>
              <a:t>continuous</a:t>
            </a:r>
            <a:r>
              <a:rPr lang="fr-FR" sz="2000" b="1" dirty="0" smtClean="0"/>
              <a:t>)</a:t>
            </a:r>
            <a:endParaRPr lang="fr-FR" sz="2000" b="1" dirty="0"/>
          </a:p>
        </p:txBody>
      </p:sp>
    </p:spTree>
    <p:extLst>
      <p:ext uri="{BB962C8B-B14F-4D97-AF65-F5344CB8AC3E}">
        <p14:creationId xmlns:p14="http://schemas.microsoft.com/office/powerpoint/2010/main" val="2895840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Backup</a:t>
            </a:r>
            <a:endParaRPr lang="fr-FR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80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47965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81</a:t>
            </a:fld>
            <a:endParaRPr lang="fr-FR" dirty="0"/>
          </a:p>
        </p:txBody>
      </p:sp>
      <p:sp>
        <p:nvSpPr>
          <p:cNvPr id="7" name="Titr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Fulfilling</a:t>
            </a:r>
            <a:r>
              <a:rPr lang="fr-FR" dirty="0" smtClean="0"/>
              <a:t> Top Down </a:t>
            </a:r>
            <a:r>
              <a:rPr lang="fr-FR" dirty="0" err="1" smtClean="0"/>
              <a:t>Approach</a:t>
            </a:r>
            <a:endParaRPr lang="fr-FR" dirty="0"/>
          </a:p>
        </p:txBody>
      </p:sp>
      <p:sp>
        <p:nvSpPr>
          <p:cNvPr id="11" name="AutoShape 8" descr="Résultat de recherche d'images pour &quot;bar chart icon&quot;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2" name="Espace réservé du contenu 5"/>
          <p:cNvSpPr txBox="1">
            <a:spLocks/>
          </p:cNvSpPr>
          <p:nvPr/>
        </p:nvSpPr>
        <p:spPr>
          <a:xfrm>
            <a:off x="4016794" y="1568063"/>
            <a:ext cx="4885906" cy="36788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 b="1" dirty="0" err="1" smtClean="0"/>
              <a:t>Data+visual</a:t>
            </a:r>
            <a:r>
              <a:rPr lang="fr-FR" sz="1600" b="1" dirty="0" smtClean="0"/>
              <a:t> </a:t>
            </a:r>
            <a:r>
              <a:rPr lang="fr-FR" sz="1600" b="1" dirty="0" err="1" smtClean="0"/>
              <a:t>aggregations</a:t>
            </a:r>
            <a:endParaRPr lang="fr-FR" sz="1600" b="1" dirty="0" smtClean="0"/>
          </a:p>
          <a:p>
            <a:pPr marL="914400" lvl="2" indent="0">
              <a:buFont typeface="Arial" panose="020B0604020202020204" pitchFamily="34" charset="0"/>
              <a:buNone/>
            </a:pPr>
            <a:endParaRPr lang="fr-FR" dirty="0" smtClean="0"/>
          </a:p>
          <a:p>
            <a:r>
              <a:rPr lang="fr-FR" sz="1600" dirty="0" err="1" smtClean="0"/>
              <a:t>Working</a:t>
            </a:r>
            <a:r>
              <a:rPr lang="fr-FR" sz="1600" dirty="0" smtClean="0"/>
              <a:t> </a:t>
            </a:r>
            <a:r>
              <a:rPr lang="fr-FR" sz="1600" dirty="0" err="1" smtClean="0"/>
              <a:t>with</a:t>
            </a:r>
            <a:r>
              <a:rPr lang="fr-FR" sz="1600" dirty="0" smtClean="0"/>
              <a:t> a </a:t>
            </a:r>
            <a:r>
              <a:rPr lang="fr-FR" sz="1600" b="1" dirty="0" err="1" smtClean="0"/>
              <a:t>microscopic</a:t>
            </a:r>
            <a:r>
              <a:rPr lang="fr-FR" sz="1600" b="1" dirty="0" smtClean="0"/>
              <a:t> model</a:t>
            </a:r>
          </a:p>
          <a:p>
            <a:r>
              <a:rPr lang="fr-FR" sz="1600" dirty="0" smtClean="0"/>
              <a:t>Polynomial </a:t>
            </a:r>
            <a:r>
              <a:rPr lang="fr-FR" sz="1600" dirty="0" err="1" smtClean="0"/>
              <a:t>algorithmic</a:t>
            </a:r>
            <a:r>
              <a:rPr lang="fr-FR" sz="1600" dirty="0" smtClean="0"/>
              <a:t> </a:t>
            </a:r>
            <a:r>
              <a:rPr lang="fr-FR" sz="1600" b="1" dirty="0" err="1" smtClean="0"/>
              <a:t>complexity</a:t>
            </a:r>
            <a:endParaRPr lang="fr-FR" sz="1600" b="1" dirty="0" smtClean="0"/>
          </a:p>
          <a:p>
            <a:r>
              <a:rPr lang="fr-FR" sz="1600" dirty="0" smtClean="0"/>
              <a:t>Efficient </a:t>
            </a:r>
            <a:r>
              <a:rPr lang="fr-FR" sz="1600" dirty="0" err="1" smtClean="0"/>
              <a:t>aggregation</a:t>
            </a:r>
            <a:r>
              <a:rPr lang="fr-FR" sz="1600" dirty="0" smtClean="0"/>
              <a:t> </a:t>
            </a:r>
            <a:r>
              <a:rPr lang="fr-FR" sz="1600" dirty="0" err="1" smtClean="0"/>
              <a:t>algorithm</a:t>
            </a:r>
            <a:r>
              <a:rPr lang="fr-FR" sz="1600" dirty="0" smtClean="0"/>
              <a:t> </a:t>
            </a:r>
            <a:r>
              <a:rPr lang="fr-FR" sz="1600" b="1" dirty="0" err="1" smtClean="0"/>
              <a:t>implementation</a:t>
            </a:r>
            <a:endParaRPr lang="fr-FR" sz="1600" b="1" dirty="0" smtClean="0"/>
          </a:p>
          <a:p>
            <a:r>
              <a:rPr lang="fr-FR" sz="1600" b="1" dirty="0" err="1" smtClean="0"/>
              <a:t>Ocelotl</a:t>
            </a:r>
            <a:r>
              <a:rPr lang="fr-FR" sz="1600" dirty="0" err="1" smtClean="0"/>
              <a:t>’s</a:t>
            </a:r>
            <a:r>
              <a:rPr lang="fr-FR" sz="1600" dirty="0" smtClean="0"/>
              <a:t> performance (</a:t>
            </a:r>
            <a:r>
              <a:rPr lang="fr-FR" sz="1600" dirty="0" err="1" smtClean="0"/>
              <a:t>queries</a:t>
            </a:r>
            <a:r>
              <a:rPr lang="fr-FR" sz="1600" dirty="0" smtClean="0"/>
              <a:t>, cache)</a:t>
            </a:r>
          </a:p>
          <a:p>
            <a:pPr lvl="2"/>
            <a:endParaRPr lang="fr-FR" sz="1200" dirty="0" smtClean="0"/>
          </a:p>
          <a:p>
            <a:r>
              <a:rPr lang="fr-FR" sz="1600" dirty="0" err="1" smtClean="0"/>
              <a:t>Aggregation</a:t>
            </a:r>
            <a:r>
              <a:rPr lang="fr-FR" sz="1600" dirty="0" smtClean="0"/>
              <a:t> </a:t>
            </a:r>
            <a:r>
              <a:rPr lang="fr-FR" sz="1600" b="1" dirty="0" err="1" smtClean="0"/>
              <a:t>semantics</a:t>
            </a:r>
            <a:endParaRPr lang="fr-FR" sz="1600" b="1" dirty="0"/>
          </a:p>
          <a:p>
            <a:r>
              <a:rPr lang="fr-FR" sz="1600" dirty="0" smtClean="0"/>
              <a:t>Visual </a:t>
            </a:r>
            <a:r>
              <a:rPr lang="fr-FR" sz="1600" dirty="0" err="1" smtClean="0"/>
              <a:t>aggregate</a:t>
            </a:r>
            <a:r>
              <a:rPr lang="fr-FR" sz="1600" dirty="0" smtClean="0"/>
              <a:t> </a:t>
            </a:r>
            <a:r>
              <a:rPr lang="fr-FR" sz="1600" b="1" dirty="0" err="1" smtClean="0"/>
              <a:t>symbols</a:t>
            </a:r>
            <a:endParaRPr lang="fr-FR" sz="1600" b="1" dirty="0" smtClean="0"/>
          </a:p>
          <a:p>
            <a:r>
              <a:rPr lang="fr-FR" sz="1600" b="1" dirty="0" smtClean="0"/>
              <a:t>Interaction</a:t>
            </a:r>
          </a:p>
          <a:p>
            <a:r>
              <a:rPr lang="fr-FR" sz="1600" b="1" dirty="0" err="1" smtClean="0"/>
              <a:t>Modularity</a:t>
            </a:r>
            <a:r>
              <a:rPr lang="fr-FR" sz="1600" b="1" dirty="0" smtClean="0"/>
              <a:t>: </a:t>
            </a:r>
            <a:r>
              <a:rPr lang="fr-FR" sz="1600" dirty="0" err="1" smtClean="0"/>
              <a:t>metrics</a:t>
            </a:r>
            <a:r>
              <a:rPr lang="fr-FR" sz="1600" dirty="0" smtClean="0"/>
              <a:t>, dimensions, </a:t>
            </a:r>
            <a:r>
              <a:rPr lang="fr-FR" sz="1600" dirty="0" err="1" smtClean="0"/>
              <a:t>visualizations</a:t>
            </a:r>
            <a:endParaRPr lang="fr-FR" sz="1600" dirty="0" smtClean="0"/>
          </a:p>
        </p:txBody>
      </p:sp>
      <p:pic>
        <p:nvPicPr>
          <p:cNvPr id="23" name="Picture 4" descr="http://www.google.fr/url?source=imglanding&amp;ct=img&amp;q=https://lh3.ggpht.com/c4PwRPcU9VQjirMYmKQBICJJylEPqVaVOnB9MQnYT1tb2dlE1mUd1BUS3u8g6gem5a8=w170&amp;sa=X&amp;ei=5xJvVZDCBIXYywP_8YD4AQ&amp;ved=0CAkQ8wc&amp;usg=AFQjCNGwx2JXw6bHKI76MN_lxtMy7luDk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3718" y="2153388"/>
            <a:ext cx="446612" cy="446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6" descr="Résultat de recherche d'images pour &quot;screen&quot;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3208" y="1508372"/>
            <a:ext cx="417122" cy="417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8" descr="http://www.google.fr/url?source=imglanding&amp;ct=img&amp;q=http://simpleicon.com/wp-content/uploads/user1.png&amp;sa=X&amp;ei=OhNvVeuHJcSeywOpyoPQBA&amp;ved=0CAkQ8wc&amp;usg=AFQjCNEi-YxeFZ4BUGiGj5B5XmDy6w9rtw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6343" y="3658167"/>
            <a:ext cx="550852" cy="550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Connecteur droit avec flèche 25"/>
          <p:cNvCxnSpPr/>
          <p:nvPr/>
        </p:nvCxnSpPr>
        <p:spPr>
          <a:xfrm>
            <a:off x="3480767" y="1720217"/>
            <a:ext cx="536027" cy="0"/>
          </a:xfrm>
          <a:prstGeom prst="straightConnector1">
            <a:avLst/>
          </a:prstGeom>
          <a:ln w="508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avec flèche 26"/>
          <p:cNvCxnSpPr/>
          <p:nvPr/>
        </p:nvCxnSpPr>
        <p:spPr>
          <a:xfrm>
            <a:off x="3480767" y="4014042"/>
            <a:ext cx="536027" cy="0"/>
          </a:xfrm>
          <a:prstGeom prst="straightConnector1">
            <a:avLst/>
          </a:prstGeom>
          <a:ln w="508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avec flèche 28"/>
          <p:cNvCxnSpPr/>
          <p:nvPr/>
        </p:nvCxnSpPr>
        <p:spPr>
          <a:xfrm>
            <a:off x="3480767" y="2397996"/>
            <a:ext cx="536027" cy="0"/>
          </a:xfrm>
          <a:prstGeom prst="straightConnector1">
            <a:avLst/>
          </a:prstGeom>
          <a:ln w="508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Espace réservé du contenu 5"/>
          <p:cNvSpPr txBox="1">
            <a:spLocks/>
          </p:cNvSpPr>
          <p:nvPr/>
        </p:nvSpPr>
        <p:spPr>
          <a:xfrm>
            <a:off x="2577461" y="1508372"/>
            <a:ext cx="903306" cy="36788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000" b="1" dirty="0" smtClean="0"/>
              <a:t>O1</a:t>
            </a:r>
          </a:p>
          <a:p>
            <a:pPr marL="0" indent="0">
              <a:buNone/>
            </a:pPr>
            <a:endParaRPr lang="fr-FR" sz="1200" b="1" dirty="0"/>
          </a:p>
          <a:p>
            <a:pPr marL="0" indent="0">
              <a:buNone/>
            </a:pPr>
            <a:r>
              <a:rPr lang="fr-FR" sz="2000" b="1" dirty="0" smtClean="0"/>
              <a:t>O2</a:t>
            </a:r>
          </a:p>
          <a:p>
            <a:pPr marL="0" indent="0">
              <a:buNone/>
            </a:pPr>
            <a:endParaRPr lang="fr-FR" sz="2000" b="1" dirty="0"/>
          </a:p>
          <a:p>
            <a:pPr marL="0" indent="0">
              <a:buNone/>
            </a:pPr>
            <a:endParaRPr lang="fr-FR" sz="2000" b="1" dirty="0" smtClean="0"/>
          </a:p>
          <a:p>
            <a:pPr marL="0" indent="0">
              <a:buNone/>
            </a:pPr>
            <a:endParaRPr lang="fr-FR" sz="2000" b="1" dirty="0"/>
          </a:p>
          <a:p>
            <a:pPr marL="0" indent="0">
              <a:buNone/>
            </a:pPr>
            <a:r>
              <a:rPr lang="fr-FR" sz="2000" b="1" dirty="0" smtClean="0"/>
              <a:t>O3</a:t>
            </a:r>
          </a:p>
        </p:txBody>
      </p:sp>
      <p:pic>
        <p:nvPicPr>
          <p:cNvPr id="18" name="Picture 6" descr="eye ic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289" y="1315905"/>
            <a:ext cx="842787" cy="829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in, zoom icon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681" y="5643444"/>
            <a:ext cx="722395" cy="711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 descr="filter icon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4076" y="5677078"/>
            <a:ext cx="842787" cy="687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6" descr="list icon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6863" y="5564444"/>
            <a:ext cx="842787" cy="829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oneTexte 5"/>
          <p:cNvSpPr txBox="1"/>
          <p:nvPr/>
        </p:nvSpPr>
        <p:spPr>
          <a:xfrm>
            <a:off x="3293534" y="5835951"/>
            <a:ext cx="37240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 smtClean="0"/>
              <a:t>Ocelotl</a:t>
            </a:r>
            <a:r>
              <a:rPr lang="fr-FR" sz="2000" b="1" dirty="0" smtClean="0"/>
              <a:t> </a:t>
            </a:r>
            <a:r>
              <a:rPr lang="fr-FR" sz="2000" b="1" dirty="0" err="1" smtClean="0"/>
              <a:t>Analysis</a:t>
            </a:r>
            <a:r>
              <a:rPr lang="fr-FR" sz="2000" b="1" dirty="0" smtClean="0"/>
              <a:t> </a:t>
            </a:r>
            <a:r>
              <a:rPr lang="fr-FR" sz="2000" b="1" dirty="0" err="1" smtClean="0"/>
              <a:t>Tool</a:t>
            </a:r>
            <a:r>
              <a:rPr lang="fr-FR" sz="2000" b="1" dirty="0" smtClean="0"/>
              <a:t> </a:t>
            </a:r>
            <a:r>
              <a:rPr lang="fr-FR" sz="2000" b="1" dirty="0" err="1" smtClean="0"/>
              <a:t>features</a:t>
            </a:r>
            <a:endParaRPr lang="fr-FR" sz="2000" b="1" dirty="0"/>
          </a:p>
        </p:txBody>
      </p:sp>
      <p:sp>
        <p:nvSpPr>
          <p:cNvPr id="8" name="Rectangle 7"/>
          <p:cNvSpPr/>
          <p:nvPr/>
        </p:nvSpPr>
        <p:spPr>
          <a:xfrm>
            <a:off x="186267" y="1308104"/>
            <a:ext cx="8813800" cy="4088426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 27"/>
          <p:cNvSpPr/>
          <p:nvPr/>
        </p:nvSpPr>
        <p:spPr>
          <a:xfrm>
            <a:off x="186267" y="5564444"/>
            <a:ext cx="8813800" cy="839532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74413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 practice…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b="1" dirty="0" smtClean="0"/>
              <a:t>Real traces:</a:t>
            </a:r>
          </a:p>
          <a:p>
            <a:pPr lvl="1"/>
            <a:r>
              <a:rPr lang="fr-FR" dirty="0" smtClean="0"/>
              <a:t>Up to </a:t>
            </a:r>
            <a:r>
              <a:rPr lang="fr-FR" b="1" dirty="0" smtClean="0"/>
              <a:t>12 GB </a:t>
            </a:r>
            <a:r>
              <a:rPr lang="fr-FR" dirty="0" smtClean="0"/>
              <a:t>(</a:t>
            </a:r>
            <a:r>
              <a:rPr lang="fr-FR" b="1" dirty="0" smtClean="0"/>
              <a:t>218 millions</a:t>
            </a:r>
            <a:r>
              <a:rPr lang="fr-FR" dirty="0" smtClean="0"/>
              <a:t> of </a:t>
            </a:r>
            <a:r>
              <a:rPr lang="fr-FR" dirty="0" err="1" smtClean="0"/>
              <a:t>events</a:t>
            </a:r>
            <a:r>
              <a:rPr lang="fr-FR" dirty="0" smtClean="0"/>
              <a:t>)</a:t>
            </a:r>
          </a:p>
          <a:p>
            <a:pPr lvl="1"/>
            <a:r>
              <a:rPr lang="fr-FR" b="1" dirty="0" err="1" smtClean="0">
                <a:solidFill>
                  <a:srgbClr val="FF0000"/>
                </a:solidFill>
              </a:rPr>
              <a:t>Without</a:t>
            </a:r>
            <a:r>
              <a:rPr lang="fr-FR" b="1" dirty="0" smtClean="0">
                <a:solidFill>
                  <a:srgbClr val="FF0000"/>
                </a:solidFill>
              </a:rPr>
              <a:t> cache</a:t>
            </a:r>
            <a:r>
              <a:rPr lang="fr-FR" dirty="0" smtClean="0"/>
              <a:t>: ~5 minute </a:t>
            </a:r>
            <a:r>
              <a:rPr lang="fr-FR" dirty="0" err="1" smtClean="0"/>
              <a:t>preprocess</a:t>
            </a:r>
            <a:endParaRPr lang="fr-FR" dirty="0" smtClean="0"/>
          </a:p>
          <a:p>
            <a:pPr lvl="1"/>
            <a:r>
              <a:rPr lang="fr-FR" b="1" dirty="0" err="1" smtClean="0">
                <a:solidFill>
                  <a:srgbClr val="92D050"/>
                </a:solidFill>
              </a:rPr>
              <a:t>With</a:t>
            </a:r>
            <a:r>
              <a:rPr lang="fr-FR" b="1" dirty="0" smtClean="0">
                <a:solidFill>
                  <a:srgbClr val="92D050"/>
                </a:solidFill>
              </a:rPr>
              <a:t> cache</a:t>
            </a:r>
            <a:r>
              <a:rPr lang="fr-FR" dirty="0" smtClean="0"/>
              <a:t>: ~</a:t>
            </a:r>
            <a:r>
              <a:rPr lang="fr-FR" b="1" dirty="0" smtClean="0"/>
              <a:t>20 second </a:t>
            </a:r>
            <a:r>
              <a:rPr lang="fr-FR" b="1" dirty="0" err="1" smtClean="0"/>
              <a:t>preprocess</a:t>
            </a:r>
            <a:endParaRPr lang="fr-FR" b="1" dirty="0"/>
          </a:p>
          <a:p>
            <a:r>
              <a:rPr lang="fr-FR" b="1" dirty="0" err="1" smtClean="0"/>
              <a:t>Synthetic</a:t>
            </a:r>
            <a:r>
              <a:rPr lang="fr-FR" b="1" dirty="0" smtClean="0"/>
              <a:t> traces:</a:t>
            </a:r>
          </a:p>
          <a:p>
            <a:pPr lvl="1"/>
            <a:r>
              <a:rPr lang="fr-FR" dirty="0" smtClean="0"/>
              <a:t>Up to </a:t>
            </a:r>
            <a:r>
              <a:rPr lang="fr-FR" b="1" dirty="0" smtClean="0"/>
              <a:t>68 GB</a:t>
            </a:r>
            <a:r>
              <a:rPr lang="fr-FR" dirty="0" smtClean="0"/>
              <a:t> (</a:t>
            </a:r>
            <a:r>
              <a:rPr lang="fr-FR" b="1" dirty="0" smtClean="0"/>
              <a:t>2 billions</a:t>
            </a:r>
            <a:r>
              <a:rPr lang="fr-FR" dirty="0" smtClean="0"/>
              <a:t> of </a:t>
            </a:r>
            <a:r>
              <a:rPr lang="fr-FR" dirty="0" err="1" smtClean="0"/>
              <a:t>events</a:t>
            </a:r>
            <a:r>
              <a:rPr lang="fr-FR" dirty="0" smtClean="0"/>
              <a:t>)</a:t>
            </a:r>
          </a:p>
          <a:p>
            <a:pPr lvl="1"/>
            <a:r>
              <a:rPr lang="fr-FR" b="1" dirty="0" err="1" smtClean="0">
                <a:solidFill>
                  <a:srgbClr val="FF0000"/>
                </a:solidFill>
              </a:rPr>
              <a:t>Without</a:t>
            </a:r>
            <a:r>
              <a:rPr lang="fr-FR" b="1" dirty="0" smtClean="0">
                <a:solidFill>
                  <a:srgbClr val="FF0000"/>
                </a:solidFill>
              </a:rPr>
              <a:t> </a:t>
            </a:r>
            <a:r>
              <a:rPr lang="fr-FR" b="1" dirty="0">
                <a:solidFill>
                  <a:srgbClr val="FF0000"/>
                </a:solidFill>
              </a:rPr>
              <a:t>cache</a:t>
            </a:r>
            <a:r>
              <a:rPr lang="fr-FR" dirty="0"/>
              <a:t>: </a:t>
            </a:r>
            <a:r>
              <a:rPr lang="fr-FR" dirty="0" smtClean="0"/>
              <a:t>~20 minute </a:t>
            </a:r>
            <a:r>
              <a:rPr lang="fr-FR" dirty="0" err="1"/>
              <a:t>preprocess</a:t>
            </a:r>
            <a:endParaRPr lang="fr-FR" dirty="0"/>
          </a:p>
          <a:p>
            <a:pPr lvl="1"/>
            <a:r>
              <a:rPr lang="fr-FR" b="1" dirty="0" err="1">
                <a:solidFill>
                  <a:srgbClr val="92D050"/>
                </a:solidFill>
              </a:rPr>
              <a:t>With</a:t>
            </a:r>
            <a:r>
              <a:rPr lang="fr-FR" b="1" dirty="0">
                <a:solidFill>
                  <a:srgbClr val="92D050"/>
                </a:solidFill>
              </a:rPr>
              <a:t> cache</a:t>
            </a:r>
            <a:r>
              <a:rPr lang="fr-FR" dirty="0"/>
              <a:t>: </a:t>
            </a:r>
            <a:r>
              <a:rPr lang="fr-FR" b="1" dirty="0" smtClean="0"/>
              <a:t>a few minute </a:t>
            </a:r>
            <a:r>
              <a:rPr lang="fr-FR" b="1" dirty="0" err="1" smtClean="0"/>
              <a:t>preprocess</a:t>
            </a:r>
            <a:endParaRPr lang="fr-FR" b="1" dirty="0"/>
          </a:p>
          <a:p>
            <a:pPr lvl="1"/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82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09065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</a:t>
            </a:r>
            <a:r>
              <a:rPr lang="fr-FR" dirty="0" smtClean="0"/>
              <a:t>1.Visualization support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83</a:t>
            </a:fld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576" y="1584327"/>
            <a:ext cx="8053917" cy="4879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682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</a:t>
            </a:r>
            <a:r>
              <a:rPr lang="fr-FR" dirty="0" smtClean="0"/>
              <a:t>1.Visualization support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84</a:t>
            </a:fld>
            <a:endParaRPr lang="fr-FR" dirty="0"/>
          </a:p>
        </p:txBody>
      </p:sp>
      <p:graphicFrame>
        <p:nvGraphicFramePr>
          <p:cNvPr id="8" name="Objet 7"/>
          <p:cNvGraphicFramePr>
            <a:graphicFrameLocks noChangeAspect="1"/>
          </p:cNvGraphicFramePr>
          <p:nvPr>
            <p:extLst/>
          </p:nvPr>
        </p:nvGraphicFramePr>
        <p:xfrm>
          <a:off x="608693" y="2773364"/>
          <a:ext cx="7839096" cy="12779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147" name="Visio" r:id="rId4" imgW="28155798" imgH="4590881" progId="Visio.Drawing.15">
                  <p:embed/>
                </p:oleObj>
              </mc:Choice>
              <mc:Fallback>
                <p:oleObj name="Visio" r:id="rId4" imgW="28155798" imgH="4590881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08693" y="2773364"/>
                        <a:ext cx="7839096" cy="127793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ZoneTexte 9"/>
          <p:cNvSpPr txBox="1"/>
          <p:nvPr/>
        </p:nvSpPr>
        <p:spPr>
          <a:xfrm>
            <a:off x="1993900" y="2904500"/>
            <a:ext cx="6463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000" dirty="0" smtClean="0"/>
              <a:t>+</a:t>
            </a:r>
            <a:endParaRPr lang="fr-FR" sz="6000" dirty="0"/>
          </a:p>
        </p:txBody>
      </p:sp>
      <p:sp>
        <p:nvSpPr>
          <p:cNvPr id="11" name="ZoneTexte 10"/>
          <p:cNvSpPr txBox="1"/>
          <p:nvPr/>
        </p:nvSpPr>
        <p:spPr>
          <a:xfrm>
            <a:off x="4154275" y="2919750"/>
            <a:ext cx="6463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000" dirty="0"/>
              <a:t>=</a:t>
            </a:r>
          </a:p>
        </p:txBody>
      </p:sp>
      <p:sp>
        <p:nvSpPr>
          <p:cNvPr id="12" name="ZoneTexte 11"/>
          <p:cNvSpPr txBox="1"/>
          <p:nvPr/>
        </p:nvSpPr>
        <p:spPr>
          <a:xfrm>
            <a:off x="6381527" y="2904499"/>
            <a:ext cx="6463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000" dirty="0" smtClean="0"/>
              <a:t>≈</a:t>
            </a:r>
            <a:endParaRPr lang="fr-FR" sz="6000" dirty="0"/>
          </a:p>
        </p:txBody>
      </p:sp>
      <p:sp>
        <p:nvSpPr>
          <p:cNvPr id="13" name="ZoneTexte 12"/>
          <p:cNvSpPr txBox="1"/>
          <p:nvPr/>
        </p:nvSpPr>
        <p:spPr>
          <a:xfrm>
            <a:off x="254000" y="4368800"/>
            <a:ext cx="2171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6 </a:t>
            </a:r>
            <a:r>
              <a:rPr lang="fr-FR" dirty="0" err="1" smtClean="0"/>
              <a:t>graphical</a:t>
            </a:r>
            <a:r>
              <a:rPr lang="fr-FR" dirty="0" smtClean="0"/>
              <a:t> </a:t>
            </a:r>
            <a:r>
              <a:rPr lang="fr-FR" dirty="0" err="1" smtClean="0"/>
              <a:t>objects</a:t>
            </a:r>
            <a:endParaRPr lang="fr-FR" dirty="0"/>
          </a:p>
        </p:txBody>
      </p:sp>
      <p:sp>
        <p:nvSpPr>
          <p:cNvPr id="14" name="ZoneTexte 13"/>
          <p:cNvSpPr txBox="1"/>
          <p:nvPr/>
        </p:nvSpPr>
        <p:spPr>
          <a:xfrm>
            <a:off x="2425700" y="4368800"/>
            <a:ext cx="1999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4 </a:t>
            </a:r>
            <a:r>
              <a:rPr lang="fr-FR" dirty="0" err="1" smtClean="0"/>
              <a:t>available</a:t>
            </a:r>
            <a:r>
              <a:rPr lang="fr-FR" dirty="0" smtClean="0"/>
              <a:t> pixels</a:t>
            </a:r>
            <a:endParaRPr lang="fr-FR" dirty="0"/>
          </a:p>
        </p:txBody>
      </p:sp>
      <p:sp>
        <p:nvSpPr>
          <p:cNvPr id="15" name="ZoneTexte 14"/>
          <p:cNvSpPr txBox="1"/>
          <p:nvPr/>
        </p:nvSpPr>
        <p:spPr>
          <a:xfrm>
            <a:off x="4316017" y="4368800"/>
            <a:ext cx="21419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err="1" smtClean="0"/>
              <a:t>Fitting</a:t>
            </a:r>
            <a:r>
              <a:rPr lang="fr-FR" dirty="0" smtClean="0"/>
              <a:t> </a:t>
            </a:r>
            <a:r>
              <a:rPr lang="fr-FR" dirty="0" err="1" smtClean="0"/>
              <a:t>graphical</a:t>
            </a:r>
            <a:endParaRPr lang="fr-FR" dirty="0" smtClean="0"/>
          </a:p>
          <a:p>
            <a:pPr algn="ctr"/>
            <a:r>
              <a:rPr lang="fr-FR" dirty="0" err="1" smtClean="0"/>
              <a:t>objects</a:t>
            </a:r>
            <a:r>
              <a:rPr lang="fr-FR" dirty="0" smtClean="0"/>
              <a:t> </a:t>
            </a:r>
            <a:r>
              <a:rPr lang="fr-FR" dirty="0" err="1" smtClean="0"/>
              <a:t>with</a:t>
            </a:r>
            <a:r>
              <a:rPr lang="fr-FR" dirty="0" smtClean="0"/>
              <a:t> pixels</a:t>
            </a:r>
            <a:endParaRPr lang="fr-FR" dirty="0"/>
          </a:p>
        </p:txBody>
      </p:sp>
      <p:sp>
        <p:nvSpPr>
          <p:cNvPr id="16" name="ZoneTexte 15"/>
          <p:cNvSpPr txBox="1"/>
          <p:nvPr/>
        </p:nvSpPr>
        <p:spPr>
          <a:xfrm>
            <a:off x="6381527" y="4368800"/>
            <a:ext cx="281359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smtClean="0"/>
              <a:t>Final </a:t>
            </a:r>
            <a:r>
              <a:rPr lang="fr-FR" dirty="0" err="1" smtClean="0"/>
              <a:t>representation</a:t>
            </a:r>
            <a:r>
              <a:rPr lang="fr-FR" dirty="0" smtClean="0"/>
              <a:t>:</a:t>
            </a:r>
          </a:p>
          <a:p>
            <a:pPr algn="ctr"/>
            <a:r>
              <a:rPr lang="fr-FR" dirty="0" smtClean="0"/>
              <a:t>-</a:t>
            </a:r>
            <a:r>
              <a:rPr lang="fr-FR" dirty="0" err="1" smtClean="0"/>
              <a:t>some</a:t>
            </a:r>
            <a:r>
              <a:rPr lang="fr-FR" dirty="0" smtClean="0"/>
              <a:t> </a:t>
            </a:r>
            <a:r>
              <a:rPr lang="fr-FR" dirty="0" err="1" smtClean="0"/>
              <a:t>objects</a:t>
            </a:r>
            <a:r>
              <a:rPr lang="fr-FR" dirty="0" smtClean="0"/>
              <a:t> are </a:t>
            </a:r>
            <a:r>
              <a:rPr lang="fr-FR" dirty="0" err="1" smtClean="0"/>
              <a:t>lost</a:t>
            </a:r>
            <a:endParaRPr lang="fr-FR" dirty="0" smtClean="0"/>
          </a:p>
          <a:p>
            <a:pPr algn="ctr"/>
            <a:r>
              <a:rPr lang="fr-FR" dirty="0" smtClean="0"/>
              <a:t>-proportions are not </a:t>
            </a:r>
            <a:r>
              <a:rPr lang="fr-FR" dirty="0" err="1" smtClean="0"/>
              <a:t>kept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20498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021" y="4208224"/>
            <a:ext cx="513050" cy="51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</a:t>
            </a:r>
            <a:r>
              <a:rPr lang="fr-FR" dirty="0" smtClean="0"/>
              <a:t>2.Interactivity </a:t>
            </a:r>
            <a:r>
              <a:rPr lang="fr-FR" dirty="0"/>
              <a:t>p</a:t>
            </a:r>
            <a:r>
              <a:rPr lang="fr-FR" dirty="0" smtClean="0"/>
              <a:t>erformance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85</a:t>
            </a:fld>
            <a:endParaRPr lang="fr-FR" dirty="0"/>
          </a:p>
        </p:txBody>
      </p:sp>
      <p:pic>
        <p:nvPicPr>
          <p:cNvPr id="9218" name="Picture 2" descr="memory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937" y="1446215"/>
            <a:ext cx="1327237" cy="1327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chip, computer, cpu, electronics, hardware, microchip, processor icon"/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682" y="3020443"/>
            <a:ext cx="961155" cy="961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Picture 8" descr="books, collection, editor, library icon"/>
          <p:cNvPicPr>
            <a:picLocks noChangeAspect="1" noChangeArrowheads="1"/>
          </p:cNvPicPr>
          <p:nvPr/>
        </p:nvPicPr>
        <p:blipFill>
          <a:blip r:embed="rId7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184" y="5460951"/>
            <a:ext cx="842653" cy="842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ZoneTexte 11"/>
          <p:cNvSpPr txBox="1"/>
          <p:nvPr/>
        </p:nvSpPr>
        <p:spPr>
          <a:xfrm>
            <a:off x="2418459" y="2014598"/>
            <a:ext cx="617860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3600" b="1" dirty="0" smtClean="0"/>
              <a:t>Memory Limitations</a:t>
            </a:r>
          </a:p>
          <a:p>
            <a:endParaRPr lang="fr-FR" sz="3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3600" b="1" dirty="0" smtClean="0"/>
              <a:t>Hardware performance</a:t>
            </a:r>
          </a:p>
          <a:p>
            <a:endParaRPr lang="fr-FR" sz="3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3600" b="1" dirty="0" err="1" smtClean="0"/>
              <a:t>Algorithmic</a:t>
            </a:r>
            <a:r>
              <a:rPr lang="fr-FR" sz="3600" b="1" dirty="0" smtClean="0"/>
              <a:t> </a:t>
            </a:r>
            <a:r>
              <a:rPr lang="fr-FR" sz="3600" b="1" dirty="0" err="1" smtClean="0"/>
              <a:t>complexity</a:t>
            </a:r>
            <a:endParaRPr lang="fr-FR" sz="3600" b="1" dirty="0" smtClean="0"/>
          </a:p>
          <a:p>
            <a:endParaRPr lang="fr-FR" sz="3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3600" b="1" dirty="0" err="1" smtClean="0"/>
              <a:t>Libraries</a:t>
            </a:r>
            <a:r>
              <a:rPr lang="fr-FR" sz="3600" b="1" dirty="0" smtClean="0"/>
              <a:t>, components, </a:t>
            </a:r>
            <a:r>
              <a:rPr lang="fr-FR" sz="3600" b="1" dirty="0" err="1" smtClean="0"/>
              <a:t>languages</a:t>
            </a:r>
            <a:r>
              <a:rPr lang="fr-FR" sz="3600" b="1" dirty="0" smtClean="0"/>
              <a:t>, etc.</a:t>
            </a:r>
          </a:p>
        </p:txBody>
      </p:sp>
      <p:pic>
        <p:nvPicPr>
          <p:cNvPr id="65538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247" y="4840738"/>
            <a:ext cx="513050" cy="51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2275" y="4637795"/>
            <a:ext cx="513050" cy="51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936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My</a:t>
            </a:r>
            <a:r>
              <a:rPr lang="fr-FR" dirty="0" smtClean="0"/>
              <a:t> contributions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450428" y="1722523"/>
            <a:ext cx="7452271" cy="2113753"/>
          </a:xfrm>
        </p:spPr>
        <p:txBody>
          <a:bodyPr>
            <a:normAutofit fontScale="70000" lnSpcReduction="20000"/>
          </a:bodyPr>
          <a:lstStyle/>
          <a:p>
            <a:r>
              <a:rPr lang="fr-FR" b="1" dirty="0" smtClean="0"/>
              <a:t>Adaptation </a:t>
            </a:r>
            <a:r>
              <a:rPr lang="fr-FR" dirty="0" smtClean="0"/>
              <a:t>of the </a:t>
            </a:r>
            <a:r>
              <a:rPr lang="fr-FR" dirty="0" err="1" smtClean="0"/>
              <a:t>aggregation</a:t>
            </a:r>
            <a:r>
              <a:rPr lang="fr-FR" dirty="0" smtClean="0"/>
              <a:t> </a:t>
            </a:r>
            <a:r>
              <a:rPr lang="fr-FR" dirty="0" err="1" smtClean="0"/>
              <a:t>methodology</a:t>
            </a:r>
            <a:r>
              <a:rPr lang="fr-FR" dirty="0" smtClean="0"/>
              <a:t> </a:t>
            </a:r>
            <a:r>
              <a:rPr lang="fr-FR" b="1" dirty="0" smtClean="0"/>
              <a:t>to trace </a:t>
            </a:r>
            <a:r>
              <a:rPr lang="fr-FR" b="1" dirty="0" err="1" smtClean="0"/>
              <a:t>analysis</a:t>
            </a:r>
            <a:endParaRPr lang="fr-FR" b="1" dirty="0" smtClean="0"/>
          </a:p>
          <a:p>
            <a:pPr lvl="1"/>
            <a:r>
              <a:rPr lang="fr-FR" dirty="0" smtClean="0"/>
              <a:t>New </a:t>
            </a:r>
            <a:r>
              <a:rPr lang="fr-FR" b="1" dirty="0" smtClean="0"/>
              <a:t>data structures</a:t>
            </a:r>
          </a:p>
          <a:p>
            <a:pPr lvl="1"/>
            <a:r>
              <a:rPr lang="fr-FR" dirty="0" smtClean="0"/>
              <a:t>Design of </a:t>
            </a:r>
            <a:r>
              <a:rPr lang="fr-FR" b="1" dirty="0" err="1" smtClean="0"/>
              <a:t>appropriate</a:t>
            </a:r>
            <a:r>
              <a:rPr lang="fr-FR" b="1" dirty="0" smtClean="0"/>
              <a:t> </a:t>
            </a:r>
            <a:r>
              <a:rPr lang="fr-FR" b="1" dirty="0" err="1" smtClean="0"/>
              <a:t>metrics</a:t>
            </a:r>
            <a:endParaRPr lang="fr-FR" b="1" dirty="0" smtClean="0"/>
          </a:p>
          <a:p>
            <a:pPr lvl="1"/>
            <a:r>
              <a:rPr lang="fr-FR" b="1" dirty="0" smtClean="0"/>
              <a:t>Adaptation</a:t>
            </a:r>
            <a:r>
              <a:rPr lang="fr-FR" dirty="0" smtClean="0"/>
              <a:t> of the </a:t>
            </a:r>
            <a:r>
              <a:rPr lang="fr-FR" dirty="0" err="1" smtClean="0"/>
              <a:t>aggregation</a:t>
            </a:r>
            <a:r>
              <a:rPr lang="fr-FR" dirty="0" smtClean="0"/>
              <a:t> </a:t>
            </a:r>
            <a:r>
              <a:rPr lang="fr-FR" dirty="0" err="1" smtClean="0"/>
              <a:t>algorithm</a:t>
            </a:r>
            <a:r>
              <a:rPr lang="fr-FR" dirty="0" smtClean="0"/>
              <a:t> </a:t>
            </a:r>
            <a:r>
              <a:rPr lang="fr-FR" b="1" dirty="0" smtClean="0"/>
              <a:t>to </a:t>
            </a:r>
            <a:r>
              <a:rPr lang="fr-FR" b="1" dirty="0" err="1" smtClean="0"/>
              <a:t>these</a:t>
            </a:r>
            <a:r>
              <a:rPr lang="fr-FR" b="1" dirty="0" smtClean="0"/>
              <a:t> data structures</a:t>
            </a:r>
            <a:endParaRPr lang="fr-FR" b="1" dirty="0"/>
          </a:p>
          <a:p>
            <a:pPr lvl="1"/>
            <a:r>
              <a:rPr lang="fr-FR" dirty="0" smtClean="0"/>
              <a:t>Efficient and </a:t>
            </a:r>
            <a:r>
              <a:rPr lang="fr-FR" dirty="0" err="1" smtClean="0"/>
              <a:t>reusable</a:t>
            </a:r>
            <a:r>
              <a:rPr lang="fr-FR" dirty="0" smtClean="0"/>
              <a:t> </a:t>
            </a:r>
            <a:r>
              <a:rPr lang="fr-FR" b="1" dirty="0" err="1" smtClean="0"/>
              <a:t>implementation</a:t>
            </a:r>
            <a:endParaRPr lang="fr-FR" dirty="0" smtClean="0"/>
          </a:p>
          <a:p>
            <a:r>
              <a:rPr lang="fr-FR" dirty="0" smtClean="0"/>
              <a:t>Design and </a:t>
            </a:r>
            <a:r>
              <a:rPr lang="fr-FR" dirty="0" err="1" smtClean="0"/>
              <a:t>implementation</a:t>
            </a:r>
            <a:r>
              <a:rPr lang="fr-FR" dirty="0" smtClean="0"/>
              <a:t> of an </a:t>
            </a:r>
            <a:r>
              <a:rPr lang="fr-FR" b="1" dirty="0" smtClean="0"/>
              <a:t>effective </a:t>
            </a:r>
            <a:r>
              <a:rPr lang="fr-FR" b="1" dirty="0" err="1" smtClean="0"/>
              <a:t>visualization</a:t>
            </a:r>
            <a:endParaRPr lang="fr-FR" b="1" dirty="0" smtClean="0"/>
          </a:p>
          <a:p>
            <a:pPr lvl="1"/>
            <a:r>
              <a:rPr lang="fr-FR" dirty="0" err="1" smtClean="0"/>
              <a:t>Additional</a:t>
            </a:r>
            <a:r>
              <a:rPr lang="fr-FR" dirty="0" smtClean="0"/>
              <a:t> </a:t>
            </a:r>
            <a:r>
              <a:rPr lang="fr-FR" b="1" dirty="0" smtClean="0"/>
              <a:t>data and </a:t>
            </a:r>
            <a:r>
              <a:rPr lang="fr-FR" b="1" dirty="0" err="1" smtClean="0"/>
              <a:t>visual</a:t>
            </a:r>
            <a:r>
              <a:rPr lang="fr-FR" b="1" dirty="0" smtClean="0"/>
              <a:t> </a:t>
            </a:r>
            <a:r>
              <a:rPr lang="fr-FR" dirty="0" err="1" smtClean="0"/>
              <a:t>aggregations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86</a:t>
            </a:fld>
            <a:endParaRPr lang="fr-FR" dirty="0"/>
          </a:p>
        </p:txBody>
      </p:sp>
      <p:pic>
        <p:nvPicPr>
          <p:cNvPr id="117764" name="Picture 4" descr="book icon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0" y="4561490"/>
            <a:ext cx="923159" cy="923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Espace réservé du contenu 2"/>
          <p:cNvSpPr txBox="1">
            <a:spLocks/>
          </p:cNvSpPr>
          <p:nvPr/>
        </p:nvSpPr>
        <p:spPr>
          <a:xfrm>
            <a:off x="1450427" y="4561490"/>
            <a:ext cx="7452271" cy="229651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 err="1"/>
              <a:t>Dosimont</a:t>
            </a:r>
            <a:r>
              <a:rPr lang="en-US" sz="1600" b="1" dirty="0"/>
              <a:t>, Pagano </a:t>
            </a:r>
            <a:r>
              <a:rPr lang="en-US" sz="1600" b="1" dirty="0" smtClean="0"/>
              <a:t>et </a:t>
            </a:r>
            <a:r>
              <a:rPr lang="en-US" sz="1600" b="1" dirty="0"/>
              <a:t>al. </a:t>
            </a:r>
            <a:r>
              <a:rPr lang="en-US" sz="1600" dirty="0" smtClean="0"/>
              <a:t>– Efficient </a:t>
            </a:r>
            <a:r>
              <a:rPr lang="en-US" sz="1600" dirty="0"/>
              <a:t>analysis methodology for huge application </a:t>
            </a:r>
            <a:r>
              <a:rPr lang="en-US" sz="1600" dirty="0" smtClean="0"/>
              <a:t>traces, HPCS 2014</a:t>
            </a:r>
          </a:p>
          <a:p>
            <a:r>
              <a:rPr lang="fr-FR" sz="1600" b="1" dirty="0" smtClean="0"/>
              <a:t>Pagano, </a:t>
            </a:r>
            <a:r>
              <a:rPr lang="fr-FR" sz="1600" b="1" dirty="0" err="1" smtClean="0"/>
              <a:t>Dosimont</a:t>
            </a:r>
            <a:r>
              <a:rPr lang="fr-FR" sz="1600" b="1" dirty="0" smtClean="0"/>
              <a:t> et al. </a:t>
            </a:r>
            <a:r>
              <a:rPr lang="fr-FR" sz="1600" dirty="0" smtClean="0"/>
              <a:t>– Trace Management and </a:t>
            </a:r>
            <a:r>
              <a:rPr lang="fr-FR" sz="1600" dirty="0" err="1" smtClean="0"/>
              <a:t>Analysis</a:t>
            </a:r>
            <a:r>
              <a:rPr lang="fr-FR" sz="1600" dirty="0" smtClean="0"/>
              <a:t> for Embedded </a:t>
            </a:r>
            <a:r>
              <a:rPr lang="fr-FR" sz="1600" dirty="0" err="1" smtClean="0"/>
              <a:t>Systems</a:t>
            </a:r>
            <a:r>
              <a:rPr lang="fr-FR" sz="1600" dirty="0" smtClean="0"/>
              <a:t>, MCSoC’13</a:t>
            </a:r>
          </a:p>
          <a:p>
            <a:r>
              <a:rPr lang="en-US" sz="1600" b="1" dirty="0" err="1"/>
              <a:t>Dosimont</a:t>
            </a:r>
            <a:r>
              <a:rPr lang="en-US" sz="1600" b="1" dirty="0"/>
              <a:t>, </a:t>
            </a:r>
            <a:r>
              <a:rPr lang="en-US" sz="1600" b="1" dirty="0" err="1"/>
              <a:t>Schnorr</a:t>
            </a:r>
            <a:r>
              <a:rPr lang="en-US" sz="1600" b="1" dirty="0"/>
              <a:t> </a:t>
            </a:r>
            <a:r>
              <a:rPr lang="en-US" sz="1600" b="1" dirty="0" smtClean="0"/>
              <a:t>et </a:t>
            </a:r>
            <a:r>
              <a:rPr lang="en-US" sz="1600" b="1" dirty="0"/>
              <a:t>al. </a:t>
            </a:r>
            <a:r>
              <a:rPr lang="en-US" sz="1600" dirty="0"/>
              <a:t>– A Trace Macroscopic Description based on Time Aggregation, </a:t>
            </a:r>
            <a:r>
              <a:rPr lang="fr-FR" sz="1600" dirty="0"/>
              <a:t>RR </a:t>
            </a:r>
            <a:r>
              <a:rPr lang="fr-FR" sz="1600" dirty="0" smtClean="0"/>
              <a:t>8524</a:t>
            </a:r>
          </a:p>
          <a:p>
            <a:r>
              <a:rPr lang="en-US" sz="1600" b="1" dirty="0" smtClean="0"/>
              <a:t>Pagano, </a:t>
            </a:r>
            <a:r>
              <a:rPr lang="en-US" sz="1600" b="1" dirty="0" err="1" smtClean="0"/>
              <a:t>Dosimont</a:t>
            </a:r>
            <a:r>
              <a:rPr lang="en-US" sz="1600" b="1" dirty="0" smtClean="0"/>
              <a:t> </a:t>
            </a:r>
            <a:r>
              <a:rPr lang="en-US" sz="1600" dirty="0" smtClean="0"/>
              <a:t>et al. – Trace </a:t>
            </a:r>
            <a:r>
              <a:rPr lang="en-US" sz="1600" dirty="0"/>
              <a:t>Management and Analysis for Embedded </a:t>
            </a:r>
            <a:r>
              <a:rPr lang="en-US" sz="1600" dirty="0" smtClean="0"/>
              <a:t>Systems, RR 8304</a:t>
            </a:r>
            <a:endParaRPr lang="fr-FR" sz="1600" dirty="0"/>
          </a:p>
          <a:p>
            <a:r>
              <a:rPr lang="fr-FR" sz="1600" b="1" dirty="0" err="1" smtClean="0"/>
              <a:t>Dosimont</a:t>
            </a:r>
            <a:r>
              <a:rPr lang="fr-FR" sz="1600" b="1" dirty="0" smtClean="0"/>
              <a:t>, Huard et al. </a:t>
            </a:r>
            <a:r>
              <a:rPr lang="fr-FR" sz="1600" dirty="0"/>
              <a:t>–</a:t>
            </a:r>
            <a:r>
              <a:rPr lang="fr-FR" sz="1600" dirty="0" smtClean="0"/>
              <a:t> Agrégation pour l’analyse de traces volumineuses, AEP10</a:t>
            </a:r>
          </a:p>
          <a:p>
            <a:endParaRPr lang="fr-FR" sz="1600" dirty="0"/>
          </a:p>
          <a:p>
            <a:endParaRPr lang="fr-FR" sz="2000" dirty="0"/>
          </a:p>
        </p:txBody>
      </p:sp>
      <p:pic>
        <p:nvPicPr>
          <p:cNvPr id="8" name="Picture 2" descr="File:Light bulb font awesome.sv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47" y="1722523"/>
            <a:ext cx="1273464" cy="1212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Connecteur droit 5"/>
          <p:cNvCxnSpPr/>
          <p:nvPr/>
        </p:nvCxnSpPr>
        <p:spPr>
          <a:xfrm>
            <a:off x="1352311" y="4025461"/>
            <a:ext cx="7255661" cy="0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2030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My</a:t>
            </a:r>
            <a:r>
              <a:rPr lang="fr-FR" dirty="0" smtClean="0"/>
              <a:t> contributions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450426" y="1378156"/>
            <a:ext cx="7452272" cy="2758050"/>
          </a:xfrm>
        </p:spPr>
        <p:txBody>
          <a:bodyPr>
            <a:noAutofit/>
          </a:bodyPr>
          <a:lstStyle/>
          <a:p>
            <a:r>
              <a:rPr lang="fr-FR" sz="2400" b="1" dirty="0" err="1" smtClean="0"/>
              <a:t>Implementation</a:t>
            </a:r>
            <a:r>
              <a:rPr lang="fr-FR" sz="2400" b="1" dirty="0" smtClean="0"/>
              <a:t> </a:t>
            </a:r>
            <a:r>
              <a:rPr lang="fr-FR" sz="2400" dirty="0" smtClean="0"/>
              <a:t>of the full </a:t>
            </a:r>
            <a:r>
              <a:rPr lang="fr-FR" sz="2400" b="1" dirty="0" err="1" smtClean="0"/>
              <a:t>analysis</a:t>
            </a:r>
            <a:r>
              <a:rPr lang="fr-FR" sz="2400" b="1" dirty="0" smtClean="0"/>
              <a:t> pipeline</a:t>
            </a:r>
          </a:p>
          <a:p>
            <a:r>
              <a:rPr lang="fr-FR" sz="2400" b="1" dirty="0" smtClean="0"/>
              <a:t>Interaction </a:t>
            </a:r>
            <a:r>
              <a:rPr lang="fr-FR" sz="2400" b="1" dirty="0" err="1" smtClean="0"/>
              <a:t>mechanisms</a:t>
            </a:r>
            <a:r>
              <a:rPr lang="fr-FR" sz="2400" b="1" dirty="0" smtClean="0"/>
              <a:t> </a:t>
            </a:r>
            <a:r>
              <a:rPr lang="fr-FR" sz="2400" dirty="0" smtClean="0"/>
              <a:t>for the top down </a:t>
            </a:r>
            <a:r>
              <a:rPr lang="fr-FR" sz="2400" dirty="0" err="1" smtClean="0"/>
              <a:t>approach</a:t>
            </a:r>
            <a:endParaRPr lang="fr-FR" sz="2400" dirty="0" smtClean="0"/>
          </a:p>
          <a:p>
            <a:r>
              <a:rPr lang="fr-FR" sz="2400" dirty="0" smtClean="0"/>
              <a:t>Techniques to </a:t>
            </a:r>
            <a:r>
              <a:rPr lang="fr-FR" sz="2400" dirty="0" err="1" smtClean="0"/>
              <a:t>ensure</a:t>
            </a:r>
            <a:r>
              <a:rPr lang="fr-FR" sz="2400" dirty="0" smtClean="0"/>
              <a:t> </a:t>
            </a:r>
            <a:r>
              <a:rPr lang="fr-FR" sz="2400" b="1" dirty="0" err="1" smtClean="0"/>
              <a:t>interactivity</a:t>
            </a:r>
            <a:r>
              <a:rPr lang="fr-FR" sz="2400" b="1" dirty="0" smtClean="0"/>
              <a:t> performance</a:t>
            </a:r>
          </a:p>
          <a:p>
            <a:r>
              <a:rPr lang="fr-FR" sz="2400" b="1" dirty="0" err="1" smtClean="0"/>
              <a:t>Modular</a:t>
            </a:r>
            <a:r>
              <a:rPr lang="fr-FR" sz="2400" b="1" dirty="0" smtClean="0"/>
              <a:t> structure</a:t>
            </a:r>
          </a:p>
          <a:p>
            <a:r>
              <a:rPr lang="fr-FR" sz="2400" b="1" dirty="0" err="1" smtClean="0"/>
              <a:t>Framesoc</a:t>
            </a:r>
            <a:r>
              <a:rPr lang="fr-FR" sz="2400" dirty="0" smtClean="0"/>
              <a:t>: </a:t>
            </a:r>
            <a:r>
              <a:rPr lang="fr-FR" sz="2400" dirty="0" err="1" smtClean="0"/>
              <a:t>importers</a:t>
            </a:r>
            <a:r>
              <a:rPr lang="fr-FR" sz="2400" dirty="0" smtClean="0"/>
              <a:t>, </a:t>
            </a:r>
            <a:r>
              <a:rPr lang="fr-FR" sz="2400" dirty="0" err="1" smtClean="0"/>
              <a:t>filters</a:t>
            </a:r>
            <a:r>
              <a:rPr lang="fr-FR" sz="2400" dirty="0" smtClean="0"/>
              <a:t> + expertise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87</a:t>
            </a:fld>
            <a:endParaRPr lang="fr-FR" dirty="0"/>
          </a:p>
        </p:txBody>
      </p:sp>
      <p:pic>
        <p:nvPicPr>
          <p:cNvPr id="117764" name="Picture 4" descr="book icon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0" y="4561490"/>
            <a:ext cx="923159" cy="923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Espace réservé du contenu 2"/>
          <p:cNvSpPr txBox="1">
            <a:spLocks/>
          </p:cNvSpPr>
          <p:nvPr/>
        </p:nvSpPr>
        <p:spPr>
          <a:xfrm>
            <a:off x="1450427" y="4561490"/>
            <a:ext cx="7452271" cy="22965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 err="1" smtClean="0"/>
              <a:t>Dosimont</a:t>
            </a:r>
            <a:r>
              <a:rPr lang="en-US" sz="1600" b="1" dirty="0" smtClean="0"/>
              <a:t>, </a:t>
            </a:r>
            <a:r>
              <a:rPr lang="en-US" sz="1600" b="1" dirty="0" err="1" smtClean="0"/>
              <a:t>Corre</a:t>
            </a:r>
            <a:r>
              <a:rPr lang="en-US" sz="1600" b="1" dirty="0" smtClean="0"/>
              <a:t> et al. – </a:t>
            </a:r>
            <a:r>
              <a:rPr lang="en-US" sz="1600" dirty="0" err="1" smtClean="0"/>
              <a:t>Ocelotl</a:t>
            </a:r>
            <a:r>
              <a:rPr lang="en-US" sz="1600" dirty="0" smtClean="0"/>
              <a:t>: Large Trace Overviews Based on </a:t>
            </a:r>
            <a:r>
              <a:rPr lang="en-US" sz="1600" dirty="0" err="1" smtClean="0"/>
              <a:t>Multidimentional</a:t>
            </a:r>
            <a:r>
              <a:rPr lang="en-US" sz="1600" dirty="0" smtClean="0"/>
              <a:t> Data Aggregation, IPTW14</a:t>
            </a:r>
          </a:p>
          <a:p>
            <a:r>
              <a:rPr lang="en-US" sz="1600" b="1" dirty="0" err="1" smtClean="0"/>
              <a:t>Dosimont</a:t>
            </a:r>
            <a:r>
              <a:rPr lang="en-US" sz="1600" b="1" dirty="0"/>
              <a:t>, Pagano </a:t>
            </a:r>
            <a:r>
              <a:rPr lang="en-US" sz="1600" b="1" dirty="0" smtClean="0"/>
              <a:t>et </a:t>
            </a:r>
            <a:r>
              <a:rPr lang="en-US" sz="1600" b="1" dirty="0"/>
              <a:t>al. </a:t>
            </a:r>
            <a:r>
              <a:rPr lang="en-US" sz="1600" dirty="0" smtClean="0"/>
              <a:t>– Efficient </a:t>
            </a:r>
            <a:r>
              <a:rPr lang="en-US" sz="1600" dirty="0"/>
              <a:t>A</a:t>
            </a:r>
            <a:r>
              <a:rPr lang="en-US" sz="1600" dirty="0" smtClean="0"/>
              <a:t>nalysis </a:t>
            </a:r>
            <a:r>
              <a:rPr lang="en-US" sz="1600" dirty="0"/>
              <a:t>M</a:t>
            </a:r>
            <a:r>
              <a:rPr lang="en-US" sz="1600" dirty="0" smtClean="0"/>
              <a:t>ethodology </a:t>
            </a:r>
            <a:r>
              <a:rPr lang="en-US" sz="1600" dirty="0"/>
              <a:t>for </a:t>
            </a:r>
            <a:r>
              <a:rPr lang="en-US" sz="1600" dirty="0" smtClean="0"/>
              <a:t>Huge </a:t>
            </a:r>
            <a:r>
              <a:rPr lang="en-US" sz="1600" dirty="0"/>
              <a:t>A</a:t>
            </a:r>
            <a:r>
              <a:rPr lang="en-US" sz="1600" dirty="0" smtClean="0"/>
              <a:t>pplication </a:t>
            </a:r>
            <a:r>
              <a:rPr lang="en-US" sz="1600" dirty="0"/>
              <a:t>T</a:t>
            </a:r>
            <a:r>
              <a:rPr lang="en-US" sz="1600" dirty="0" smtClean="0"/>
              <a:t>races, HPCS 2014</a:t>
            </a:r>
          </a:p>
          <a:p>
            <a:r>
              <a:rPr lang="fr-FR" sz="1600" b="1" dirty="0" smtClean="0"/>
              <a:t>Pagano, </a:t>
            </a:r>
            <a:r>
              <a:rPr lang="fr-FR" sz="1600" b="1" dirty="0" err="1" smtClean="0"/>
              <a:t>Dosimont</a:t>
            </a:r>
            <a:r>
              <a:rPr lang="fr-FR" sz="1600" b="1" dirty="0" smtClean="0"/>
              <a:t> et al. </a:t>
            </a:r>
            <a:r>
              <a:rPr lang="fr-FR" sz="1600" dirty="0" smtClean="0"/>
              <a:t>– Trace Management and </a:t>
            </a:r>
            <a:r>
              <a:rPr lang="fr-FR" sz="1600" dirty="0" err="1" smtClean="0"/>
              <a:t>Analysis</a:t>
            </a:r>
            <a:r>
              <a:rPr lang="fr-FR" sz="1600" dirty="0" smtClean="0"/>
              <a:t> for Embedded </a:t>
            </a:r>
            <a:r>
              <a:rPr lang="fr-FR" sz="1600" dirty="0" err="1" smtClean="0"/>
              <a:t>Systems</a:t>
            </a:r>
            <a:r>
              <a:rPr lang="fr-FR" sz="1600" dirty="0" smtClean="0"/>
              <a:t>, MCSoC’13</a:t>
            </a:r>
          </a:p>
          <a:p>
            <a:r>
              <a:rPr lang="en-US" sz="1600" b="1" dirty="0" smtClean="0"/>
              <a:t>Pagano, </a:t>
            </a:r>
            <a:r>
              <a:rPr lang="en-US" sz="1600" b="1" dirty="0" err="1" smtClean="0"/>
              <a:t>Dosimont</a:t>
            </a:r>
            <a:r>
              <a:rPr lang="en-US" sz="1600" b="1" dirty="0" smtClean="0"/>
              <a:t> et al. </a:t>
            </a:r>
            <a:r>
              <a:rPr lang="en-US" sz="1600" dirty="0" smtClean="0"/>
              <a:t>– Trace </a:t>
            </a:r>
            <a:r>
              <a:rPr lang="en-US" sz="1600" dirty="0"/>
              <a:t>Management and Analysis for Embedded </a:t>
            </a:r>
            <a:r>
              <a:rPr lang="en-US" sz="1600" dirty="0" smtClean="0"/>
              <a:t>Systems, RR 8304</a:t>
            </a:r>
            <a:endParaRPr lang="fr-FR" sz="1600" dirty="0"/>
          </a:p>
          <a:p>
            <a:endParaRPr lang="fr-FR" sz="1600" dirty="0"/>
          </a:p>
          <a:p>
            <a:endParaRPr lang="fr-FR" sz="2000" dirty="0"/>
          </a:p>
        </p:txBody>
      </p:sp>
      <p:pic>
        <p:nvPicPr>
          <p:cNvPr id="8" name="Picture 2" descr="File:Light bulb font awesome.svg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47" y="1378155"/>
            <a:ext cx="1273464" cy="1212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Connecteur droit 5"/>
          <p:cNvCxnSpPr/>
          <p:nvPr/>
        </p:nvCxnSpPr>
        <p:spPr>
          <a:xfrm>
            <a:off x="1352311" y="4270789"/>
            <a:ext cx="7255661" cy="0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213075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Interest</a:t>
            </a:r>
            <a:r>
              <a:rPr lang="fr-FR" dirty="0" smtClean="0"/>
              <a:t> of Temporal </a:t>
            </a:r>
            <a:r>
              <a:rPr lang="fr-FR" dirty="0" err="1" smtClean="0"/>
              <a:t>Analysis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88</a:t>
            </a:fld>
            <a:endParaRPr lang="fr-FR"/>
          </a:p>
        </p:txBody>
      </p:sp>
      <p:graphicFrame>
        <p:nvGraphicFramePr>
          <p:cNvPr id="9" name="Objet 8"/>
          <p:cNvGraphicFramePr>
            <a:graphicFrameLocks noChangeAspect="1"/>
          </p:cNvGraphicFramePr>
          <p:nvPr>
            <p:extLst/>
          </p:nvPr>
        </p:nvGraphicFramePr>
        <p:xfrm>
          <a:off x="1859006" y="1765024"/>
          <a:ext cx="6902468" cy="17903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286" name="Visio" r:id="rId5" imgW="33708891" imgH="8743950" progId="Visio.Drawing.15">
                  <p:embed/>
                </p:oleObj>
              </mc:Choice>
              <mc:Fallback>
                <p:oleObj name="Visio" r:id="rId5" imgW="33708891" imgH="874395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859006" y="1765024"/>
                        <a:ext cx="6902468" cy="17903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0" name="Connecteur droit avec flèche 9"/>
          <p:cNvCxnSpPr/>
          <p:nvPr/>
        </p:nvCxnSpPr>
        <p:spPr>
          <a:xfrm>
            <a:off x="1749677" y="3845330"/>
            <a:ext cx="698409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13"/>
          <p:cNvCxnSpPr/>
          <p:nvPr/>
        </p:nvCxnSpPr>
        <p:spPr>
          <a:xfrm>
            <a:off x="1749677" y="1732633"/>
            <a:ext cx="0" cy="210963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4"/>
          <p:cNvSpPr txBox="1"/>
          <p:nvPr/>
        </p:nvSpPr>
        <p:spPr>
          <a:xfrm>
            <a:off x="275232" y="3186020"/>
            <a:ext cx="1378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Application</a:t>
            </a:r>
            <a:endParaRPr lang="fr-FR" dirty="0"/>
          </a:p>
        </p:txBody>
      </p:sp>
      <p:sp>
        <p:nvSpPr>
          <p:cNvPr id="16" name="ZoneTexte 15"/>
          <p:cNvSpPr txBox="1"/>
          <p:nvPr/>
        </p:nvSpPr>
        <p:spPr>
          <a:xfrm>
            <a:off x="138176" y="2420004"/>
            <a:ext cx="1653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Memory Flush</a:t>
            </a:r>
            <a:endParaRPr lang="fr-FR" dirty="0"/>
          </a:p>
        </p:txBody>
      </p:sp>
      <p:sp>
        <p:nvSpPr>
          <p:cNvPr id="17" name="ZoneTexte 16"/>
          <p:cNvSpPr txBox="1"/>
          <p:nvPr/>
        </p:nvSpPr>
        <p:spPr>
          <a:xfrm>
            <a:off x="234357" y="1732633"/>
            <a:ext cx="1460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USB Storage</a:t>
            </a:r>
            <a:endParaRPr lang="fr-FR" dirty="0"/>
          </a:p>
        </p:txBody>
      </p:sp>
      <p:sp>
        <p:nvSpPr>
          <p:cNvPr id="6" name="Rectangle 5"/>
          <p:cNvSpPr/>
          <p:nvPr/>
        </p:nvSpPr>
        <p:spPr>
          <a:xfrm>
            <a:off x="1859006" y="5224681"/>
            <a:ext cx="2749507" cy="649919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 smtClean="0">
                <a:solidFill>
                  <a:schemeClr val="tx1"/>
                </a:solidFill>
              </a:rPr>
              <a:t>Phase 1</a:t>
            </a:r>
            <a:endParaRPr lang="fr-FR" sz="2000" b="1" dirty="0">
              <a:solidFill>
                <a:schemeClr val="tx1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4608513" y="5224681"/>
            <a:ext cx="1398149" cy="649919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solidFill>
                  <a:schemeClr val="bg1"/>
                </a:solidFill>
              </a:rPr>
              <a:t>Phase </a:t>
            </a:r>
            <a:r>
              <a:rPr lang="fr-FR" sz="2000" b="1" dirty="0" smtClean="0">
                <a:solidFill>
                  <a:schemeClr val="bg1"/>
                </a:solidFill>
              </a:rPr>
              <a:t>2</a:t>
            </a:r>
            <a:endParaRPr lang="fr-FR" sz="2000" b="1" dirty="0">
              <a:solidFill>
                <a:schemeClr val="bg1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6006662" y="5224680"/>
            <a:ext cx="2749507" cy="649919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 smtClean="0">
                <a:solidFill>
                  <a:schemeClr val="tx1"/>
                </a:solidFill>
              </a:rPr>
              <a:t>Phase 3</a:t>
            </a:r>
            <a:endParaRPr lang="fr-FR" sz="2000" b="1" dirty="0">
              <a:solidFill>
                <a:schemeClr val="tx1"/>
              </a:solidFill>
            </a:endParaRPr>
          </a:p>
        </p:txBody>
      </p:sp>
      <p:cxnSp>
        <p:nvCxnSpPr>
          <p:cNvPr id="28" name="Connecteur droit avec flèche 27"/>
          <p:cNvCxnSpPr/>
          <p:nvPr/>
        </p:nvCxnSpPr>
        <p:spPr>
          <a:xfrm>
            <a:off x="1772075" y="6141841"/>
            <a:ext cx="698409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ZoneTexte 7"/>
          <p:cNvSpPr txBox="1"/>
          <p:nvPr/>
        </p:nvSpPr>
        <p:spPr>
          <a:xfrm>
            <a:off x="138176" y="5364973"/>
            <a:ext cx="1677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Whole</a:t>
            </a:r>
            <a:r>
              <a:rPr lang="fr-FR" dirty="0" smtClean="0"/>
              <a:t> System</a:t>
            </a:r>
          </a:p>
        </p:txBody>
      </p:sp>
      <p:sp>
        <p:nvSpPr>
          <p:cNvPr id="31" name="ZoneTexte 30"/>
          <p:cNvSpPr txBox="1"/>
          <p:nvPr/>
        </p:nvSpPr>
        <p:spPr>
          <a:xfrm>
            <a:off x="4099380" y="6240834"/>
            <a:ext cx="2329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/>
              <a:t>Time (</a:t>
            </a:r>
            <a:r>
              <a:rPr lang="fr-FR" sz="2000" b="1" dirty="0" err="1" smtClean="0"/>
              <a:t>continuous</a:t>
            </a:r>
            <a:r>
              <a:rPr lang="fr-FR" sz="2000" b="1" dirty="0" smtClean="0"/>
              <a:t>)</a:t>
            </a:r>
            <a:endParaRPr lang="fr-FR" sz="2000" b="1" dirty="0"/>
          </a:p>
        </p:txBody>
      </p:sp>
      <p:pic>
        <p:nvPicPr>
          <p:cNvPr id="18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7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6662" y="4142307"/>
            <a:ext cx="756835" cy="756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Ellipse 18"/>
          <p:cNvSpPr/>
          <p:nvPr/>
        </p:nvSpPr>
        <p:spPr>
          <a:xfrm>
            <a:off x="3737582" y="4234158"/>
            <a:ext cx="535757" cy="519864"/>
          </a:xfrm>
          <a:prstGeom prst="ellipse">
            <a:avLst/>
          </a:prstGeom>
          <a:solidFill>
            <a:schemeClr val="bg1"/>
          </a:solidFill>
          <a:ln w="825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b="1" dirty="0" smtClean="0">
                <a:solidFill>
                  <a:schemeClr val="tx1"/>
                </a:solidFill>
              </a:rPr>
              <a:t>A</a:t>
            </a:r>
            <a:endParaRPr lang="fr-FR" sz="3200" b="1" dirty="0">
              <a:solidFill>
                <a:schemeClr val="tx1"/>
              </a:solidFill>
            </a:endParaRPr>
          </a:p>
        </p:txBody>
      </p:sp>
      <p:sp>
        <p:nvSpPr>
          <p:cNvPr id="21" name="Flèche droite 20"/>
          <p:cNvSpPr/>
          <p:nvPr/>
        </p:nvSpPr>
        <p:spPr>
          <a:xfrm rot="5400000">
            <a:off x="4911072" y="4299439"/>
            <a:ext cx="783665" cy="209333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/>
          <p:cNvSpPr txBox="1"/>
          <p:nvPr/>
        </p:nvSpPr>
        <p:spPr>
          <a:xfrm>
            <a:off x="6949997" y="4197558"/>
            <a:ext cx="14606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Dynamic</a:t>
            </a:r>
            <a:endParaRPr lang="fr-FR" dirty="0" smtClean="0"/>
          </a:p>
          <a:p>
            <a:r>
              <a:rPr lang="fr-FR" dirty="0" err="1" smtClean="0"/>
              <a:t>Aggregation</a:t>
            </a:r>
            <a:endParaRPr lang="fr-FR" dirty="0"/>
          </a:p>
        </p:txBody>
      </p:sp>
      <p:sp>
        <p:nvSpPr>
          <p:cNvPr id="11" name="Rectangle 10"/>
          <p:cNvSpPr/>
          <p:nvPr/>
        </p:nvSpPr>
        <p:spPr>
          <a:xfrm>
            <a:off x="2090370" y="4309424"/>
            <a:ext cx="14446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/>
              <a:t>Data </a:t>
            </a:r>
            <a:r>
              <a:rPr lang="fr-FR" dirty="0" err="1" smtClean="0"/>
              <a:t>mining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98678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Interest</a:t>
            </a:r>
            <a:r>
              <a:rPr lang="fr-FR" dirty="0" smtClean="0"/>
              <a:t> of Temporal </a:t>
            </a:r>
            <a:r>
              <a:rPr lang="fr-FR" dirty="0" err="1" smtClean="0"/>
              <a:t>Analysis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89</a:t>
            </a:fld>
            <a:endParaRPr lang="fr-FR"/>
          </a:p>
        </p:txBody>
      </p:sp>
      <p:graphicFrame>
        <p:nvGraphicFramePr>
          <p:cNvPr id="9" name="Objet 8"/>
          <p:cNvGraphicFramePr>
            <a:graphicFrameLocks noChangeAspect="1"/>
          </p:cNvGraphicFramePr>
          <p:nvPr>
            <p:extLst/>
          </p:nvPr>
        </p:nvGraphicFramePr>
        <p:xfrm>
          <a:off x="1859006" y="1765024"/>
          <a:ext cx="6902468" cy="17903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310" name="Visio" r:id="rId5" imgW="33708891" imgH="8743950" progId="Visio.Drawing.15">
                  <p:embed/>
                </p:oleObj>
              </mc:Choice>
              <mc:Fallback>
                <p:oleObj name="Visio" r:id="rId5" imgW="33708891" imgH="874395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859006" y="1765024"/>
                        <a:ext cx="6902468" cy="17903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0" name="Connecteur droit avec flèche 9"/>
          <p:cNvCxnSpPr/>
          <p:nvPr/>
        </p:nvCxnSpPr>
        <p:spPr>
          <a:xfrm>
            <a:off x="1749677" y="3845330"/>
            <a:ext cx="698409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13"/>
          <p:cNvCxnSpPr/>
          <p:nvPr/>
        </p:nvCxnSpPr>
        <p:spPr>
          <a:xfrm>
            <a:off x="1749677" y="1732633"/>
            <a:ext cx="0" cy="210963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4"/>
          <p:cNvSpPr txBox="1"/>
          <p:nvPr/>
        </p:nvSpPr>
        <p:spPr>
          <a:xfrm>
            <a:off x="275232" y="3186020"/>
            <a:ext cx="1378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Application</a:t>
            </a:r>
            <a:endParaRPr lang="fr-FR" dirty="0"/>
          </a:p>
        </p:txBody>
      </p:sp>
      <p:sp>
        <p:nvSpPr>
          <p:cNvPr id="16" name="ZoneTexte 15"/>
          <p:cNvSpPr txBox="1"/>
          <p:nvPr/>
        </p:nvSpPr>
        <p:spPr>
          <a:xfrm>
            <a:off x="138176" y="2420004"/>
            <a:ext cx="1653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Memory Flush</a:t>
            </a:r>
            <a:endParaRPr lang="fr-FR" dirty="0"/>
          </a:p>
        </p:txBody>
      </p:sp>
      <p:sp>
        <p:nvSpPr>
          <p:cNvPr id="17" name="ZoneTexte 16"/>
          <p:cNvSpPr txBox="1"/>
          <p:nvPr/>
        </p:nvSpPr>
        <p:spPr>
          <a:xfrm>
            <a:off x="234357" y="1732633"/>
            <a:ext cx="1460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USB Storage</a:t>
            </a:r>
            <a:endParaRPr lang="fr-FR" dirty="0"/>
          </a:p>
        </p:txBody>
      </p:sp>
      <p:sp>
        <p:nvSpPr>
          <p:cNvPr id="6" name="Rectangle 5"/>
          <p:cNvSpPr/>
          <p:nvPr/>
        </p:nvSpPr>
        <p:spPr>
          <a:xfrm>
            <a:off x="1859006" y="5224681"/>
            <a:ext cx="2749507" cy="649919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 smtClean="0">
                <a:solidFill>
                  <a:schemeClr val="tx1"/>
                </a:solidFill>
              </a:rPr>
              <a:t>Phase 1</a:t>
            </a:r>
            <a:endParaRPr lang="fr-FR" sz="2000" b="1" dirty="0">
              <a:solidFill>
                <a:schemeClr val="tx1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4608513" y="5224681"/>
            <a:ext cx="1398149" cy="649919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solidFill>
                  <a:schemeClr val="bg1"/>
                </a:solidFill>
              </a:rPr>
              <a:t>Phase </a:t>
            </a:r>
            <a:r>
              <a:rPr lang="fr-FR" sz="2000" b="1" dirty="0" smtClean="0">
                <a:solidFill>
                  <a:schemeClr val="bg1"/>
                </a:solidFill>
              </a:rPr>
              <a:t>2</a:t>
            </a:r>
            <a:endParaRPr lang="fr-FR" sz="2000" b="1" dirty="0">
              <a:solidFill>
                <a:schemeClr val="bg1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6006662" y="5224680"/>
            <a:ext cx="2749507" cy="649919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 smtClean="0">
                <a:solidFill>
                  <a:schemeClr val="tx1"/>
                </a:solidFill>
              </a:rPr>
              <a:t>Phase 3</a:t>
            </a:r>
            <a:endParaRPr lang="fr-FR" sz="2000" b="1" dirty="0">
              <a:solidFill>
                <a:schemeClr val="tx1"/>
              </a:solidFill>
            </a:endParaRPr>
          </a:p>
        </p:txBody>
      </p:sp>
      <p:cxnSp>
        <p:nvCxnSpPr>
          <p:cNvPr id="28" name="Connecteur droit avec flèche 27"/>
          <p:cNvCxnSpPr/>
          <p:nvPr/>
        </p:nvCxnSpPr>
        <p:spPr>
          <a:xfrm>
            <a:off x="1772075" y="6141841"/>
            <a:ext cx="698409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ZoneTexte 7"/>
          <p:cNvSpPr txBox="1"/>
          <p:nvPr/>
        </p:nvSpPr>
        <p:spPr>
          <a:xfrm>
            <a:off x="138176" y="5364973"/>
            <a:ext cx="1677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Whole</a:t>
            </a:r>
            <a:r>
              <a:rPr lang="fr-FR" dirty="0" smtClean="0"/>
              <a:t> System</a:t>
            </a:r>
          </a:p>
        </p:txBody>
      </p:sp>
      <p:sp>
        <p:nvSpPr>
          <p:cNvPr id="31" name="ZoneTexte 30"/>
          <p:cNvSpPr txBox="1"/>
          <p:nvPr/>
        </p:nvSpPr>
        <p:spPr>
          <a:xfrm>
            <a:off x="4099380" y="6240834"/>
            <a:ext cx="2329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/>
              <a:t>Time (</a:t>
            </a:r>
            <a:r>
              <a:rPr lang="fr-FR" sz="2000" b="1" dirty="0" err="1" smtClean="0"/>
              <a:t>continuous</a:t>
            </a:r>
            <a:r>
              <a:rPr lang="fr-FR" sz="2000" b="1" dirty="0" smtClean="0"/>
              <a:t>)</a:t>
            </a:r>
            <a:endParaRPr lang="fr-FR" sz="2000" b="1" dirty="0"/>
          </a:p>
        </p:txBody>
      </p:sp>
      <p:pic>
        <p:nvPicPr>
          <p:cNvPr id="18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7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6662" y="4142307"/>
            <a:ext cx="756835" cy="756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Ellipse 18"/>
          <p:cNvSpPr/>
          <p:nvPr/>
        </p:nvSpPr>
        <p:spPr>
          <a:xfrm>
            <a:off x="3737582" y="4234158"/>
            <a:ext cx="535757" cy="519864"/>
          </a:xfrm>
          <a:prstGeom prst="ellipse">
            <a:avLst/>
          </a:prstGeom>
          <a:solidFill>
            <a:schemeClr val="bg1"/>
          </a:solidFill>
          <a:ln w="825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b="1" dirty="0" smtClean="0">
                <a:solidFill>
                  <a:schemeClr val="tx1"/>
                </a:solidFill>
              </a:rPr>
              <a:t>A</a:t>
            </a:r>
            <a:endParaRPr lang="fr-FR" sz="3200" b="1" dirty="0">
              <a:solidFill>
                <a:schemeClr val="tx1"/>
              </a:solidFill>
            </a:endParaRPr>
          </a:p>
        </p:txBody>
      </p:sp>
      <p:sp>
        <p:nvSpPr>
          <p:cNvPr id="21" name="Flèche droite 20"/>
          <p:cNvSpPr/>
          <p:nvPr/>
        </p:nvSpPr>
        <p:spPr>
          <a:xfrm rot="5400000">
            <a:off x="4911072" y="4299439"/>
            <a:ext cx="783665" cy="209333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/>
          <p:cNvSpPr/>
          <p:nvPr/>
        </p:nvSpPr>
        <p:spPr>
          <a:xfrm>
            <a:off x="2090370" y="4309424"/>
            <a:ext cx="14446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/>
              <a:t>Data </a:t>
            </a:r>
            <a:r>
              <a:rPr lang="fr-FR" dirty="0" err="1" smtClean="0"/>
              <a:t>mining</a:t>
            </a:r>
            <a:endParaRPr lang="fr-FR" dirty="0"/>
          </a:p>
        </p:txBody>
      </p:sp>
      <p:sp>
        <p:nvSpPr>
          <p:cNvPr id="22" name="Multiplier 21"/>
          <p:cNvSpPr/>
          <p:nvPr/>
        </p:nvSpPr>
        <p:spPr>
          <a:xfrm>
            <a:off x="3432748" y="4012273"/>
            <a:ext cx="1114827" cy="995477"/>
          </a:xfrm>
          <a:prstGeom prst="mathMultiply">
            <a:avLst/>
          </a:prstGeom>
          <a:solidFill>
            <a:srgbClr val="FF0000">
              <a:alpha val="8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Ellipse 22"/>
          <p:cNvSpPr/>
          <p:nvPr/>
        </p:nvSpPr>
        <p:spPr>
          <a:xfrm>
            <a:off x="5889953" y="4135309"/>
            <a:ext cx="2670723" cy="790413"/>
          </a:xfrm>
          <a:prstGeom prst="ellipse">
            <a:avLst/>
          </a:prstGeom>
          <a:noFill/>
          <a:ln w="635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ZoneTexte 23"/>
          <p:cNvSpPr txBox="1"/>
          <p:nvPr/>
        </p:nvSpPr>
        <p:spPr>
          <a:xfrm>
            <a:off x="6949997" y="4197558"/>
            <a:ext cx="14606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Dynamic</a:t>
            </a:r>
            <a:endParaRPr lang="fr-FR" dirty="0" smtClean="0"/>
          </a:p>
          <a:p>
            <a:r>
              <a:rPr lang="fr-FR" dirty="0" err="1" smtClean="0"/>
              <a:t>Aggregation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32384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4000" b="1" dirty="0" err="1" smtClean="0"/>
              <a:t>Space</a:t>
            </a:r>
            <a:r>
              <a:rPr lang="fr-FR" sz="4000" b="1" dirty="0" smtClean="0"/>
              <a:t> time </a:t>
            </a:r>
            <a:r>
              <a:rPr lang="fr-FR" sz="4000" b="1" dirty="0" err="1" smtClean="0"/>
              <a:t>diagram</a:t>
            </a:r>
            <a:endParaRPr lang="fr-FR" sz="4000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9</a:t>
            </a:fld>
            <a:endParaRPr lang="fr-FR" dirty="0"/>
          </a:p>
        </p:txBody>
      </p:sp>
      <p:sp>
        <p:nvSpPr>
          <p:cNvPr id="7" name="Espace réservé du contenu 2"/>
          <p:cNvSpPr txBox="1">
            <a:spLocks/>
          </p:cNvSpPr>
          <p:nvPr/>
        </p:nvSpPr>
        <p:spPr>
          <a:xfrm>
            <a:off x="254000" y="1450580"/>
            <a:ext cx="8648700" cy="4238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sz="2400" dirty="0" err="1" smtClean="0"/>
              <a:t>Colored</a:t>
            </a:r>
            <a:r>
              <a:rPr lang="fr-FR" sz="2400" dirty="0" smtClean="0"/>
              <a:t> states: </a:t>
            </a:r>
            <a:r>
              <a:rPr lang="fr-FR" sz="2400" dirty="0" err="1" smtClean="0"/>
              <a:t>functions</a:t>
            </a:r>
            <a:r>
              <a:rPr lang="fr-FR" sz="2400" dirty="0" smtClean="0"/>
              <a:t> </a:t>
            </a:r>
            <a:r>
              <a:rPr lang="fr-FR" sz="2400" dirty="0" err="1" smtClean="0"/>
              <a:t>called</a:t>
            </a:r>
            <a:r>
              <a:rPr lang="fr-FR" sz="2400" dirty="0" smtClean="0"/>
              <a:t> by the </a:t>
            </a:r>
            <a:r>
              <a:rPr lang="fr-FR" sz="2400" dirty="0" err="1" smtClean="0"/>
              <a:t>tasks</a:t>
            </a:r>
            <a:r>
              <a:rPr lang="fr-FR" sz="2400" dirty="0" smtClean="0"/>
              <a:t> </a:t>
            </a:r>
            <a:endParaRPr lang="fr-FR" sz="2400" dirty="0"/>
          </a:p>
        </p:txBody>
      </p:sp>
      <p:graphicFrame>
        <p:nvGraphicFramePr>
          <p:cNvPr id="5" name="Obje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96680336"/>
              </p:ext>
            </p:extLst>
          </p:nvPr>
        </p:nvGraphicFramePr>
        <p:xfrm>
          <a:off x="1890864" y="3280867"/>
          <a:ext cx="6902468" cy="17903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793" name="Visio" r:id="rId5" imgW="33708891" imgH="8743950" progId="Visio.Drawing.15">
                  <p:embed/>
                </p:oleObj>
              </mc:Choice>
              <mc:Fallback>
                <p:oleObj name="Visio" r:id="rId5" imgW="33708891" imgH="874395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890864" y="3280867"/>
                        <a:ext cx="6902468" cy="17903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8" name="Connecteur droit avec flèche 7"/>
          <p:cNvCxnSpPr/>
          <p:nvPr/>
        </p:nvCxnSpPr>
        <p:spPr>
          <a:xfrm>
            <a:off x="1781535" y="5361173"/>
            <a:ext cx="698409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9"/>
          <p:cNvCxnSpPr/>
          <p:nvPr/>
        </p:nvCxnSpPr>
        <p:spPr>
          <a:xfrm>
            <a:off x="1781535" y="2882920"/>
            <a:ext cx="0" cy="247518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ZoneTexte 10"/>
          <p:cNvSpPr txBox="1"/>
          <p:nvPr/>
        </p:nvSpPr>
        <p:spPr>
          <a:xfrm>
            <a:off x="307090" y="4701863"/>
            <a:ext cx="1378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Application</a:t>
            </a:r>
            <a:endParaRPr lang="fr-FR" dirty="0"/>
          </a:p>
        </p:txBody>
      </p:sp>
      <p:sp>
        <p:nvSpPr>
          <p:cNvPr id="12" name="ZoneTexte 11"/>
          <p:cNvSpPr txBox="1"/>
          <p:nvPr/>
        </p:nvSpPr>
        <p:spPr>
          <a:xfrm>
            <a:off x="170034" y="3935847"/>
            <a:ext cx="1653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Memory Flush</a:t>
            </a:r>
            <a:endParaRPr lang="fr-FR" dirty="0"/>
          </a:p>
        </p:txBody>
      </p:sp>
      <p:sp>
        <p:nvSpPr>
          <p:cNvPr id="13" name="ZoneTexte 12"/>
          <p:cNvSpPr txBox="1"/>
          <p:nvPr/>
        </p:nvSpPr>
        <p:spPr>
          <a:xfrm>
            <a:off x="266215" y="3248476"/>
            <a:ext cx="1460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USB Storage</a:t>
            </a:r>
            <a:endParaRPr lang="fr-FR" dirty="0"/>
          </a:p>
        </p:txBody>
      </p:sp>
      <p:cxnSp>
        <p:nvCxnSpPr>
          <p:cNvPr id="16" name="Connecteur droit avec flèche 15"/>
          <p:cNvCxnSpPr/>
          <p:nvPr/>
        </p:nvCxnSpPr>
        <p:spPr>
          <a:xfrm flipV="1">
            <a:off x="1713722" y="5060544"/>
            <a:ext cx="218657" cy="885105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ZoneTexte 20"/>
          <p:cNvSpPr txBox="1"/>
          <p:nvPr/>
        </p:nvSpPr>
        <p:spPr>
          <a:xfrm>
            <a:off x="833837" y="5997251"/>
            <a:ext cx="1704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chemeClr val="accent1"/>
                </a:solidFill>
              </a:rPr>
              <a:t>Read IP </a:t>
            </a:r>
            <a:r>
              <a:rPr lang="fr-FR" dirty="0" err="1" smtClean="0">
                <a:solidFill>
                  <a:schemeClr val="accent1"/>
                </a:solidFill>
              </a:rPr>
              <a:t>packet</a:t>
            </a:r>
            <a:endParaRPr lang="fr-FR" dirty="0">
              <a:solidFill>
                <a:schemeClr val="accent1"/>
              </a:solidFill>
            </a:endParaRPr>
          </a:p>
        </p:txBody>
      </p:sp>
      <p:cxnSp>
        <p:nvCxnSpPr>
          <p:cNvPr id="23" name="Connecteur droit avec flèche 22"/>
          <p:cNvCxnSpPr/>
          <p:nvPr/>
        </p:nvCxnSpPr>
        <p:spPr>
          <a:xfrm flipH="1" flipV="1">
            <a:off x="2079826" y="5070261"/>
            <a:ext cx="904674" cy="875388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ZoneTexte 26"/>
          <p:cNvSpPr txBox="1"/>
          <p:nvPr/>
        </p:nvSpPr>
        <p:spPr>
          <a:xfrm>
            <a:off x="2532163" y="5999973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solidFill>
                  <a:schemeClr val="accent6"/>
                </a:solidFill>
              </a:rPr>
              <a:t>Processing</a:t>
            </a:r>
            <a:endParaRPr lang="fr-FR" dirty="0">
              <a:solidFill>
                <a:schemeClr val="accent6"/>
              </a:solidFill>
            </a:endParaRPr>
          </a:p>
        </p:txBody>
      </p:sp>
      <p:cxnSp>
        <p:nvCxnSpPr>
          <p:cNvPr id="28" name="Connecteur droit avec flèche 27"/>
          <p:cNvCxnSpPr/>
          <p:nvPr/>
        </p:nvCxnSpPr>
        <p:spPr>
          <a:xfrm flipH="1" flipV="1">
            <a:off x="2262488" y="5060544"/>
            <a:ext cx="2108119" cy="933985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ZoneTexte 29"/>
          <p:cNvSpPr txBox="1"/>
          <p:nvPr/>
        </p:nvSpPr>
        <p:spPr>
          <a:xfrm>
            <a:off x="3941062" y="5997251"/>
            <a:ext cx="1178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>
                <a:solidFill>
                  <a:srgbClr val="FF0000"/>
                </a:solidFill>
              </a:rPr>
              <a:t>s</a:t>
            </a:r>
            <a:r>
              <a:rPr lang="fr-FR" dirty="0" err="1" smtClean="0">
                <a:solidFill>
                  <a:srgbClr val="FF0000"/>
                </a:solidFill>
              </a:rPr>
              <a:t>ys_write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31" name="ZoneTexte 30"/>
          <p:cNvSpPr txBox="1"/>
          <p:nvPr/>
        </p:nvSpPr>
        <p:spPr>
          <a:xfrm>
            <a:off x="618874" y="2361030"/>
            <a:ext cx="8402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 smtClean="0"/>
              <a:t>Tasks</a:t>
            </a:r>
            <a:endParaRPr lang="fr-FR" sz="2000" b="1" dirty="0"/>
          </a:p>
        </p:txBody>
      </p:sp>
      <p:sp>
        <p:nvSpPr>
          <p:cNvPr id="32" name="ZoneTexte 31"/>
          <p:cNvSpPr txBox="1"/>
          <p:nvPr/>
        </p:nvSpPr>
        <p:spPr>
          <a:xfrm>
            <a:off x="4198316" y="5477796"/>
            <a:ext cx="2329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/>
              <a:t>Time (</a:t>
            </a:r>
            <a:r>
              <a:rPr lang="fr-FR" sz="2000" b="1" dirty="0" err="1" smtClean="0"/>
              <a:t>continuous</a:t>
            </a:r>
            <a:r>
              <a:rPr lang="fr-FR" sz="2000" b="1" dirty="0" smtClean="0"/>
              <a:t>)</a:t>
            </a:r>
            <a:endParaRPr lang="fr-FR" sz="2000" b="1" dirty="0"/>
          </a:p>
        </p:txBody>
      </p:sp>
      <p:sp>
        <p:nvSpPr>
          <p:cNvPr id="19" name="Ellipse 18"/>
          <p:cNvSpPr/>
          <p:nvPr/>
        </p:nvSpPr>
        <p:spPr>
          <a:xfrm>
            <a:off x="4370606" y="2761140"/>
            <a:ext cx="1967131" cy="2711211"/>
          </a:xfrm>
          <a:prstGeom prst="ellipse">
            <a:avLst/>
          </a:prstGeom>
          <a:noFill/>
          <a:ln w="1016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86204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Framesoc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90</a:t>
            </a:fld>
            <a:endParaRPr lang="fr-FR" dirty="0"/>
          </a:p>
        </p:txBody>
      </p:sp>
      <p:pic>
        <p:nvPicPr>
          <p:cNvPr id="43012" name="Picture 4" descr="http://www.google.fr/url?source=imglanding&amp;ct=img&amp;q=https://avatars3.githubusercontent.com/u/4248665?v=3&amp;s=460&amp;sa=X&amp;ei=9K9kVe30EYL1UKHvgfgI&amp;ved=0CAkQ8wc&amp;usg=AFQjCNHVBfHxrZ4bcSLKbova6Z2-KI1oF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6278" y="372549"/>
            <a:ext cx="1425572" cy="1425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Objet 4"/>
          <p:cNvGraphicFramePr>
            <a:graphicFrameLocks noChangeAspect="1"/>
          </p:cNvGraphicFramePr>
          <p:nvPr>
            <p:extLst/>
          </p:nvPr>
        </p:nvGraphicFramePr>
        <p:xfrm>
          <a:off x="409721" y="2739435"/>
          <a:ext cx="3361618" cy="29901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7334" name="Acrobat Document" r:id="rId4" imgW="11020187" imgH="9801088" progId="AcroExch.Document.11">
                  <p:embed/>
                </p:oleObj>
              </mc:Choice>
              <mc:Fallback>
                <p:oleObj name="Acrobat Document" r:id="rId4" imgW="11020187" imgH="9801088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09721" y="2739435"/>
                        <a:ext cx="3361618" cy="29901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3314" name="Picture 306" descr="Framesoc Workspac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9090" y="2739435"/>
            <a:ext cx="4753610" cy="2971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Image 13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07" t="11076" r="9655" b="10086"/>
          <a:stretch/>
        </p:blipFill>
        <p:spPr>
          <a:xfrm>
            <a:off x="4483860" y="304344"/>
            <a:ext cx="1524001" cy="152400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43" t="18377" r="45694" b="17862"/>
          <a:stretch/>
        </p:blipFill>
        <p:spPr>
          <a:xfrm rot="5400000">
            <a:off x="5940378" y="401902"/>
            <a:ext cx="1434060" cy="1358378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07" t="11076" r="9655" b="10086"/>
          <a:stretch/>
        </p:blipFill>
        <p:spPr>
          <a:xfrm>
            <a:off x="5881947" y="304344"/>
            <a:ext cx="1524001" cy="152400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43028" name="Picture 20" descr="http://www.google.fr/url?source=imglanding&amp;ct=img&amp;q=http://nanosim.imag.fr/membres/vania.marangozova-martin/Welcome_files/droppedImage.png&amp;sa=X&amp;ei=e99kVZ6lH4bkUaD6gOgP&amp;ved=0CAkQ8wc&amp;usg=AFQjCNHhYbc22nVpTwxa0aIlxWIs82mGxQ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711" b="27157"/>
          <a:stretch/>
        </p:blipFill>
        <p:spPr bwMode="auto">
          <a:xfrm>
            <a:off x="7413270" y="423048"/>
            <a:ext cx="1235066" cy="1335879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07" t="11076" r="9655" b="10086"/>
          <a:stretch/>
        </p:blipFill>
        <p:spPr>
          <a:xfrm>
            <a:off x="7286718" y="304344"/>
            <a:ext cx="1524001" cy="1524000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4037483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Structure of the </a:t>
            </a:r>
            <a:r>
              <a:rPr lang="fr-FR" dirty="0" err="1" smtClean="0"/>
              <a:t>resources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91</a:t>
            </a:fld>
            <a:endParaRPr lang="fr-FR" dirty="0"/>
          </a:p>
        </p:txBody>
      </p:sp>
      <p:cxnSp>
        <p:nvCxnSpPr>
          <p:cNvPr id="140" name="Connecteur droit 139"/>
          <p:cNvCxnSpPr/>
          <p:nvPr/>
        </p:nvCxnSpPr>
        <p:spPr>
          <a:xfrm>
            <a:off x="807857" y="5452904"/>
            <a:ext cx="7601106" cy="0"/>
          </a:xfrm>
          <a:prstGeom prst="line">
            <a:avLst/>
          </a:prstGeom>
          <a:ln w="38100"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79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2407" y="5145794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796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462" y="4299779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http://www.google.fr/url?source=imglanding&amp;ct=img&amp;q=http://static1.squarespace.com/static/54489d61e4b0700d7816aa5e/54509dd3e4b0b2d65cfe9d34/54509dc9e4b0b2d65cfe9439/1414570172050/server-cluster-icon.png&amp;sa=X&amp;ei=Cs5gVePRG8raU-eMgOgJ&amp;ved=0CAkQ8wc4MA&amp;usg=AFQjCNF7aXaOO7tQN7ZPoEroeFGbULZWsQ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4270" y="2925392"/>
            <a:ext cx="924024" cy="909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423" y="5145793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4438" y="5145792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0454" y="514579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1893" y="514579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7947" y="4299776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7908" y="514579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3924" y="5145790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9940" y="5145789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0435" y="5145789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489" y="4299774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450" y="5145788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2466" y="5145787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8482" y="5145786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0212" y="4299779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http://www.google.fr/url?source=imglanding&amp;ct=img&amp;q=http://static1.squarespace.com/static/54489d61e4b0700d7816aa5e/54509dd3e4b0b2d65cfe9d34/54509dc9e4b0b2d65cfe9439/1414570172050/server-cluster-icon.png&amp;sa=X&amp;ei=Cs5gVePRG8raU-eMgOgJ&amp;ved=0CAkQ8wc4MA&amp;usg=AFQjCNF7aXaOO7tQN7ZPoEroeFGbULZWsQ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2371" y="2925392"/>
            <a:ext cx="924024" cy="909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8178" y="5145786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193" y="5145785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3242" y="4299774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1208" y="514578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7223" y="5145780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6516" y="4299773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4482" y="5145780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497" y="5145779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1322" y="4297659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9288" y="5143666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5304" y="5143665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800" name="Picture 8" descr="http://www.google.fr/url?source=imglanding&amp;ct=img&amp;q=https://cdn0.iconfinder.com/data/icons/simple-icons-4/512/map.png&amp;sa=X&amp;ei=585gVb60KIbfUZLmgMgM&amp;ved=0CAkQ8wc&amp;usg=AFQjCNGpIsH_s_7TeetmxTzwXeWM2zd2CQ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5145" y="1423749"/>
            <a:ext cx="1035067" cy="1018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802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364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8506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2626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2988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5040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2181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6301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6663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2200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9341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3462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3824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3542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0684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3103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0245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4482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1623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7701" y="5630252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4843" y="5630252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6" name="Connecteur droit avec flèche 45"/>
          <p:cNvCxnSpPr>
            <a:endCxn id="3" idx="0"/>
          </p:cNvCxnSpPr>
          <p:nvPr/>
        </p:nvCxnSpPr>
        <p:spPr>
          <a:xfrm flipH="1">
            <a:off x="3296282" y="2389448"/>
            <a:ext cx="1383951" cy="53594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eur droit avec flèche 72"/>
          <p:cNvCxnSpPr>
            <a:endCxn id="22" idx="0"/>
          </p:cNvCxnSpPr>
          <p:nvPr/>
        </p:nvCxnSpPr>
        <p:spPr>
          <a:xfrm>
            <a:off x="5497084" y="2389448"/>
            <a:ext cx="1417300" cy="53594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eur droit avec flèche 79"/>
          <p:cNvCxnSpPr>
            <a:stCxn id="22" idx="2"/>
          </p:cNvCxnSpPr>
          <p:nvPr/>
        </p:nvCxnSpPr>
        <p:spPr>
          <a:xfrm>
            <a:off x="6914384" y="3834543"/>
            <a:ext cx="1166939" cy="3778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necteur droit avec flèche 81"/>
          <p:cNvCxnSpPr>
            <a:stCxn id="22" idx="2"/>
          </p:cNvCxnSpPr>
          <p:nvPr/>
        </p:nvCxnSpPr>
        <p:spPr>
          <a:xfrm>
            <a:off x="6914384" y="3834543"/>
            <a:ext cx="376715" cy="3778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eur droit avec flèche 86"/>
          <p:cNvCxnSpPr>
            <a:stCxn id="22" idx="2"/>
          </p:cNvCxnSpPr>
          <p:nvPr/>
        </p:nvCxnSpPr>
        <p:spPr>
          <a:xfrm flipH="1">
            <a:off x="6529224" y="3834543"/>
            <a:ext cx="385160" cy="3778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necteur droit avec flèche 89"/>
          <p:cNvCxnSpPr>
            <a:stCxn id="22" idx="2"/>
          </p:cNvCxnSpPr>
          <p:nvPr/>
        </p:nvCxnSpPr>
        <p:spPr>
          <a:xfrm flipH="1">
            <a:off x="5820212" y="3834543"/>
            <a:ext cx="1094171" cy="38397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cteur droit avec flèche 91"/>
          <p:cNvCxnSpPr/>
          <p:nvPr/>
        </p:nvCxnSpPr>
        <p:spPr>
          <a:xfrm flipH="1">
            <a:off x="2194438" y="3832841"/>
            <a:ext cx="1094171" cy="38397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necteur droit avec flèche 92"/>
          <p:cNvCxnSpPr>
            <a:stCxn id="3" idx="2"/>
          </p:cNvCxnSpPr>
          <p:nvPr/>
        </p:nvCxnSpPr>
        <p:spPr>
          <a:xfrm>
            <a:off x="3296282" y="3834543"/>
            <a:ext cx="1171023" cy="3800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necteur droit avec flèche 94"/>
          <p:cNvCxnSpPr/>
          <p:nvPr/>
        </p:nvCxnSpPr>
        <p:spPr>
          <a:xfrm flipH="1">
            <a:off x="3294056" y="3840695"/>
            <a:ext cx="2225" cy="3778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necteur droit avec flèche 96"/>
          <p:cNvCxnSpPr/>
          <p:nvPr/>
        </p:nvCxnSpPr>
        <p:spPr>
          <a:xfrm flipH="1">
            <a:off x="1766998" y="4815819"/>
            <a:ext cx="335130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necteur droit avec flèche 98"/>
          <p:cNvCxnSpPr/>
          <p:nvPr/>
        </p:nvCxnSpPr>
        <p:spPr>
          <a:xfrm flipH="1">
            <a:off x="2016263" y="4815819"/>
            <a:ext cx="858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necteur droit avec flèche 102"/>
          <p:cNvCxnSpPr/>
          <p:nvPr/>
        </p:nvCxnSpPr>
        <p:spPr>
          <a:xfrm>
            <a:off x="2102128" y="4815819"/>
            <a:ext cx="2492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onnecteur droit avec flèche 108"/>
          <p:cNvCxnSpPr/>
          <p:nvPr/>
        </p:nvCxnSpPr>
        <p:spPr>
          <a:xfrm>
            <a:off x="2102128" y="4825872"/>
            <a:ext cx="475492" cy="2130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necteur droit avec flèche 111"/>
          <p:cNvCxnSpPr/>
          <p:nvPr/>
        </p:nvCxnSpPr>
        <p:spPr>
          <a:xfrm flipH="1">
            <a:off x="2947671" y="4815819"/>
            <a:ext cx="335130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Connecteur droit avec flèche 112"/>
          <p:cNvCxnSpPr/>
          <p:nvPr/>
        </p:nvCxnSpPr>
        <p:spPr>
          <a:xfrm flipH="1">
            <a:off x="3196937" y="4815819"/>
            <a:ext cx="858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onnecteur droit avec flèche 113"/>
          <p:cNvCxnSpPr/>
          <p:nvPr/>
        </p:nvCxnSpPr>
        <p:spPr>
          <a:xfrm>
            <a:off x="3282802" y="4815819"/>
            <a:ext cx="2492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onnecteur droit avec flèche 114"/>
          <p:cNvCxnSpPr/>
          <p:nvPr/>
        </p:nvCxnSpPr>
        <p:spPr>
          <a:xfrm>
            <a:off x="3282802" y="4825872"/>
            <a:ext cx="475492" cy="2130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Connecteur droit avec flèche 115"/>
          <p:cNvCxnSpPr/>
          <p:nvPr/>
        </p:nvCxnSpPr>
        <p:spPr>
          <a:xfrm flipH="1">
            <a:off x="4107356" y="4815819"/>
            <a:ext cx="335130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Connecteur droit avec flèche 116"/>
          <p:cNvCxnSpPr/>
          <p:nvPr/>
        </p:nvCxnSpPr>
        <p:spPr>
          <a:xfrm flipH="1">
            <a:off x="4356622" y="4815819"/>
            <a:ext cx="858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Connecteur droit avec flèche 117"/>
          <p:cNvCxnSpPr/>
          <p:nvPr/>
        </p:nvCxnSpPr>
        <p:spPr>
          <a:xfrm>
            <a:off x="4442487" y="4815819"/>
            <a:ext cx="2492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Connecteur droit avec flèche 118"/>
          <p:cNvCxnSpPr/>
          <p:nvPr/>
        </p:nvCxnSpPr>
        <p:spPr>
          <a:xfrm>
            <a:off x="4442487" y="4825872"/>
            <a:ext cx="475492" cy="2130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Connecteur droit avec flèche 119"/>
          <p:cNvCxnSpPr/>
          <p:nvPr/>
        </p:nvCxnSpPr>
        <p:spPr>
          <a:xfrm>
            <a:off x="5820212" y="4849229"/>
            <a:ext cx="187532" cy="1959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onnecteur droit avec flèche 121"/>
          <p:cNvCxnSpPr/>
          <p:nvPr/>
        </p:nvCxnSpPr>
        <p:spPr>
          <a:xfrm flipH="1">
            <a:off x="5714195" y="4844183"/>
            <a:ext cx="106018" cy="1947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necteur droit avec flèche 127"/>
          <p:cNvCxnSpPr/>
          <p:nvPr/>
        </p:nvCxnSpPr>
        <p:spPr>
          <a:xfrm>
            <a:off x="6560957" y="4832816"/>
            <a:ext cx="187532" cy="1959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Connecteur droit avec flèche 128"/>
          <p:cNvCxnSpPr/>
          <p:nvPr/>
        </p:nvCxnSpPr>
        <p:spPr>
          <a:xfrm flipH="1">
            <a:off x="6454940" y="4827770"/>
            <a:ext cx="106018" cy="1947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necteur droit avec flèche 129"/>
          <p:cNvCxnSpPr/>
          <p:nvPr/>
        </p:nvCxnSpPr>
        <p:spPr>
          <a:xfrm>
            <a:off x="7301702" y="4841353"/>
            <a:ext cx="187532" cy="1959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Connecteur droit avec flèche 130"/>
          <p:cNvCxnSpPr/>
          <p:nvPr/>
        </p:nvCxnSpPr>
        <p:spPr>
          <a:xfrm flipH="1">
            <a:off x="7195685" y="4836307"/>
            <a:ext cx="106018" cy="1947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onnecteur droit avec flèche 131"/>
          <p:cNvCxnSpPr/>
          <p:nvPr/>
        </p:nvCxnSpPr>
        <p:spPr>
          <a:xfrm>
            <a:off x="8081323" y="4832816"/>
            <a:ext cx="187532" cy="1959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Connecteur droit avec flèche 132"/>
          <p:cNvCxnSpPr/>
          <p:nvPr/>
        </p:nvCxnSpPr>
        <p:spPr>
          <a:xfrm flipH="1">
            <a:off x="7975306" y="4827770"/>
            <a:ext cx="106018" cy="1947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Connecteur droit avec flèche 133"/>
          <p:cNvCxnSpPr/>
          <p:nvPr/>
        </p:nvCxnSpPr>
        <p:spPr>
          <a:xfrm>
            <a:off x="1577459" y="5417821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Connecteur droit avec flèche 141"/>
          <p:cNvCxnSpPr/>
          <p:nvPr/>
        </p:nvCxnSpPr>
        <p:spPr>
          <a:xfrm>
            <a:off x="2034440" y="5421242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onnecteur droit avec flèche 142"/>
          <p:cNvCxnSpPr/>
          <p:nvPr/>
        </p:nvCxnSpPr>
        <p:spPr>
          <a:xfrm>
            <a:off x="2300456" y="5421240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Connecteur droit avec flèche 143"/>
          <p:cNvCxnSpPr/>
          <p:nvPr/>
        </p:nvCxnSpPr>
        <p:spPr>
          <a:xfrm>
            <a:off x="2564578" y="5421239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Connecteur droit avec flèche 144"/>
          <p:cNvCxnSpPr/>
          <p:nvPr/>
        </p:nvCxnSpPr>
        <p:spPr>
          <a:xfrm>
            <a:off x="2948377" y="5423348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Connecteur droit avec flèche 145"/>
          <p:cNvCxnSpPr/>
          <p:nvPr/>
        </p:nvCxnSpPr>
        <p:spPr>
          <a:xfrm>
            <a:off x="3215819" y="5421241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onnecteur droit avec flèche 146"/>
          <p:cNvCxnSpPr/>
          <p:nvPr/>
        </p:nvCxnSpPr>
        <p:spPr>
          <a:xfrm>
            <a:off x="3481835" y="5421239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Connecteur droit avec flèche 147"/>
          <p:cNvCxnSpPr/>
          <p:nvPr/>
        </p:nvCxnSpPr>
        <p:spPr>
          <a:xfrm>
            <a:off x="3745957" y="5421238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Connecteur droit avec flèche 148"/>
          <p:cNvCxnSpPr/>
          <p:nvPr/>
        </p:nvCxnSpPr>
        <p:spPr>
          <a:xfrm>
            <a:off x="4120398" y="542334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onnecteur droit avec flèche 149"/>
          <p:cNvCxnSpPr/>
          <p:nvPr/>
        </p:nvCxnSpPr>
        <p:spPr>
          <a:xfrm>
            <a:off x="4387840" y="5421240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Connecteur droit avec flèche 150"/>
          <p:cNvCxnSpPr/>
          <p:nvPr/>
        </p:nvCxnSpPr>
        <p:spPr>
          <a:xfrm>
            <a:off x="4653856" y="5421238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Connecteur droit avec flèche 151"/>
          <p:cNvCxnSpPr/>
          <p:nvPr/>
        </p:nvCxnSpPr>
        <p:spPr>
          <a:xfrm>
            <a:off x="4917978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Connecteur droit avec flèche 152"/>
          <p:cNvCxnSpPr/>
          <p:nvPr/>
        </p:nvCxnSpPr>
        <p:spPr>
          <a:xfrm>
            <a:off x="5716089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Connecteur droit avec flèche 153"/>
          <p:cNvCxnSpPr/>
          <p:nvPr/>
        </p:nvCxnSpPr>
        <p:spPr>
          <a:xfrm>
            <a:off x="5980211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Connecteur droit avec flèche 154"/>
          <p:cNvCxnSpPr/>
          <p:nvPr/>
        </p:nvCxnSpPr>
        <p:spPr>
          <a:xfrm>
            <a:off x="6457681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Connecteur droit avec flèche 155"/>
          <p:cNvCxnSpPr/>
          <p:nvPr/>
        </p:nvCxnSpPr>
        <p:spPr>
          <a:xfrm>
            <a:off x="6721803" y="5421236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Connecteur droit avec flèche 156"/>
          <p:cNvCxnSpPr/>
          <p:nvPr/>
        </p:nvCxnSpPr>
        <p:spPr>
          <a:xfrm>
            <a:off x="7233731" y="5421236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Connecteur droit avec flèche 157"/>
          <p:cNvCxnSpPr/>
          <p:nvPr/>
        </p:nvCxnSpPr>
        <p:spPr>
          <a:xfrm>
            <a:off x="7497853" y="5421235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Connecteur droit avec flèche 158"/>
          <p:cNvCxnSpPr/>
          <p:nvPr/>
        </p:nvCxnSpPr>
        <p:spPr>
          <a:xfrm>
            <a:off x="7977199" y="5421235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Connecteur droit avec flèche 159"/>
          <p:cNvCxnSpPr/>
          <p:nvPr/>
        </p:nvCxnSpPr>
        <p:spPr>
          <a:xfrm>
            <a:off x="8241321" y="5421234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ZoneTexte 137"/>
          <p:cNvSpPr txBox="1"/>
          <p:nvPr/>
        </p:nvSpPr>
        <p:spPr>
          <a:xfrm>
            <a:off x="438235" y="1884926"/>
            <a:ext cx="530024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Site</a:t>
            </a:r>
            <a:endParaRPr lang="fr-FR" b="1" dirty="0"/>
          </a:p>
        </p:txBody>
      </p:sp>
      <p:sp>
        <p:nvSpPr>
          <p:cNvPr id="162" name="ZoneTexte 161"/>
          <p:cNvSpPr txBox="1"/>
          <p:nvPr/>
        </p:nvSpPr>
        <p:spPr>
          <a:xfrm>
            <a:off x="368177" y="3203585"/>
            <a:ext cx="933704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Clusters</a:t>
            </a:r>
            <a:endParaRPr lang="fr-FR" b="1" dirty="0"/>
          </a:p>
        </p:txBody>
      </p:sp>
      <p:sp>
        <p:nvSpPr>
          <p:cNvPr id="163" name="ZoneTexte 162"/>
          <p:cNvSpPr txBox="1"/>
          <p:nvPr/>
        </p:nvSpPr>
        <p:spPr>
          <a:xfrm>
            <a:off x="368177" y="4355369"/>
            <a:ext cx="746736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Nodes</a:t>
            </a:r>
            <a:endParaRPr lang="fr-FR" b="1" dirty="0"/>
          </a:p>
        </p:txBody>
      </p:sp>
      <p:sp>
        <p:nvSpPr>
          <p:cNvPr id="164" name="ZoneTexte 163"/>
          <p:cNvSpPr txBox="1"/>
          <p:nvPr/>
        </p:nvSpPr>
        <p:spPr>
          <a:xfrm>
            <a:off x="367089" y="5049831"/>
            <a:ext cx="698578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Cores</a:t>
            </a:r>
            <a:endParaRPr lang="fr-FR" b="1" dirty="0"/>
          </a:p>
        </p:txBody>
      </p:sp>
      <p:sp>
        <p:nvSpPr>
          <p:cNvPr id="165" name="ZoneTexte 164"/>
          <p:cNvSpPr txBox="1"/>
          <p:nvPr/>
        </p:nvSpPr>
        <p:spPr>
          <a:xfrm>
            <a:off x="365415" y="5573662"/>
            <a:ext cx="1233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Processes</a:t>
            </a:r>
            <a:endParaRPr lang="fr-FR" b="1" dirty="0"/>
          </a:p>
        </p:txBody>
      </p:sp>
      <p:sp>
        <p:nvSpPr>
          <p:cNvPr id="167" name="ZoneTexte 166"/>
          <p:cNvSpPr txBox="1"/>
          <p:nvPr/>
        </p:nvSpPr>
        <p:spPr>
          <a:xfrm>
            <a:off x="1545924" y="6190273"/>
            <a:ext cx="27783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>
                <a:solidFill>
                  <a:srgbClr val="00B0F0"/>
                </a:solidFill>
              </a:rPr>
              <a:t>Software components</a:t>
            </a:r>
            <a:endParaRPr lang="fr-FR" sz="2000" b="1" dirty="0">
              <a:solidFill>
                <a:srgbClr val="00B0F0"/>
              </a:solidFill>
            </a:endParaRPr>
          </a:p>
        </p:txBody>
      </p:sp>
      <p:sp>
        <p:nvSpPr>
          <p:cNvPr id="172" name="ZoneTexte 171"/>
          <p:cNvSpPr txBox="1"/>
          <p:nvPr/>
        </p:nvSpPr>
        <p:spPr>
          <a:xfrm>
            <a:off x="1482185" y="1312504"/>
            <a:ext cx="28504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>
                <a:solidFill>
                  <a:srgbClr val="00B0F0"/>
                </a:solidFill>
              </a:rPr>
              <a:t>Hardware components</a:t>
            </a:r>
            <a:endParaRPr lang="fr-FR" sz="20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7098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92</a:t>
            </a:fld>
            <a:endParaRPr lang="fr-FR" dirty="0"/>
          </a:p>
        </p:txBody>
      </p:sp>
      <p:sp>
        <p:nvSpPr>
          <p:cNvPr id="5" name="ZoneTexte 4"/>
          <p:cNvSpPr txBox="1"/>
          <p:nvPr/>
        </p:nvSpPr>
        <p:spPr>
          <a:xfrm>
            <a:off x="5980277" y="1829219"/>
            <a:ext cx="2691509" cy="3577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 smtClean="0"/>
              <a:t>Sum</a:t>
            </a:r>
            <a:r>
              <a:rPr lang="fr-FR" sz="2000" b="1" dirty="0" smtClean="0"/>
              <a:t> of state durations</a:t>
            </a:r>
            <a:endParaRPr lang="fr-FR" sz="2000" b="1" dirty="0"/>
          </a:p>
        </p:txBody>
      </p:sp>
      <p:sp>
        <p:nvSpPr>
          <p:cNvPr id="6" name="Rectangle 5"/>
          <p:cNvSpPr/>
          <p:nvPr/>
        </p:nvSpPr>
        <p:spPr>
          <a:xfrm>
            <a:off x="6163446" y="2572976"/>
            <a:ext cx="2290299" cy="29833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" name="Rectangle 6"/>
          <p:cNvSpPr/>
          <p:nvPr/>
        </p:nvSpPr>
        <p:spPr>
          <a:xfrm>
            <a:off x="6467408" y="3279615"/>
            <a:ext cx="261705" cy="3388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/>
          <p:cNvSpPr/>
          <p:nvPr/>
        </p:nvSpPr>
        <p:spPr>
          <a:xfrm>
            <a:off x="6897940" y="3282031"/>
            <a:ext cx="261705" cy="3388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/>
          <p:cNvSpPr/>
          <p:nvPr/>
        </p:nvSpPr>
        <p:spPr>
          <a:xfrm>
            <a:off x="7326031" y="3279615"/>
            <a:ext cx="928188" cy="3388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0" name="Connecteur droit avec flèche 9"/>
          <p:cNvCxnSpPr/>
          <p:nvPr/>
        </p:nvCxnSpPr>
        <p:spPr>
          <a:xfrm>
            <a:off x="6467408" y="3742930"/>
            <a:ext cx="26170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avec flèche 10"/>
          <p:cNvCxnSpPr/>
          <p:nvPr/>
        </p:nvCxnSpPr>
        <p:spPr>
          <a:xfrm>
            <a:off x="6897940" y="3742930"/>
            <a:ext cx="26170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avec flèche 11"/>
          <p:cNvCxnSpPr/>
          <p:nvPr/>
        </p:nvCxnSpPr>
        <p:spPr>
          <a:xfrm>
            <a:off x="7326032" y="3742930"/>
            <a:ext cx="77477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6467408" y="4687138"/>
            <a:ext cx="1633399" cy="587595"/>
          </a:xfrm>
          <a:prstGeom prst="rect">
            <a:avLst/>
          </a:prstGeom>
          <a:solidFill>
            <a:schemeClr val="bg1"/>
          </a:solidFill>
          <a:ln w="412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d1+d2+p1*d3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6426497" y="3828979"/>
            <a:ext cx="1827723" cy="3026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d1 + d2  +  p1*d3</a:t>
            </a:r>
            <a:endParaRPr lang="fr-FR" sz="1600" dirty="0"/>
          </a:p>
        </p:txBody>
      </p:sp>
      <p:sp>
        <p:nvSpPr>
          <p:cNvPr id="15" name="Flèche droite 14"/>
          <p:cNvSpPr/>
          <p:nvPr/>
        </p:nvSpPr>
        <p:spPr>
          <a:xfrm rot="5400000">
            <a:off x="7157485" y="4296597"/>
            <a:ext cx="229929" cy="225608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6" name="Connecteur droit 15"/>
          <p:cNvCxnSpPr/>
          <p:nvPr/>
        </p:nvCxnSpPr>
        <p:spPr>
          <a:xfrm>
            <a:off x="6467408" y="3144691"/>
            <a:ext cx="0" cy="793038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16"/>
          <p:cNvCxnSpPr/>
          <p:nvPr/>
        </p:nvCxnSpPr>
        <p:spPr>
          <a:xfrm>
            <a:off x="8100808" y="3144691"/>
            <a:ext cx="0" cy="793038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/>
          <p:cNvCxnSpPr/>
          <p:nvPr/>
        </p:nvCxnSpPr>
        <p:spPr>
          <a:xfrm>
            <a:off x="6467408" y="2983684"/>
            <a:ext cx="1633399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ZoneTexte 18"/>
          <p:cNvSpPr txBox="1"/>
          <p:nvPr/>
        </p:nvSpPr>
        <p:spPr>
          <a:xfrm>
            <a:off x="6719732" y="2671675"/>
            <a:ext cx="1166695" cy="3302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Time slice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3197203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TS Record </a:t>
            </a:r>
            <a:r>
              <a:rPr lang="fr-FR" dirty="0" err="1" smtClean="0"/>
              <a:t>Analysis</a:t>
            </a:r>
            <a:r>
              <a:rPr lang="fr-FR" dirty="0" smtClean="0"/>
              <a:t> </a:t>
            </a:r>
            <a:r>
              <a:rPr lang="fr-FR" dirty="0" err="1" smtClean="0"/>
              <a:t>Demonstration</a:t>
            </a:r>
            <a:endParaRPr lang="fr-FR" dirty="0"/>
          </a:p>
        </p:txBody>
      </p:sp>
      <p:sp>
        <p:nvSpPr>
          <p:cNvPr id="7" name="Espace réservé du texte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>
                <a:solidFill>
                  <a:prstClr val="white"/>
                </a:solidFill>
              </a:rPr>
              <a:pPr/>
              <a:t>93</a:t>
            </a:fld>
            <a:endParaRPr lang="fr-FR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6437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Overview</a:t>
            </a:r>
            <a:r>
              <a:rPr lang="fr-FR" dirty="0" smtClean="0"/>
              <a:t> p=1</a:t>
            </a:r>
            <a:endParaRPr lang="fr-FR" dirty="0"/>
          </a:p>
        </p:txBody>
      </p:sp>
      <p:pic>
        <p:nvPicPr>
          <p:cNvPr id="7" name="Espace réservé du contenu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283" y="1272934"/>
            <a:ext cx="8348133" cy="5083417"/>
          </a:xfr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94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2091438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Overview</a:t>
            </a:r>
            <a:r>
              <a:rPr lang="fr-FR" dirty="0" smtClean="0"/>
              <a:t> p=1</a:t>
            </a:r>
            <a:endParaRPr lang="fr-FR" dirty="0"/>
          </a:p>
        </p:txBody>
      </p:sp>
      <p:pic>
        <p:nvPicPr>
          <p:cNvPr id="7" name="Espace réservé du contenu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283" y="1272934"/>
            <a:ext cx="8348133" cy="5083417"/>
          </a:xfr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95</a:t>
            </a:fld>
            <a:endParaRPr lang="fr-FR" dirty="0"/>
          </a:p>
        </p:txBody>
      </p:sp>
      <p:cxnSp>
        <p:nvCxnSpPr>
          <p:cNvPr id="9" name="Connecteur droit avec flèche 8"/>
          <p:cNvCxnSpPr/>
          <p:nvPr/>
        </p:nvCxnSpPr>
        <p:spPr>
          <a:xfrm flipV="1">
            <a:off x="5630333" y="4555067"/>
            <a:ext cx="1761067" cy="1964266"/>
          </a:xfrm>
          <a:prstGeom prst="straightConnector1">
            <a:avLst/>
          </a:prstGeom>
          <a:ln w="412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ZoneTexte 1"/>
          <p:cNvSpPr txBox="1"/>
          <p:nvPr/>
        </p:nvSpPr>
        <p:spPr>
          <a:xfrm>
            <a:off x="4766733" y="6488668"/>
            <a:ext cx="1968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solidFill>
                  <a:srgbClr val="FF0000"/>
                </a:solidFill>
              </a:rPr>
              <a:t>Information gain</a:t>
            </a:r>
            <a:endParaRPr lang="fr-FR" b="1" dirty="0">
              <a:solidFill>
                <a:srgbClr val="FF0000"/>
              </a:solidFill>
            </a:endParaRPr>
          </a:p>
        </p:txBody>
      </p:sp>
      <p:cxnSp>
        <p:nvCxnSpPr>
          <p:cNvPr id="11" name="Connecteur droit avec flèche 10"/>
          <p:cNvCxnSpPr/>
          <p:nvPr/>
        </p:nvCxnSpPr>
        <p:spPr>
          <a:xfrm flipV="1">
            <a:off x="7416050" y="4893734"/>
            <a:ext cx="584950" cy="1645179"/>
          </a:xfrm>
          <a:prstGeom prst="straightConnector1">
            <a:avLst/>
          </a:prstGeom>
          <a:ln w="412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4"/>
          <p:cNvSpPr txBox="1"/>
          <p:nvPr/>
        </p:nvSpPr>
        <p:spPr>
          <a:xfrm>
            <a:off x="6718362" y="6488668"/>
            <a:ext cx="1923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>
                <a:solidFill>
                  <a:schemeClr val="accent6"/>
                </a:solidFill>
              </a:rPr>
              <a:t>Complexity</a:t>
            </a:r>
            <a:r>
              <a:rPr lang="fr-FR" b="1" dirty="0" smtClean="0">
                <a:solidFill>
                  <a:schemeClr val="accent6"/>
                </a:solidFill>
              </a:rPr>
              <a:t> gain</a:t>
            </a:r>
            <a:endParaRPr lang="fr-FR" b="1" dirty="0">
              <a:solidFill>
                <a:schemeClr val="accent6"/>
              </a:solidFill>
            </a:endParaRPr>
          </a:p>
        </p:txBody>
      </p:sp>
      <p:cxnSp>
        <p:nvCxnSpPr>
          <p:cNvPr id="18" name="Connecteur droit avec flèche 17"/>
          <p:cNvCxnSpPr/>
          <p:nvPr/>
        </p:nvCxnSpPr>
        <p:spPr>
          <a:xfrm>
            <a:off x="5630333" y="1140617"/>
            <a:ext cx="736600" cy="1865050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3"/>
          <p:cNvSpPr txBox="1"/>
          <p:nvPr/>
        </p:nvSpPr>
        <p:spPr>
          <a:xfrm>
            <a:off x="5051488" y="749601"/>
            <a:ext cx="1157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Statistics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383197969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Overview</a:t>
            </a:r>
            <a:r>
              <a:rPr lang="fr-FR" dirty="0" smtClean="0"/>
              <a:t> p=0.96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96</a:t>
            </a:fld>
            <a:endParaRPr lang="fr-FR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283" y="1272934"/>
            <a:ext cx="8348133" cy="5083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0735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Overview</a:t>
            </a:r>
            <a:r>
              <a:rPr lang="fr-FR" dirty="0" smtClean="0"/>
              <a:t> p=0.88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97</a:t>
            </a:fld>
            <a:endParaRPr lang="fr-FR"/>
          </a:p>
        </p:txBody>
      </p:sp>
      <p:pic>
        <p:nvPicPr>
          <p:cNvPr id="6" name="Espace réservé du contenu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283" y="1272934"/>
            <a:ext cx="8348133" cy="5083417"/>
          </a:xfrm>
        </p:spPr>
      </p:pic>
    </p:spTree>
    <p:extLst>
      <p:ext uri="{BB962C8B-B14F-4D97-AF65-F5344CB8AC3E}">
        <p14:creationId xmlns:p14="http://schemas.microsoft.com/office/powerpoint/2010/main" val="302838919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Overview</a:t>
            </a:r>
            <a:r>
              <a:rPr lang="fr-FR" dirty="0" smtClean="0"/>
              <a:t> p=0.47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98</a:t>
            </a:fld>
            <a:endParaRPr lang="fr-FR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161" y="1218409"/>
            <a:ext cx="8290377" cy="5048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30160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Overview</a:t>
            </a:r>
            <a:r>
              <a:rPr lang="fr-FR" dirty="0" smtClean="0"/>
              <a:t> p=0.24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99</a:t>
            </a:fld>
            <a:endParaRPr lang="fr-FR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161" y="1243810"/>
            <a:ext cx="8290377" cy="5048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1462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Personnalisé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FF0000"/>
      </a:accent2>
      <a:accent3>
        <a:srgbClr val="FFC000"/>
      </a:accent3>
      <a:accent4>
        <a:srgbClr val="7030A0"/>
      </a:accent4>
      <a:accent5>
        <a:srgbClr val="A5A5A5"/>
      </a:accent5>
      <a:accent6>
        <a:srgbClr val="92D050"/>
      </a:accent6>
      <a:hlink>
        <a:srgbClr val="0563C1"/>
      </a:hlink>
      <a:folHlink>
        <a:srgbClr val="954F72"/>
      </a:folHlink>
    </a:clrScheme>
    <a:fontScheme name="Personnalisé 1">
      <a:majorFont>
        <a:latin typeface="Aller"/>
        <a:ea typeface=""/>
        <a:cs typeface=""/>
      </a:majorFont>
      <a:minorFont>
        <a:latin typeface="Alle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10969</TotalTime>
  <Words>4172</Words>
  <Application>Microsoft Office PowerPoint</Application>
  <PresentationFormat>Affichage à l'écran (4:3)</PresentationFormat>
  <Paragraphs>1479</Paragraphs>
  <Slides>110</Slides>
  <Notes>76</Notes>
  <HiddenSlides>0</HiddenSlides>
  <MMClips>1</MMClips>
  <ScaleCrop>false</ScaleCrop>
  <HeadingPairs>
    <vt:vector size="8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Serveurs OLE incorporés</vt:lpstr>
      </vt:variant>
      <vt:variant>
        <vt:i4>2</vt:i4>
      </vt:variant>
      <vt:variant>
        <vt:lpstr>Titres des diapositives</vt:lpstr>
      </vt:variant>
      <vt:variant>
        <vt:i4>110</vt:i4>
      </vt:variant>
    </vt:vector>
  </HeadingPairs>
  <TitlesOfParts>
    <vt:vector size="118" baseType="lpstr">
      <vt:lpstr>Aller</vt:lpstr>
      <vt:lpstr>Arial</vt:lpstr>
      <vt:lpstr>Calibri</vt:lpstr>
      <vt:lpstr>Cambria Math</vt:lpstr>
      <vt:lpstr>Star Jedi Logo MonoLine</vt:lpstr>
      <vt:lpstr>Office Theme</vt:lpstr>
      <vt:lpstr>Visio</vt:lpstr>
      <vt:lpstr>Acrobat Document</vt:lpstr>
      <vt:lpstr>Spatiotemporal Aggregation for Execution Trace Visualization</vt:lpstr>
      <vt:lpstr>Context</vt:lpstr>
      <vt:lpstr>TS Record use case</vt:lpstr>
      <vt:lpstr>May the quality of service be with you</vt:lpstr>
      <vt:lpstr>Debugging this application is difficult !</vt:lpstr>
      <vt:lpstr>How to find the sources of our perturbations?</vt:lpstr>
      <vt:lpstr>Analysis flow</vt:lpstr>
      <vt:lpstr>Space time diagram</vt:lpstr>
      <vt:lpstr>Space time diagram</vt:lpstr>
      <vt:lpstr>Trace analysis tools</vt:lpstr>
      <vt:lpstr>A top down approach is necessary</vt:lpstr>
      <vt:lpstr>Overviews are not satisfying</vt:lpstr>
      <vt:lpstr>Présentation PowerPoint</vt:lpstr>
      <vt:lpstr>How to build a good overview?</vt:lpstr>
      <vt:lpstr>Outline</vt:lpstr>
      <vt:lpstr>Temporal Overview</vt:lpstr>
      <vt:lpstr>Interest of Temporal Analysis</vt:lpstr>
      <vt:lpstr>Aggregation method</vt:lpstr>
      <vt:lpstr>Partition and aggregation pipeline</vt:lpstr>
      <vt:lpstr>How to choose the « good » partitions?</vt:lpstr>
      <vt:lpstr>Complexity reduction</vt:lpstr>
      <vt:lpstr>Information loss</vt:lpstr>
      <vt:lpstr>Parametrized Information Criterion</vt:lpstr>
      <vt:lpstr>Temporal analysis</vt:lpstr>
      <vt:lpstr>Difficulties </vt:lpstr>
      <vt:lpstr>Discretize and fill the microscopic model</vt:lpstr>
      <vt:lpstr>Task s1 – purple function J5</vt:lpstr>
      <vt:lpstr>Task s1 – red function J3</vt:lpstr>
      <vt:lpstr>Task s1 – blue function J1</vt:lpstr>
      <vt:lpstr>Task s2</vt:lpstr>
      <vt:lpstr>Whole microscopic model</vt:lpstr>
      <vt:lpstr>Choice of the metrics</vt:lpstr>
      <vt:lpstr>Visualize the trace abstraction</vt:lpstr>
      <vt:lpstr>Stacked bar chart visual aggregation</vt:lpstr>
      <vt:lpstr>TS Record Analysis Demonstration</vt:lpstr>
      <vt:lpstr>Compliance with the top down approach</vt:lpstr>
      <vt:lpstr>Analysis of parallel applications</vt:lpstr>
      <vt:lpstr>LU class C (700 processes) on G5K</vt:lpstr>
      <vt:lpstr>Particularities of parallel applications</vt:lpstr>
      <vt:lpstr>Hierarchical structure</vt:lpstr>
      <vt:lpstr>Spatiotemporal Overview</vt:lpstr>
      <vt:lpstr>Homogeneous behavior</vt:lpstr>
      <vt:lpstr>Heterogeneous behavior</vt:lpstr>
      <vt:lpstr>Constrain the partition</vt:lpstr>
      <vt:lpstr>Aggregate the microscopic model</vt:lpstr>
      <vt:lpstr>Forbidden Aggregates</vt:lpstr>
      <vt:lpstr>Sequence of temporal and spatial cuts</vt:lpstr>
      <vt:lpstr>Compute best cuts: naive approach</vt:lpstr>
      <vt:lpstr>Compute best cuts: naive approach</vt:lpstr>
      <vt:lpstr>Compute best cuts: naive approach</vt:lpstr>
      <vt:lpstr>Compute best cuts: naive approach</vt:lpstr>
      <vt:lpstr>Best Cut Algorithm: dynamic programming</vt:lpstr>
      <vt:lpstr>Visualize the abstraction</vt:lpstr>
      <vt:lpstr>Visual aggregation</vt:lpstr>
      <vt:lpstr>LU class C (700 processes) on G5K</vt:lpstr>
      <vt:lpstr>LU class C (700 processes) on G5K</vt:lpstr>
      <vt:lpstr>LU class C (700 processes) on G5K</vt:lpstr>
      <vt:lpstr>LU class C (700 processes) on G5K</vt:lpstr>
      <vt:lpstr>LU class C (700 processes) on G5K</vt:lpstr>
      <vt:lpstr>Implementation: Ocelotl Analysis Tool</vt:lpstr>
      <vt:lpstr>Difficulties </vt:lpstr>
      <vt:lpstr>Ocelotl</vt:lpstr>
      <vt:lpstr>Ocelotl</vt:lpstr>
      <vt:lpstr>Ocelotl</vt:lpstr>
      <vt:lpstr>Constrained zoom</vt:lpstr>
      <vt:lpstr>Constrained zoom</vt:lpstr>
      <vt:lpstr>Content of visual aggregates</vt:lpstr>
      <vt:lpstr>How to improve performance?</vt:lpstr>
      <vt:lpstr>Avoid useless recomputation during interaction</vt:lpstr>
      <vt:lpstr>Improving trace reading </vt:lpstr>
      <vt:lpstr>Microscopic Model Cache</vt:lpstr>
      <vt:lpstr>In practice…</vt:lpstr>
      <vt:lpstr>Conclusion and Future Work</vt:lpstr>
      <vt:lpstr>Summary of the contributions</vt:lpstr>
      <vt:lpstr>Spatial structures</vt:lpstr>
      <vt:lpstr>Visual information</vt:lpstr>
      <vt:lpstr>Scaling interactivity</vt:lpstr>
      <vt:lpstr>Reusability/Extendability</vt:lpstr>
      <vt:lpstr>Thank you for your kind attention</vt:lpstr>
      <vt:lpstr>Backup</vt:lpstr>
      <vt:lpstr>Fulfilling Top Down Approach</vt:lpstr>
      <vt:lpstr>In practice…</vt:lpstr>
      <vt:lpstr>O1.Visualization support</vt:lpstr>
      <vt:lpstr>O1.Visualization support</vt:lpstr>
      <vt:lpstr>O2.Interactivity performance</vt:lpstr>
      <vt:lpstr>My contributions</vt:lpstr>
      <vt:lpstr>My contributions</vt:lpstr>
      <vt:lpstr>Interest of Temporal Analysis</vt:lpstr>
      <vt:lpstr>Interest of Temporal Analysis</vt:lpstr>
      <vt:lpstr>Framesoc</vt:lpstr>
      <vt:lpstr>Structure of the resources</vt:lpstr>
      <vt:lpstr>Présentation PowerPoint</vt:lpstr>
      <vt:lpstr>TS Record Analysis Demonstration</vt:lpstr>
      <vt:lpstr>Overview p=1</vt:lpstr>
      <vt:lpstr>Overview p=1</vt:lpstr>
      <vt:lpstr>Overview p=0.96</vt:lpstr>
      <vt:lpstr>Overview p=0.88</vt:lpstr>
      <vt:lpstr>Overview p=0.47</vt:lpstr>
      <vt:lpstr>Overview p=0.24</vt:lpstr>
      <vt:lpstr>Overview p=0.09</vt:lpstr>
      <vt:lpstr>Overview p=0</vt:lpstr>
      <vt:lpstr>Selection p=0.25</vt:lpstr>
      <vt:lpstr>Selection p=0.25</vt:lpstr>
      <vt:lpstr>Zoom p=1</vt:lpstr>
      <vt:lpstr>Zoom p=0.79</vt:lpstr>
      <vt:lpstr>Space-time diagram</vt:lpstr>
      <vt:lpstr>Space-time diagram</vt:lpstr>
      <vt:lpstr>Influence of the hierarchy</vt:lpstr>
      <vt:lpstr>Influence of the hierarchy</vt:lpstr>
      <vt:lpstr>Influence of the hierarchy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Agrégation spatiotemporelle pour la visualisation de traces d’exécution</dc:title>
  <dc:creator>dosimont</dc:creator>
  <cp:lastModifiedBy>dosimont</cp:lastModifiedBy>
  <cp:revision>957</cp:revision>
  <dcterms:created xsi:type="dcterms:W3CDTF">2015-05-04T13:17:04Z</dcterms:created>
  <dcterms:modified xsi:type="dcterms:W3CDTF">2015-07-19T16:20:16Z</dcterms:modified>
</cp:coreProperties>
</file>